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5" r:id="rId5"/>
    <p:sldId id="262" r:id="rId6"/>
    <p:sldId id="263" r:id="rId7"/>
    <p:sldId id="266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58" r:id="rId16"/>
    <p:sldId id="273" r:id="rId17"/>
    <p:sldId id="272" r:id="rId18"/>
    <p:sldId id="274" r:id="rId19"/>
    <p:sldId id="276" r:id="rId20"/>
    <p:sldId id="277" r:id="rId21"/>
    <p:sldId id="278" r:id="rId22"/>
    <p:sldId id="279" r:id="rId23"/>
    <p:sldId id="281" r:id="rId24"/>
    <p:sldId id="283" r:id="rId25"/>
    <p:sldId id="282" r:id="rId26"/>
    <p:sldId id="280" r:id="rId27"/>
    <p:sldId id="26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02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75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0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6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8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60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38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5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DFC4-74B2-4B01-8FD4-F9A82C1BFAA6}" type="datetimeFigureOut">
              <a:rPr lang="ru-RU" smtClean="0"/>
              <a:t>26.04.2018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9EDFF-5E37-4B08-936C-748AFA3C4B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75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//commons.wikimedia.org/wiki/File:Peternaur.JPG?uselang=ru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Элементы теории языков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9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Грамматика – это набор из четырех элементов</a:t>
            </a:r>
          </a:p>
          <a:p>
            <a:pPr lvl="1"/>
            <a:r>
              <a:rPr lang="ru-RU" dirty="0" smtClean="0"/>
              <a:t>Множество терминальных символов</a:t>
            </a:r>
          </a:p>
          <a:p>
            <a:pPr lvl="2"/>
            <a:r>
              <a:rPr lang="ru-RU" dirty="0" smtClean="0"/>
              <a:t>Алфавит языка</a:t>
            </a:r>
          </a:p>
          <a:p>
            <a:pPr lvl="1"/>
            <a:r>
              <a:rPr lang="ru-RU" dirty="0" smtClean="0"/>
              <a:t>Множество нетерминальных символов</a:t>
            </a:r>
          </a:p>
          <a:p>
            <a:pPr lvl="2"/>
            <a:r>
              <a:rPr lang="ru-RU" dirty="0" smtClean="0"/>
              <a:t>Вспомогательные символы, не входящие в описываемый язык</a:t>
            </a:r>
          </a:p>
          <a:p>
            <a:pPr lvl="1"/>
            <a:r>
              <a:rPr lang="ru-RU" dirty="0" smtClean="0"/>
              <a:t>Множество правил вида ЛЧ </a:t>
            </a:r>
            <a:r>
              <a:rPr lang="en-US" dirty="0" smtClean="0"/>
              <a:t>--&gt; </a:t>
            </a:r>
            <a:r>
              <a:rPr lang="ru-RU" dirty="0" smtClean="0"/>
              <a:t>ПЧ, где</a:t>
            </a:r>
          </a:p>
          <a:p>
            <a:pPr lvl="2"/>
            <a:r>
              <a:rPr lang="ru-RU" dirty="0" smtClean="0"/>
              <a:t>ЛЧ – послед. терминалов и нетерминалов, содержащая </a:t>
            </a:r>
            <a:r>
              <a:rPr lang="en-US" dirty="0" smtClean="0"/>
              <a:t>&gt;= </a:t>
            </a:r>
            <a:r>
              <a:rPr lang="ru-RU" dirty="0" smtClean="0"/>
              <a:t>1 нетерминал</a:t>
            </a:r>
          </a:p>
          <a:p>
            <a:pPr lvl="2"/>
            <a:r>
              <a:rPr lang="ru-RU" dirty="0" smtClean="0"/>
              <a:t>ПЧ – любая последовательность нетерминалов</a:t>
            </a:r>
          </a:p>
          <a:p>
            <a:pPr lvl="1"/>
            <a:r>
              <a:rPr lang="ru-RU" dirty="0" smtClean="0"/>
              <a:t>Стартовый нетерминал С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81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правил 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Цепочка Ц2 получается из цепочки Ц1 применением правила ЛЧ </a:t>
            </a:r>
            <a:r>
              <a:rPr lang="en-US" dirty="0" smtClean="0"/>
              <a:t>--&gt;</a:t>
            </a:r>
            <a:r>
              <a:rPr lang="ru-RU" dirty="0" smtClean="0"/>
              <a:t> ПЧ, если Ц1 имеет вид х ЛЧ у, а Ц2 имеет вид х ПЧ у</a:t>
            </a:r>
          </a:p>
          <a:p>
            <a:r>
              <a:rPr lang="ru-RU" dirty="0" smtClean="0"/>
              <a:t>Пример</a:t>
            </a:r>
          </a:p>
          <a:p>
            <a:pPr lvl="1"/>
            <a:r>
              <a:rPr lang="ru-RU" dirty="0" smtClean="0"/>
              <a:t>Цепочка ааАВвв получается из аАВв применением правила АВ </a:t>
            </a:r>
            <a:r>
              <a:rPr lang="en-US" dirty="0" smtClean="0"/>
              <a:t>--&gt; </a:t>
            </a:r>
            <a:r>
              <a:rPr lang="ru-RU" dirty="0" smtClean="0"/>
              <a:t>аАВв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0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в грамматике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 цепочки Ц – это последовательность цепочек, состоящих из терминалов и нетерминалов, вида С, ..., Ц, где каждая последующая цепочка получена из предыдущей путем применением одного (любого) правила грамматики</a:t>
            </a:r>
          </a:p>
          <a:p>
            <a:endParaRPr lang="ru-RU" dirty="0" smtClean="0"/>
          </a:p>
          <a:p>
            <a:r>
              <a:rPr lang="ru-RU" dirty="0" smtClean="0"/>
              <a:t>Язык, описываемый грамматикой, – это множество цепочек терминальных символов, для которых есть вывод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0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{</a:t>
            </a:r>
            <a:r>
              <a:rPr lang="en-US" dirty="0" err="1" smtClean="0"/>
              <a:t>a+a</a:t>
            </a:r>
            <a:r>
              <a:rPr lang="en-US" dirty="0" smtClean="0"/>
              <a:t>, </a:t>
            </a:r>
            <a:r>
              <a:rPr lang="en-US" dirty="0" err="1" smtClean="0"/>
              <a:t>a+a+a</a:t>
            </a:r>
            <a:r>
              <a:rPr lang="en-US" dirty="0" smtClean="0"/>
              <a:t>, </a:t>
            </a:r>
            <a:r>
              <a:rPr lang="en-US" dirty="0" err="1" smtClean="0"/>
              <a:t>a+a+a+a</a:t>
            </a:r>
            <a:r>
              <a:rPr lang="en-US" dirty="0" smtClean="0"/>
              <a:t>, …}</a:t>
            </a:r>
          </a:p>
          <a:p>
            <a:endParaRPr lang="en-US" dirty="0" smtClean="0"/>
          </a:p>
          <a:p>
            <a:r>
              <a:rPr lang="en-US" dirty="0" smtClean="0"/>
              <a:t>T = {a, +}, N = {S, A}, </a:t>
            </a:r>
            <a:r>
              <a:rPr lang="ru-RU" dirty="0" smtClean="0"/>
              <a:t>стартовый символ </a:t>
            </a:r>
            <a:r>
              <a:rPr lang="en-US" dirty="0" smtClean="0"/>
              <a:t>S, </a:t>
            </a:r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 +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 --&gt;+a</a:t>
            </a:r>
          </a:p>
          <a:p>
            <a:r>
              <a:rPr lang="ru-RU" dirty="0" smtClean="0"/>
              <a:t>Пример вывода а+а</a:t>
            </a:r>
            <a:r>
              <a:rPr lang="en-US" dirty="0" smtClean="0"/>
              <a:t>+a</a:t>
            </a:r>
            <a:endParaRPr lang="ru-RU" dirty="0" smtClean="0"/>
          </a:p>
          <a:p>
            <a:pPr lvl="1"/>
            <a:r>
              <a:rPr lang="en-US" dirty="0" smtClean="0"/>
              <a:t>S </a:t>
            </a:r>
            <a:r>
              <a:rPr lang="ru-RU" dirty="0" smtClean="0"/>
              <a:t>п1</a:t>
            </a:r>
            <a:r>
              <a:rPr lang="en-US" dirty="0" smtClean="0"/>
              <a:t> </a:t>
            </a:r>
            <a:r>
              <a:rPr lang="en-US" dirty="0" err="1" smtClean="0"/>
              <a:t>aA</a:t>
            </a:r>
            <a:r>
              <a:rPr lang="ru-RU" dirty="0" smtClean="0"/>
              <a:t> п2</a:t>
            </a:r>
            <a:r>
              <a:rPr lang="en-US" dirty="0" smtClean="0"/>
              <a:t> </a:t>
            </a:r>
            <a:r>
              <a:rPr lang="en-US" dirty="0" err="1" smtClean="0"/>
              <a:t>a+aA</a:t>
            </a:r>
            <a:r>
              <a:rPr lang="ru-RU" dirty="0"/>
              <a:t> </a:t>
            </a:r>
            <a:r>
              <a:rPr lang="ru-RU" dirty="0" smtClean="0"/>
              <a:t>п3 а+а+а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58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грамматик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Язык </a:t>
            </a:r>
            <a:r>
              <a:rPr lang="en-US" dirty="0" smtClean="0"/>
              <a:t>{a, </a:t>
            </a:r>
            <a:r>
              <a:rPr lang="en-US" dirty="0" err="1" smtClean="0"/>
              <a:t>aaaa</a:t>
            </a:r>
            <a:r>
              <a:rPr lang="en-US" dirty="0" smtClean="0"/>
              <a:t>, </a:t>
            </a:r>
            <a:r>
              <a:rPr lang="en-US" dirty="0" err="1" smtClean="0"/>
              <a:t>aaaaaaaaa</a:t>
            </a:r>
            <a:r>
              <a:rPr lang="en-US" dirty="0" smtClean="0"/>
              <a:t>, …} – </a:t>
            </a:r>
            <a:r>
              <a:rPr lang="ru-RU" dirty="0" smtClean="0"/>
              <a:t>строки из </a:t>
            </a:r>
            <a:r>
              <a:rPr lang="en-US" dirty="0" smtClean="0"/>
              <a:t>n^2 </a:t>
            </a:r>
            <a:r>
              <a:rPr lang="ru-RU" dirty="0" smtClean="0"/>
              <a:t>символов а</a:t>
            </a:r>
            <a:endParaRPr lang="en-US" dirty="0" smtClean="0"/>
          </a:p>
          <a:p>
            <a:r>
              <a:rPr lang="en-US" dirty="0" smtClean="0"/>
              <a:t>T = {a}, N = {S, S', A, B, C, L, R}, </a:t>
            </a:r>
            <a:r>
              <a:rPr lang="ru-RU" dirty="0" smtClean="0"/>
              <a:t>стартовый символ </a:t>
            </a:r>
            <a:r>
              <a:rPr lang="en-US" dirty="0" smtClean="0"/>
              <a:t>S, </a:t>
            </a:r>
            <a:r>
              <a:rPr lang="ru-RU" dirty="0" smtClean="0"/>
              <a:t>правила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 --&gt; LS'R</a:t>
            </a:r>
            <a:endParaRPr lang="ru-RU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S' --&gt; AS'B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S' --&gt; AB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AB --&gt; BAC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AC --&gt; CA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CB --&gt; BC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LB --&gt; L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AR --&gt; R</a:t>
            </a:r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LC --&gt; </a:t>
            </a:r>
            <a:r>
              <a:rPr lang="en-US" dirty="0" err="1" smtClean="0"/>
              <a:t>aL</a:t>
            </a:r>
            <a:endParaRPr lang="en-US" dirty="0" smtClean="0"/>
          </a:p>
          <a:p>
            <a:pPr marL="912114" lvl="1" indent="-514350">
              <a:buFont typeface="+mj-lt"/>
              <a:buAutoNum type="arabicPeriod"/>
            </a:pPr>
            <a:r>
              <a:rPr lang="en-US" dirty="0" smtClean="0"/>
              <a:t>LR --&gt;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Пример </a:t>
            </a:r>
            <a:r>
              <a:rPr lang="ru-RU" dirty="0"/>
              <a:t>вывода аа</a:t>
            </a:r>
            <a:r>
              <a:rPr lang="en-US" dirty="0" err="1"/>
              <a:t>aa</a:t>
            </a:r>
            <a:endParaRPr lang="ru-RU" dirty="0"/>
          </a:p>
          <a:p>
            <a:r>
              <a:rPr lang="ru-RU" dirty="0" smtClean="0"/>
              <a:t>Порождаем </a:t>
            </a:r>
            <a:r>
              <a:rPr lang="en-US" dirty="0" err="1" smtClean="0"/>
              <a:t>LA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/>
              <a:t>n</a:t>
            </a:r>
            <a:r>
              <a:rPr lang="en-US" dirty="0" err="1" smtClean="0"/>
              <a:t>R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dirty="0">
                <a:solidFill>
                  <a:srgbClr val="FFC000"/>
                </a:solidFill>
              </a:rPr>
              <a:t>S'</a:t>
            </a:r>
            <a:r>
              <a:rPr lang="en-US" dirty="0"/>
              <a:t>R LA</a:t>
            </a:r>
            <a:r>
              <a:rPr lang="en-US" dirty="0">
                <a:solidFill>
                  <a:srgbClr val="FFC000"/>
                </a:solidFill>
              </a:rPr>
              <a:t>S'</a:t>
            </a:r>
            <a:r>
              <a:rPr lang="en-US" dirty="0"/>
              <a:t>BR </a:t>
            </a:r>
            <a:r>
              <a:rPr lang="en-US" dirty="0" smtClean="0"/>
              <a:t>LA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BR</a:t>
            </a:r>
          </a:p>
          <a:p>
            <a:r>
              <a:rPr lang="ru-RU" dirty="0" smtClean="0"/>
              <a:t>Несем </a:t>
            </a:r>
            <a:r>
              <a:rPr lang="en-US" dirty="0" smtClean="0"/>
              <a:t>B </a:t>
            </a:r>
            <a:r>
              <a:rPr lang="ru-RU" dirty="0" smtClean="0"/>
              <a:t>налево и </a:t>
            </a:r>
            <a:r>
              <a:rPr lang="ru-RU" dirty="0"/>
              <a:t>порождаем </a:t>
            </a:r>
            <a:r>
              <a:rPr lang="en-US" dirty="0"/>
              <a:t>C </a:t>
            </a:r>
            <a:r>
              <a:rPr lang="ru-RU" dirty="0" smtClean="0"/>
              <a:t>при переходе </a:t>
            </a:r>
            <a:r>
              <a:rPr lang="en-US" dirty="0" smtClean="0"/>
              <a:t>B </a:t>
            </a:r>
            <a:r>
              <a:rPr lang="ru-RU" dirty="0" smtClean="0"/>
              <a:t>через </a:t>
            </a:r>
            <a:r>
              <a:rPr lang="en-US" dirty="0" smtClean="0"/>
              <a:t>A – </a:t>
            </a:r>
            <a:r>
              <a:rPr lang="ru-RU" dirty="0" smtClean="0"/>
              <a:t>число С равно </a:t>
            </a:r>
            <a:r>
              <a:rPr lang="en-US" dirty="0" smtClean="0"/>
              <a:t>n^2</a:t>
            </a:r>
          </a:p>
          <a:p>
            <a:pPr lvl="1"/>
            <a:r>
              <a:rPr lang="en-US" dirty="0" smtClean="0"/>
              <a:t>L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ACBR LBACA</a:t>
            </a:r>
            <a:r>
              <a:rPr lang="en-US" dirty="0" smtClean="0">
                <a:solidFill>
                  <a:srgbClr val="FFC000"/>
                </a:solidFill>
              </a:rPr>
              <a:t>CB</a:t>
            </a:r>
            <a:r>
              <a:rPr lang="en-US" dirty="0" smtClean="0"/>
              <a:t>R LBAC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CR LBA</a:t>
            </a:r>
            <a:r>
              <a:rPr lang="en-US" dirty="0" smtClean="0">
                <a:solidFill>
                  <a:srgbClr val="FFC000"/>
                </a:solidFill>
              </a:rPr>
              <a:t>CB</a:t>
            </a:r>
            <a:r>
              <a:rPr lang="en-US" dirty="0" smtClean="0"/>
              <a:t>ACCR LB</a:t>
            </a:r>
            <a:r>
              <a:rPr lang="en-US" dirty="0" smtClean="0">
                <a:solidFill>
                  <a:srgbClr val="FFC000"/>
                </a:solidFill>
              </a:rPr>
              <a:t>AB</a:t>
            </a:r>
            <a:r>
              <a:rPr lang="en-US" dirty="0" smtClean="0"/>
              <a:t>CACCR </a:t>
            </a:r>
            <a:r>
              <a:rPr lang="en-US" dirty="0" smtClean="0">
                <a:solidFill>
                  <a:srgbClr val="FFC000"/>
                </a:solidFill>
              </a:rPr>
              <a:t>LB</a:t>
            </a:r>
            <a:r>
              <a:rPr lang="en-US" dirty="0" smtClean="0"/>
              <a:t>BACCACCR</a:t>
            </a:r>
          </a:p>
          <a:p>
            <a:r>
              <a:rPr lang="ru-RU" dirty="0" smtClean="0"/>
              <a:t>Удаляем А и В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LB</a:t>
            </a:r>
            <a:r>
              <a:rPr lang="en-US" dirty="0" smtClean="0"/>
              <a:t>ACCACCR L</a:t>
            </a:r>
            <a:r>
              <a:rPr lang="en-US" dirty="0" smtClean="0">
                <a:solidFill>
                  <a:srgbClr val="FFC000"/>
                </a:solidFill>
              </a:rPr>
              <a:t>AC</a:t>
            </a:r>
            <a:r>
              <a:rPr lang="en-US" dirty="0" smtClean="0"/>
              <a:t>CACCR </a:t>
            </a:r>
            <a:r>
              <a:rPr lang="en-US" dirty="0"/>
              <a:t>LC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ACCR LCCA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CR LCCAC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R LCCCAC</a:t>
            </a:r>
            <a:r>
              <a:rPr lang="en-US" dirty="0">
                <a:solidFill>
                  <a:srgbClr val="FFC000"/>
                </a:solidFill>
              </a:rPr>
              <a:t>AR</a:t>
            </a:r>
            <a:r>
              <a:rPr lang="en-US" dirty="0"/>
              <a:t> LCCC</a:t>
            </a:r>
            <a:r>
              <a:rPr lang="en-US" dirty="0">
                <a:solidFill>
                  <a:srgbClr val="FFC000"/>
                </a:solidFill>
              </a:rPr>
              <a:t>AC</a:t>
            </a:r>
            <a:r>
              <a:rPr lang="en-US" dirty="0"/>
              <a:t>R LCCCC</a:t>
            </a:r>
            <a:r>
              <a:rPr lang="en-US" dirty="0">
                <a:solidFill>
                  <a:srgbClr val="FFC000"/>
                </a:solidFill>
              </a:rPr>
              <a:t>AR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LC</a:t>
            </a:r>
            <a:r>
              <a:rPr lang="en-US" dirty="0" smtClean="0"/>
              <a:t>CCCR</a:t>
            </a:r>
          </a:p>
          <a:p>
            <a:r>
              <a:rPr lang="ru-RU" dirty="0" smtClean="0"/>
              <a:t>Заменяем </a:t>
            </a:r>
            <a:r>
              <a:rPr lang="ru-RU" dirty="0"/>
              <a:t>С на </a:t>
            </a:r>
            <a:r>
              <a:rPr lang="ru-RU" dirty="0" smtClean="0"/>
              <a:t>а, удаляем </a:t>
            </a:r>
            <a:r>
              <a:rPr lang="en-US" dirty="0" smtClean="0"/>
              <a:t>L </a:t>
            </a:r>
            <a:r>
              <a:rPr lang="ru-RU" dirty="0" smtClean="0"/>
              <a:t>и </a:t>
            </a:r>
            <a:r>
              <a:rPr lang="en-US" dirty="0" smtClean="0"/>
              <a:t>R</a:t>
            </a:r>
            <a:endParaRPr lang="ru-RU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 smtClean="0">
                <a:solidFill>
                  <a:srgbClr val="FFC000"/>
                </a:solidFill>
              </a:rPr>
              <a:t>LC</a:t>
            </a:r>
            <a:r>
              <a:rPr lang="en-US" dirty="0" err="1" smtClean="0"/>
              <a:t>CCR</a:t>
            </a:r>
            <a:r>
              <a:rPr lang="en-US" dirty="0" smtClean="0"/>
              <a:t> </a:t>
            </a:r>
            <a:r>
              <a:rPr lang="en-US" dirty="0" err="1"/>
              <a:t>aa</a:t>
            </a:r>
            <a:r>
              <a:rPr lang="en-US" dirty="0" err="1">
                <a:solidFill>
                  <a:srgbClr val="FFC000"/>
                </a:solidFill>
              </a:rPr>
              <a:t>LC</a:t>
            </a:r>
            <a:r>
              <a:rPr lang="en-US" dirty="0" err="1"/>
              <a:t>CR</a:t>
            </a:r>
            <a:r>
              <a:rPr lang="en-US" dirty="0"/>
              <a:t> </a:t>
            </a:r>
            <a:r>
              <a:rPr lang="en-US" dirty="0" err="1"/>
              <a:t>aaa</a:t>
            </a:r>
            <a:r>
              <a:rPr lang="en-US" dirty="0" err="1">
                <a:solidFill>
                  <a:srgbClr val="FFC000"/>
                </a:solidFill>
              </a:rPr>
              <a:t>LC</a:t>
            </a:r>
            <a:r>
              <a:rPr lang="en-US" dirty="0" err="1"/>
              <a:t>R</a:t>
            </a:r>
            <a:r>
              <a:rPr lang="en-US" dirty="0"/>
              <a:t> </a:t>
            </a:r>
            <a:r>
              <a:rPr lang="en-US" dirty="0" err="1"/>
              <a:t>aaaa</a:t>
            </a:r>
            <a:r>
              <a:rPr lang="en-US" dirty="0" err="1">
                <a:solidFill>
                  <a:srgbClr val="FFC000"/>
                </a:solidFill>
              </a:rPr>
              <a:t>LR</a:t>
            </a:r>
            <a:r>
              <a:rPr lang="en-US" dirty="0"/>
              <a:t> </a:t>
            </a:r>
            <a:r>
              <a:rPr lang="en-US" dirty="0" err="1"/>
              <a:t>aaaa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Классификация грамматик по Хомскому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Ноам Хомски (Ноум Чомски, </a:t>
            </a:r>
            <a:r>
              <a:rPr lang="en-US" dirty="0" smtClean="0"/>
              <a:t>Noam Chomsky</a:t>
            </a:r>
            <a:r>
              <a:rPr lang="ru-RU" dirty="0" smtClean="0"/>
              <a:t>), 1928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Классификация (иерархия) грамматик по сложности распознавания описываемых ими языков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1600201"/>
            <a:ext cx="3476366" cy="4645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919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0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0 – произвольные грамматики</a:t>
            </a:r>
          </a:p>
          <a:p>
            <a:pPr lvl="1"/>
            <a:r>
              <a:rPr lang="ru-RU" dirty="0" smtClean="0"/>
              <a:t>Любое рекурсивно перечислимое множество можно описать как язык с грамматикой типа 0</a:t>
            </a:r>
          </a:p>
          <a:p>
            <a:pPr lvl="2"/>
            <a:r>
              <a:rPr lang="ru-RU" dirty="0" smtClean="0"/>
              <a:t>Нетривиальный результат – надо построить машину Тьюринга на основе грамматики</a:t>
            </a:r>
          </a:p>
          <a:p>
            <a:pPr lvl="1"/>
            <a:r>
              <a:rPr lang="ru-RU" dirty="0" smtClean="0"/>
              <a:t>Любой язык с грамматикой типа 0 является рекурсивно перечислимым множеством</a:t>
            </a:r>
          </a:p>
          <a:p>
            <a:pPr lvl="2"/>
            <a:r>
              <a:rPr lang="ru-RU" dirty="0" smtClean="0"/>
              <a:t>Почему?</a:t>
            </a:r>
          </a:p>
          <a:p>
            <a:pPr lvl="1"/>
            <a:r>
              <a:rPr lang="ru-RU" dirty="0" smtClean="0"/>
              <a:t>Есть языки с грамматикой типа 0, для которых проверка принадлежности алгоритмически неразрешима</a:t>
            </a:r>
          </a:p>
        </p:txBody>
      </p:sp>
    </p:spTree>
    <p:extLst>
      <p:ext uri="{BB962C8B-B14F-4D97-AF65-F5344CB8AC3E}">
        <p14:creationId xmlns:p14="http://schemas.microsoft.com/office/powerpoint/2010/main" val="24464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Тип 1 – контекстно-зависимые грамматики</a:t>
            </a:r>
          </a:p>
          <a:p>
            <a:pPr lvl="1"/>
            <a:r>
              <a:rPr lang="ru-RU" dirty="0"/>
              <a:t>αAβ→αγβ, где α, </a:t>
            </a:r>
            <a:r>
              <a:rPr lang="ru-RU" dirty="0" smtClean="0"/>
              <a:t>β произвольные цепочки, γ непустая цепочка, A нетерминал</a:t>
            </a:r>
            <a:endParaRPr lang="ru-RU" dirty="0"/>
          </a:p>
          <a:p>
            <a:r>
              <a:rPr lang="ru-RU" dirty="0" smtClean="0"/>
              <a:t>Правила можно привести к виду α</a:t>
            </a:r>
            <a:r>
              <a:rPr lang="ru-RU" dirty="0"/>
              <a:t>→β, где α, </a:t>
            </a:r>
            <a:r>
              <a:rPr lang="ru-RU" dirty="0" smtClean="0"/>
              <a:t>β непустые цепочки и 1</a:t>
            </a:r>
            <a:r>
              <a:rPr lang="ru-RU" dirty="0"/>
              <a:t>≤|α|≤|β</a:t>
            </a:r>
            <a:r>
              <a:rPr lang="ru-RU" dirty="0" smtClean="0"/>
              <a:t>|</a:t>
            </a:r>
          </a:p>
          <a:p>
            <a:pPr lvl="1"/>
            <a:r>
              <a:rPr lang="ru-RU" dirty="0" smtClean="0"/>
              <a:t>Неукорачивающие грамматики</a:t>
            </a:r>
          </a:p>
          <a:p>
            <a:r>
              <a:rPr lang="ru-RU" dirty="0" smtClean="0"/>
              <a:t>Принадлежность любой цепочки языку м.б. проверена алгоритмом</a:t>
            </a:r>
          </a:p>
          <a:p>
            <a:pPr lvl="1"/>
            <a:r>
              <a:rPr lang="ru-RU" dirty="0" smtClean="0"/>
              <a:t>Аналог рекурсивных множеств</a:t>
            </a:r>
          </a:p>
        </p:txBody>
      </p:sp>
    </p:spTree>
    <p:extLst>
      <p:ext uri="{BB962C8B-B14F-4D97-AF65-F5344CB8AC3E}">
        <p14:creationId xmlns:p14="http://schemas.microsoft.com/office/powerpoint/2010/main" val="29743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2 – контекстно-свободные грамматики</a:t>
            </a:r>
          </a:p>
          <a:p>
            <a:pPr lvl="1"/>
            <a:r>
              <a:rPr lang="ru-RU" dirty="0"/>
              <a:t>A→β, где </a:t>
            </a:r>
            <a:r>
              <a:rPr lang="ru-RU" dirty="0" smtClean="0"/>
              <a:t>β цепочка терминалов и нетерминалов, A нетерминал</a:t>
            </a:r>
          </a:p>
          <a:p>
            <a:pPr lvl="1"/>
            <a:r>
              <a:rPr lang="ru-RU" dirty="0" smtClean="0"/>
              <a:t>Описание языков программирования</a:t>
            </a:r>
          </a:p>
          <a:p>
            <a:pPr lvl="1"/>
            <a:r>
              <a:rPr lang="ru-RU" dirty="0" smtClean="0"/>
              <a:t>Эквивалентны БНФ</a:t>
            </a:r>
          </a:p>
          <a:p>
            <a:pPr lvl="1"/>
            <a:r>
              <a:rPr lang="ru-RU" dirty="0" smtClean="0"/>
              <a:t>Автоматическая генерация алгоритмов распознавания</a:t>
            </a:r>
          </a:p>
          <a:p>
            <a:pPr lvl="2"/>
            <a:r>
              <a:rPr lang="ru-RU" dirty="0" smtClean="0"/>
              <a:t>Рекурсивный спуск</a:t>
            </a:r>
          </a:p>
          <a:p>
            <a:pPr lvl="2"/>
            <a:r>
              <a:rPr lang="ru-RU" dirty="0" smtClean="0"/>
              <a:t>Быстрые </a:t>
            </a:r>
            <a:r>
              <a:rPr lang="en-US" dirty="0" smtClean="0"/>
              <a:t>LL </a:t>
            </a:r>
            <a:r>
              <a:rPr lang="ru-RU" dirty="0" smtClean="0"/>
              <a:t>и </a:t>
            </a:r>
            <a:r>
              <a:rPr lang="en-US" dirty="0" smtClean="0"/>
              <a:t>LR </a:t>
            </a:r>
            <a:r>
              <a:rPr lang="ru-RU" dirty="0" smtClean="0"/>
              <a:t>парсеры для языков со специальными КС грамматиками</a:t>
            </a:r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972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Лента</a:t>
            </a:r>
          </a:p>
          <a:p>
            <a:pPr lvl="1"/>
            <a:r>
              <a:rPr lang="ru-RU" dirty="0" smtClean="0"/>
              <a:t>Входной буфер, он же анализируемая цепочка</a:t>
            </a:r>
            <a:endParaRPr lang="ru-RU" dirty="0"/>
          </a:p>
          <a:p>
            <a:r>
              <a:rPr lang="ru-RU" dirty="0" smtClean="0"/>
              <a:t>Стек</a:t>
            </a:r>
          </a:p>
          <a:p>
            <a:pPr lvl="1"/>
            <a:r>
              <a:rPr lang="ru-RU" dirty="0" smtClean="0"/>
              <a:t>Промежуточные данные </a:t>
            </a:r>
            <a:r>
              <a:rPr lang="ru-RU" dirty="0"/>
              <a:t>синтаксического анализа</a:t>
            </a:r>
          </a:p>
          <a:p>
            <a:r>
              <a:rPr lang="ru-RU" dirty="0" smtClean="0"/>
              <a:t>Таблица </a:t>
            </a:r>
            <a:r>
              <a:rPr lang="ru-RU" dirty="0"/>
              <a:t>синтаксического </a:t>
            </a:r>
            <a:r>
              <a:rPr lang="ru-RU" dirty="0" smtClean="0"/>
              <a:t>анализа</a:t>
            </a:r>
          </a:p>
          <a:p>
            <a:pPr lvl="1"/>
            <a:r>
              <a:rPr lang="ru-RU" dirty="0" smtClean="0"/>
              <a:t>Либо правило </a:t>
            </a:r>
            <a:r>
              <a:rPr lang="ru-RU" dirty="0"/>
              <a:t>грамматики для символа </a:t>
            </a:r>
            <a:r>
              <a:rPr lang="ru-RU" dirty="0" smtClean="0"/>
              <a:t>на </a:t>
            </a:r>
            <a:r>
              <a:rPr lang="ru-RU" dirty="0"/>
              <a:t>вершине </a:t>
            </a:r>
            <a:r>
              <a:rPr lang="ru-RU" dirty="0" smtClean="0"/>
              <a:t>стека  </a:t>
            </a:r>
            <a:r>
              <a:rPr lang="ru-RU" dirty="0"/>
              <a:t>и текущего </a:t>
            </a:r>
            <a:r>
              <a:rPr lang="ru-RU" dirty="0" smtClean="0"/>
              <a:t>символа </a:t>
            </a:r>
            <a:r>
              <a:rPr lang="ru-RU" dirty="0"/>
              <a:t>на </a:t>
            </a:r>
            <a:r>
              <a:rPr lang="ru-RU" dirty="0" smtClean="0"/>
              <a:t>ленте</a:t>
            </a:r>
          </a:p>
          <a:p>
            <a:pPr lvl="1"/>
            <a:r>
              <a:rPr lang="ru-RU" dirty="0" smtClean="0"/>
              <a:t>Либо пометка об </a:t>
            </a:r>
            <a:r>
              <a:rPr lang="ru-RU" dirty="0"/>
              <a:t>отсутствии </a:t>
            </a:r>
            <a:r>
              <a:rPr lang="ru-RU" dirty="0" smtClean="0"/>
              <a:t>правила </a:t>
            </a:r>
            <a:r>
              <a:rPr lang="ru-RU" dirty="0"/>
              <a:t>для </a:t>
            </a:r>
            <a:r>
              <a:rPr lang="ru-RU" dirty="0" smtClean="0"/>
              <a:t>такой пары символов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3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синтаксиса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 smtClean="0"/>
              <a:t>БНФ</a:t>
            </a:r>
            <a:r>
              <a:rPr lang="ru-RU" dirty="0"/>
              <a:t>, РБНФ, синтаксические </a:t>
            </a:r>
            <a:r>
              <a:rPr lang="ru-RU" dirty="0" smtClean="0"/>
              <a:t>диаграммы</a:t>
            </a:r>
            <a:endParaRPr lang="ru-RU" dirty="0"/>
          </a:p>
          <a:p>
            <a:r>
              <a:rPr lang="ru-RU" dirty="0"/>
              <a:t>Формальные </a:t>
            </a:r>
            <a:r>
              <a:rPr lang="ru-RU" dirty="0" smtClean="0"/>
              <a:t>грамматики</a:t>
            </a:r>
            <a:endParaRPr lang="ru-RU" dirty="0"/>
          </a:p>
          <a:p>
            <a:r>
              <a:rPr lang="ru-RU" dirty="0"/>
              <a:t>Классификация грамматик по </a:t>
            </a:r>
            <a:r>
              <a:rPr lang="ru-RU" dirty="0" smtClean="0"/>
              <a:t>Хомскому</a:t>
            </a:r>
            <a:endParaRPr lang="ru-RU" dirty="0"/>
          </a:p>
          <a:p>
            <a:r>
              <a:rPr lang="ru-RU" dirty="0" smtClean="0"/>
              <a:t>Распознавание языков</a:t>
            </a:r>
          </a:p>
          <a:p>
            <a:pPr lvl="1"/>
            <a:r>
              <a:rPr lang="ru-RU" dirty="0" smtClean="0"/>
              <a:t>Синтаксический анализатор, нис- и </a:t>
            </a:r>
            <a:r>
              <a:rPr lang="ru-RU" dirty="0"/>
              <a:t>восходящий </a:t>
            </a:r>
            <a:r>
              <a:rPr lang="ru-RU" dirty="0" smtClean="0"/>
              <a:t>разбор, полный </a:t>
            </a:r>
            <a:r>
              <a:rPr lang="ru-RU" dirty="0"/>
              <a:t>перебор правил </a:t>
            </a:r>
            <a:r>
              <a:rPr lang="ru-RU" dirty="0" smtClean="0"/>
              <a:t>подстановки</a:t>
            </a:r>
            <a:endParaRPr lang="ru-RU" dirty="0"/>
          </a:p>
          <a:p>
            <a:pPr lvl="1"/>
            <a:r>
              <a:rPr lang="ru-RU" dirty="0"/>
              <a:t>Определение языков с помощью </a:t>
            </a:r>
            <a:r>
              <a:rPr lang="ru-RU" dirty="0" smtClean="0"/>
              <a:t>автоматов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74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LL </a:t>
            </a:r>
            <a:r>
              <a:rPr lang="ru-RU" dirty="0" smtClean="0"/>
              <a:t>анализатор языка с КС грамматикой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Грамматика </a:t>
            </a:r>
            <a:r>
              <a:rPr lang="en-US" dirty="0" smtClean="0"/>
              <a:t>T={+,(,),1}, N={S,F}, </a:t>
            </a:r>
            <a:r>
              <a:rPr lang="ru-RU" dirty="0" smtClean="0"/>
              <a:t>правила</a:t>
            </a:r>
            <a:endParaRPr lang="en-US" dirty="0" smtClean="0"/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--&gt; F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S --&gt; (S+F)</a:t>
            </a:r>
          </a:p>
          <a:p>
            <a:pPr marL="969264" lvl="1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--&gt;</a:t>
            </a:r>
            <a:r>
              <a:rPr lang="ru-RU" dirty="0" smtClean="0"/>
              <a:t> 1</a:t>
            </a:r>
          </a:p>
          <a:p>
            <a:r>
              <a:rPr lang="ru-RU" dirty="0" smtClean="0"/>
              <a:t>Таблица (</a:t>
            </a:r>
            <a:r>
              <a:rPr lang="en-US" dirty="0" smtClean="0"/>
              <a:t>$ -- </a:t>
            </a:r>
            <a:r>
              <a:rPr lang="ru-RU" dirty="0" smtClean="0"/>
              <a:t>вспомогательный терминал "конец стека")</a:t>
            </a:r>
          </a:p>
          <a:p>
            <a:endParaRPr lang="ru-RU" dirty="0" smtClean="0"/>
          </a:p>
          <a:p>
            <a:r>
              <a:rPr lang="ru-RU" sz="2400" dirty="0" smtClean="0"/>
              <a:t>См. </a:t>
            </a:r>
            <a:r>
              <a:rPr lang="en-US" sz="2400" dirty="0" smtClean="0"/>
              <a:t>https</a:t>
            </a:r>
            <a:r>
              <a:rPr lang="en-US" sz="2400" dirty="0"/>
              <a:t>://ru.wikipedia.org/wiki/LL-</a:t>
            </a:r>
            <a:r>
              <a:rPr lang="ru-RU" sz="2400" dirty="0" smtClean="0"/>
              <a:t>анализатор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22962"/>
              </p:ext>
            </p:extLst>
          </p:nvPr>
        </p:nvGraphicFramePr>
        <p:xfrm>
          <a:off x="6197598" y="2276872"/>
          <a:ext cx="5384802" cy="1800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LL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43211"/>
              </p:ext>
            </p:extLst>
          </p:nvPr>
        </p:nvGraphicFramePr>
        <p:xfrm>
          <a:off x="609600" y="1600206"/>
          <a:ext cx="5384800" cy="4525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51">
                <a:tc>
                  <a:txBody>
                    <a:bodyPr/>
                    <a:lstStyle/>
                    <a:p>
                      <a:r>
                        <a:rPr lang="ru-RU" dirty="0" smtClean="0"/>
                        <a:t>Стек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(1+1)</a:t>
                      </a:r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(S+F)$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(1+1)$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S+F)$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+F)$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F)$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51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11790"/>
              </p:ext>
            </p:extLst>
          </p:nvPr>
        </p:nvGraphicFramePr>
        <p:xfrm>
          <a:off x="6197598" y="1600201"/>
          <a:ext cx="5443020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361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61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</a:t>
                      </a:r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61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8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 </a:t>
            </a:r>
            <a:r>
              <a:rPr lang="ru-RU" dirty="0"/>
              <a:t>анализатор языка с КС грамматикой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Пока не конец</a:t>
            </a:r>
          </a:p>
          <a:p>
            <a:pPr lvl="1"/>
            <a:r>
              <a:rPr lang="ru-RU" dirty="0" smtClean="0"/>
              <a:t>Вершина стека нетерминал</a:t>
            </a:r>
          </a:p>
          <a:p>
            <a:pPr lvl="2"/>
            <a:r>
              <a:rPr lang="ru-RU" dirty="0" smtClean="0"/>
              <a:t>В </a:t>
            </a:r>
            <a:r>
              <a:rPr lang="ru-RU" dirty="0"/>
              <a:t>таблице </a:t>
            </a:r>
            <a:r>
              <a:rPr lang="ru-RU" dirty="0" smtClean="0"/>
              <a:t>находим правило грамматики на </a:t>
            </a:r>
            <a:r>
              <a:rPr lang="ru-RU" dirty="0"/>
              <a:t>пересечении столбца и строки, соответствующих нетерминалу на вершине стека и текущему символу на </a:t>
            </a:r>
            <a:r>
              <a:rPr lang="ru-RU" dirty="0" smtClean="0"/>
              <a:t>ленте, и кладем в стек цепочку из правой части правила</a:t>
            </a:r>
          </a:p>
          <a:p>
            <a:pPr lvl="2"/>
            <a:r>
              <a:rPr lang="ru-RU" dirty="0" smtClean="0"/>
              <a:t>Если в </a:t>
            </a:r>
            <a:r>
              <a:rPr lang="ru-RU" dirty="0"/>
              <a:t>указанной ячейке таблицы правило </a:t>
            </a:r>
            <a:r>
              <a:rPr lang="ru-RU" dirty="0" smtClean="0"/>
              <a:t>отсутствует, то сообщаем </a:t>
            </a:r>
            <a:r>
              <a:rPr lang="ru-RU" dirty="0"/>
              <a:t>об </a:t>
            </a:r>
            <a:r>
              <a:rPr lang="ru-RU" dirty="0" smtClean="0"/>
              <a:t>ошибке</a:t>
            </a:r>
            <a:endParaRPr lang="ru-RU" dirty="0"/>
          </a:p>
          <a:p>
            <a:pPr lvl="1"/>
            <a:r>
              <a:rPr lang="ru-RU" dirty="0" smtClean="0"/>
              <a:t>Вершина </a:t>
            </a:r>
            <a:r>
              <a:rPr lang="ru-RU" dirty="0"/>
              <a:t>стека </a:t>
            </a:r>
            <a:r>
              <a:rPr lang="ru-RU" dirty="0" smtClean="0"/>
              <a:t>терминал</a:t>
            </a:r>
          </a:p>
          <a:p>
            <a:pPr lvl="2"/>
            <a:r>
              <a:rPr lang="ru-RU" dirty="0" smtClean="0"/>
              <a:t>Сравниваем </a:t>
            </a:r>
            <a:r>
              <a:rPr lang="ru-RU" dirty="0"/>
              <a:t>его с текущим символом на </a:t>
            </a:r>
            <a:r>
              <a:rPr lang="ru-RU" dirty="0" smtClean="0"/>
              <a:t>ленте</a:t>
            </a:r>
          </a:p>
          <a:p>
            <a:pPr lvl="2"/>
            <a:r>
              <a:rPr lang="ru-RU" dirty="0" smtClean="0"/>
              <a:t>Если </a:t>
            </a:r>
            <a:r>
              <a:rPr lang="ru-RU" dirty="0"/>
              <a:t>они равны, то </a:t>
            </a:r>
            <a:r>
              <a:rPr lang="ru-RU" dirty="0" smtClean="0"/>
              <a:t>удаляем символ </a:t>
            </a:r>
            <a:r>
              <a:rPr lang="ru-RU" dirty="0"/>
              <a:t>с ленты </a:t>
            </a:r>
            <a:r>
              <a:rPr lang="ru-RU" dirty="0" smtClean="0"/>
              <a:t>и из стека</a:t>
            </a:r>
          </a:p>
          <a:p>
            <a:pPr lvl="2"/>
            <a:r>
              <a:rPr lang="ru-RU" dirty="0" smtClean="0"/>
              <a:t>Иначе ошибка</a:t>
            </a:r>
            <a:endParaRPr lang="ru-RU" dirty="0"/>
          </a:p>
          <a:p>
            <a:pPr lvl="1"/>
            <a:r>
              <a:rPr lang="ru-RU" dirty="0" smtClean="0"/>
              <a:t>Вершина $</a:t>
            </a:r>
          </a:p>
          <a:p>
            <a:pPr lvl="2"/>
            <a:r>
              <a:rPr lang="ru-RU" dirty="0" smtClean="0"/>
              <a:t>Текущий </a:t>
            </a:r>
            <a:r>
              <a:rPr lang="ru-RU" dirty="0"/>
              <a:t>символ на ленте </a:t>
            </a:r>
            <a:r>
              <a:rPr lang="ru-RU" dirty="0" smtClean="0"/>
              <a:t>$, </a:t>
            </a:r>
            <a:r>
              <a:rPr lang="ru-RU" dirty="0"/>
              <a:t>то </a:t>
            </a:r>
            <a:r>
              <a:rPr lang="ru-RU" dirty="0" smtClean="0"/>
              <a:t>конец</a:t>
            </a:r>
          </a:p>
          <a:p>
            <a:pPr lvl="2"/>
            <a:r>
              <a:rPr lang="ru-RU" dirty="0" smtClean="0"/>
              <a:t>Иначе ошибка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7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LL </a:t>
            </a:r>
            <a:r>
              <a:rPr lang="ru-RU" dirty="0" smtClean="0"/>
              <a:t>анализатора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Видим символ а и на стеке А</a:t>
            </a:r>
          </a:p>
          <a:p>
            <a:r>
              <a:rPr lang="en-US" dirty="0" smtClean="0"/>
              <a:t>First[A] = { a | S ==&gt;</a:t>
            </a:r>
            <a:r>
              <a:rPr lang="ru-RU" dirty="0" smtClean="0"/>
              <a:t> </a:t>
            </a:r>
            <a:r>
              <a:rPr lang="en-US" dirty="0" smtClean="0">
                <a:cs typeface="Arial" panose="020B0604020202020204" pitchFamily="34" charset="0"/>
              </a:rPr>
              <a:t>a</a:t>
            </a:r>
            <a:r>
              <a:rPr lang="el-GR" dirty="0">
                <a:cs typeface="Arial" panose="020B0604020202020204" pitchFamily="34" charset="0"/>
              </a:rPr>
              <a:t>β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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{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| S ==&gt;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обозначает пустую цепочку</a:t>
            </a:r>
            <a:endParaRPr lang="en-US" dirty="0" smtClean="0"/>
          </a:p>
          <a:p>
            <a:r>
              <a:rPr lang="en-US" dirty="0" smtClean="0"/>
              <a:t>Next[A] = { a | S ==&gt; </a:t>
            </a:r>
            <a:r>
              <a:rPr lang="en-US" dirty="0" smtClean="0">
                <a:cs typeface="Arial" panose="020B0604020202020204" pitchFamily="34" charset="0"/>
              </a:rPr>
              <a:t>αAa</a:t>
            </a:r>
            <a:r>
              <a:rPr lang="el-GR" dirty="0" smtClean="0">
                <a:cs typeface="Arial" panose="020B0604020202020204" pitchFamily="34" charset="0"/>
              </a:rPr>
              <a:t>β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smtClean="0"/>
              <a:t>}</a:t>
            </a:r>
          </a:p>
          <a:p>
            <a:endParaRPr lang="ru-RU" dirty="0" smtClean="0"/>
          </a:p>
          <a:p>
            <a:r>
              <a:rPr lang="en-US" dirty="0" smtClean="0"/>
              <a:t>A --&gt; w </a:t>
            </a:r>
            <a:r>
              <a:rPr lang="en-US" dirty="0" smtClean="0">
                <a:sym typeface="Symbol" panose="05050102010706020507" pitchFamily="18" charset="2"/>
              </a:rPr>
              <a:t> T[A][a] &lt;=&gt; a  First[A] ||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 First[A] &amp;&amp; a  Next[A]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54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First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First[w'] </a:t>
            </a:r>
            <a:r>
              <a:rPr lang="en-US" dirty="0"/>
              <a:t>= </a:t>
            </a:r>
            <a:r>
              <a:rPr lang="en-US" dirty="0" smtClean="0"/>
              <a:t>First[A] = {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каждого правила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 --&gt; </a:t>
            </a:r>
            <a:r>
              <a:rPr lang="en-US" dirty="0" smtClean="0">
                <a:cs typeface="Arial" panose="020B0604020202020204" pitchFamily="34" charset="0"/>
              </a:rPr>
              <a:t>αw</a:t>
            </a:r>
            <a:r>
              <a:rPr lang="el-GR" dirty="0" smtClean="0">
                <a:cs typeface="Arial" panose="020B0604020202020204" pitchFamily="34" charset="0"/>
              </a:rPr>
              <a:t>β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/>
              <a:t>пока массив </a:t>
            </a:r>
            <a:r>
              <a:rPr lang="en-US" dirty="0" smtClean="0"/>
              <a:t>First[] </a:t>
            </a:r>
            <a:r>
              <a:rPr lang="ru-RU" dirty="0" smtClean="0"/>
              <a:t>меняется</a:t>
            </a:r>
            <a:endParaRPr lang="en-US" dirty="0" smtClean="0"/>
          </a:p>
          <a:p>
            <a:pPr lvl="1"/>
            <a:r>
              <a:rPr lang="ru-RU" dirty="0" smtClean="0"/>
              <a:t>для каждого правила </a:t>
            </a:r>
            <a:r>
              <a:rPr lang="en-US" dirty="0" smtClean="0"/>
              <a:t>A --&gt; w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 smtClean="0"/>
              <a:t>w = a w', </a:t>
            </a:r>
            <a:r>
              <a:rPr lang="ru-RU" dirty="0" smtClean="0"/>
              <a:t>то </a:t>
            </a:r>
            <a:r>
              <a:rPr lang="en-US" dirty="0"/>
              <a:t>First[A] = First[A</a:t>
            </a:r>
            <a:r>
              <a:rPr lang="en-US" dirty="0" smtClean="0"/>
              <a:t>] </a:t>
            </a:r>
            <a:r>
              <a:rPr lang="en-US" dirty="0" smtClean="0">
                <a:sym typeface="Symbol" panose="05050102010706020507" pitchFamily="18" charset="2"/>
              </a:rPr>
              <a:t> { a }</a:t>
            </a:r>
          </a:p>
          <a:p>
            <a:pPr lvl="2"/>
            <a:r>
              <a:rPr lang="ru-RU" dirty="0" smtClean="0">
                <a:sym typeface="Symbol" panose="05050102010706020507" pitchFamily="18" charset="2"/>
              </a:rPr>
              <a:t>если </a:t>
            </a:r>
            <a:r>
              <a:rPr lang="en-US" dirty="0" smtClean="0">
                <a:sym typeface="Symbol" panose="05050102010706020507" pitchFamily="18" charset="2"/>
              </a:rPr>
              <a:t>w = A' w' </a:t>
            </a:r>
            <a:r>
              <a:rPr lang="ru-RU" dirty="0" smtClean="0">
                <a:sym typeface="Symbol" panose="05050102010706020507" pitchFamily="18" charset="2"/>
              </a:rPr>
              <a:t>и 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First[A'],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то </a:t>
            </a:r>
            <a:r>
              <a:rPr lang="en-US" dirty="0"/>
              <a:t>First[A] = First[A]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/>
              <a:t>First[A']</a:t>
            </a:r>
          </a:p>
          <a:p>
            <a:pPr lvl="2"/>
            <a:r>
              <a:rPr lang="ru-RU" dirty="0" smtClean="0"/>
              <a:t>если </a:t>
            </a:r>
            <a:r>
              <a:rPr lang="en-US" dirty="0">
                <a:sym typeface="Symbol" panose="05050102010706020507" pitchFamily="18" charset="2"/>
              </a:rPr>
              <a:t>w = A' … </a:t>
            </a:r>
            <a:r>
              <a:rPr lang="en-US" dirty="0" smtClean="0">
                <a:sym typeface="Symbol" panose="05050102010706020507" pitchFamily="18" charset="2"/>
              </a:rPr>
              <a:t>A'' A''</a:t>
            </a:r>
            <a:r>
              <a:rPr lang="en-US" dirty="0">
                <a:sym typeface="Symbol" panose="05050102010706020507" pitchFamily="18" charset="2"/>
              </a:rPr>
              <a:t>'</a:t>
            </a:r>
            <a:r>
              <a:rPr lang="en-US" dirty="0" smtClean="0">
                <a:sym typeface="Symbol" panose="05050102010706020507" pitchFamily="18" charset="2"/>
              </a:rPr>
              <a:t> w</a:t>
            </a:r>
            <a:r>
              <a:rPr lang="en-US" dirty="0">
                <a:sym typeface="Symbol" panose="05050102010706020507" pitchFamily="18" charset="2"/>
              </a:rPr>
              <a:t>'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First[A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'] 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…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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First[A'']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First[A'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'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']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то </a:t>
            </a:r>
            <a:r>
              <a:rPr lang="en-US" dirty="0"/>
              <a:t>First[A] = First[A]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ru-RU" dirty="0" smtClean="0">
                <a:sym typeface="Symbol" panose="05050102010706020507" pitchFamily="18" charset="2"/>
              </a:rPr>
              <a:t>(</a:t>
            </a:r>
            <a:r>
              <a:rPr lang="en-US" dirty="0" smtClean="0"/>
              <a:t>First[A']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ru-RU" dirty="0" smtClean="0"/>
              <a:t> …</a:t>
            </a:r>
            <a:r>
              <a:rPr lang="en-US" dirty="0">
                <a:sym typeface="Symbol" panose="05050102010706020507" pitchFamily="18" charset="2"/>
              </a:rPr>
              <a:t>  </a:t>
            </a:r>
            <a:r>
              <a:rPr lang="en-US" dirty="0" smtClean="0"/>
              <a:t>First[A'']</a:t>
            </a:r>
            <a:r>
              <a:rPr lang="ru-RU" dirty="0" smtClean="0"/>
              <a:t>) </a:t>
            </a:r>
            <a:r>
              <a:rPr lang="ru-RU" dirty="0"/>
              <a:t>\ </a:t>
            </a:r>
            <a:r>
              <a:rPr lang="en-US" dirty="0"/>
              <a:t>{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}</a:t>
            </a:r>
            <a:r>
              <a:rPr lang="ru-RU" dirty="0"/>
              <a:t>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First[A</a:t>
            </a:r>
            <a:r>
              <a:rPr lang="en-US" dirty="0" smtClean="0"/>
              <a:t>''']</a:t>
            </a:r>
            <a:endParaRPr lang="ru-RU" dirty="0" smtClean="0"/>
          </a:p>
          <a:p>
            <a:pPr lvl="2"/>
            <a:r>
              <a:rPr lang="ru-RU" dirty="0"/>
              <a:t>если </a:t>
            </a:r>
            <a:r>
              <a:rPr lang="en-US" dirty="0">
                <a:sym typeface="Symbol" panose="05050102010706020507" pitchFamily="18" charset="2"/>
              </a:rPr>
              <a:t>w = A' … A'' 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w' </a:t>
            </a:r>
            <a:r>
              <a:rPr lang="ru-RU" dirty="0">
                <a:sym typeface="Symbol" panose="05050102010706020507" pitchFamily="18" charset="2"/>
              </a:rPr>
              <a:t>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First[A'] 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…  First[A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'']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то </a:t>
            </a:r>
            <a:r>
              <a:rPr lang="en-US" dirty="0"/>
              <a:t>First[A] = First[A]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/>
              <a:t>First[A']</a:t>
            </a:r>
            <a:r>
              <a:rPr lang="ru-RU" dirty="0"/>
              <a:t>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ru-RU" dirty="0"/>
              <a:t> …</a:t>
            </a:r>
            <a:r>
              <a:rPr lang="en-US" dirty="0">
                <a:sym typeface="Symbol" panose="05050102010706020507" pitchFamily="18" charset="2"/>
              </a:rPr>
              <a:t>  </a:t>
            </a:r>
            <a:r>
              <a:rPr lang="en-US" dirty="0"/>
              <a:t>First[A'']</a:t>
            </a:r>
            <a:r>
              <a:rPr lang="ru-RU" dirty="0"/>
              <a:t>) \ </a:t>
            </a:r>
            <a:r>
              <a:rPr lang="en-US" dirty="0"/>
              <a:t>{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dirty="0"/>
              <a:t>}</a:t>
            </a:r>
            <a:r>
              <a:rPr lang="ru-RU" dirty="0"/>
              <a:t>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 smtClean="0">
                <a:sym typeface="Symbol" panose="05050102010706020507" pitchFamily="18" charset="2"/>
              </a:rPr>
              <a:t>{ a }</a:t>
            </a:r>
            <a:endParaRPr lang="ru-RU" dirty="0"/>
          </a:p>
          <a:p>
            <a:pPr lvl="2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263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</a:t>
            </a:r>
            <a:r>
              <a:rPr lang="ru-RU" dirty="0"/>
              <a:t>таблицы </a:t>
            </a:r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Next[S] = {$}, Next[A] = { }</a:t>
            </a:r>
            <a:r>
              <a:rPr lang="ru-RU" dirty="0" smtClean="0"/>
              <a:t> для каждого правила </a:t>
            </a:r>
            <a:r>
              <a:rPr lang="en-US" dirty="0" smtClean="0"/>
              <a:t>A --&gt; w</a:t>
            </a:r>
          </a:p>
          <a:p>
            <a:r>
              <a:rPr lang="ru-RU" dirty="0" smtClean="0"/>
              <a:t>пока массив </a:t>
            </a:r>
            <a:r>
              <a:rPr lang="en-US" dirty="0" smtClean="0"/>
              <a:t>Next[] </a:t>
            </a:r>
            <a:r>
              <a:rPr lang="ru-RU" dirty="0" smtClean="0"/>
              <a:t>меняется</a:t>
            </a:r>
          </a:p>
          <a:p>
            <a:pPr lvl="1"/>
            <a:r>
              <a:rPr lang="ru-RU" dirty="0" smtClean="0"/>
              <a:t>для каждого правила вида </a:t>
            </a:r>
            <a:r>
              <a:rPr lang="en-US" dirty="0" smtClean="0"/>
              <a:t>A --&gt; w A' w'</a:t>
            </a:r>
          </a:p>
          <a:p>
            <a:pPr lvl="2"/>
            <a:r>
              <a:rPr lang="ru-RU" dirty="0" smtClean="0"/>
              <a:t>если </a:t>
            </a:r>
          </a:p>
        </p:txBody>
      </p:sp>
    </p:spTree>
    <p:extLst>
      <p:ext uri="{BB962C8B-B14F-4D97-AF65-F5344CB8AC3E}">
        <p14:creationId xmlns:p14="http://schemas.microsoft.com/office/powerpoint/2010/main" val="15244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грамматик по Хомскому – тип 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Тип 3 – регулярные грамматики</a:t>
            </a:r>
          </a:p>
          <a:p>
            <a:pPr lvl="1"/>
            <a:r>
              <a:rPr lang="ru-RU" dirty="0"/>
              <a:t>A</a:t>
            </a:r>
            <a:r>
              <a:rPr lang="ru-RU" dirty="0" smtClean="0"/>
              <a:t>→</a:t>
            </a:r>
            <a:r>
              <a:rPr lang="ru-RU" dirty="0"/>
              <a:t> </a:t>
            </a:r>
            <a:r>
              <a:rPr lang="ru-RU" dirty="0" smtClean="0"/>
              <a:t>γB </a:t>
            </a:r>
            <a:r>
              <a:rPr lang="ru-RU" dirty="0"/>
              <a:t>или A→γ, где </a:t>
            </a:r>
            <a:r>
              <a:rPr lang="ru-RU" dirty="0" smtClean="0"/>
              <a:t>γ цепочка терминалов, А и В нетерминалы</a:t>
            </a:r>
          </a:p>
          <a:p>
            <a:pPr lvl="1"/>
            <a:r>
              <a:rPr lang="ru-RU" dirty="0" smtClean="0"/>
              <a:t>Правила можно привести к виду A</a:t>
            </a:r>
            <a:r>
              <a:rPr lang="ru-RU" dirty="0"/>
              <a:t>→ </a:t>
            </a:r>
            <a:r>
              <a:rPr lang="ru-RU" dirty="0" smtClean="0"/>
              <a:t>Bγ</a:t>
            </a:r>
          </a:p>
          <a:p>
            <a:pPr lvl="1"/>
            <a:r>
              <a:rPr lang="ru-RU" dirty="0" smtClean="0"/>
              <a:t>Для любого языка с регулярной грамматикой можно построить конечный автомат, распознающий этот язык</a:t>
            </a:r>
          </a:p>
          <a:p>
            <a:pPr lvl="1"/>
            <a:r>
              <a:rPr lang="ru-RU" dirty="0" smtClean="0"/>
              <a:t>Любой конечный автомат задает язык с регулярной грамматикой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014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</a:t>
            </a:r>
            <a:r>
              <a:rPr lang="ru-RU" dirty="0"/>
              <a:t>синтаксиса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 smtClean="0"/>
              <a:t>БНФ</a:t>
            </a:r>
            <a:r>
              <a:rPr lang="ru-RU" dirty="0"/>
              <a:t>, РБНФ, синтаксические </a:t>
            </a:r>
            <a:r>
              <a:rPr lang="ru-RU" dirty="0" smtClean="0"/>
              <a:t>диаграммы</a:t>
            </a:r>
            <a:endParaRPr lang="ru-RU" dirty="0"/>
          </a:p>
          <a:p>
            <a:r>
              <a:rPr lang="ru-RU" dirty="0"/>
              <a:t>Формальные </a:t>
            </a:r>
            <a:r>
              <a:rPr lang="ru-RU" dirty="0" smtClean="0"/>
              <a:t>грамматики</a:t>
            </a:r>
            <a:endParaRPr lang="ru-RU" dirty="0"/>
          </a:p>
          <a:p>
            <a:r>
              <a:rPr lang="ru-RU" dirty="0"/>
              <a:t>Классификация грамматик по </a:t>
            </a:r>
            <a:r>
              <a:rPr lang="ru-RU" dirty="0" smtClean="0"/>
              <a:t>Хомскому</a:t>
            </a:r>
            <a:endParaRPr lang="ru-RU" dirty="0"/>
          </a:p>
          <a:p>
            <a:r>
              <a:rPr lang="ru-RU" dirty="0" smtClean="0"/>
              <a:t>Распознавание языков</a:t>
            </a:r>
          </a:p>
          <a:p>
            <a:pPr lvl="1"/>
            <a:r>
              <a:rPr lang="ru-RU" dirty="0" smtClean="0"/>
              <a:t>Нис- и </a:t>
            </a:r>
            <a:r>
              <a:rPr lang="ru-RU" dirty="0"/>
              <a:t>восходящий </a:t>
            </a:r>
            <a:r>
              <a:rPr lang="ru-RU" dirty="0" smtClean="0"/>
              <a:t>разбор, полный </a:t>
            </a:r>
            <a:r>
              <a:rPr lang="ru-RU" dirty="0"/>
              <a:t>перебор правил </a:t>
            </a:r>
            <a:r>
              <a:rPr lang="ru-RU" dirty="0" smtClean="0"/>
              <a:t>подстановки</a:t>
            </a:r>
            <a:endParaRPr lang="ru-RU" dirty="0"/>
          </a:p>
          <a:p>
            <a:pPr lvl="1"/>
            <a:r>
              <a:rPr lang="ru-RU" dirty="0"/>
              <a:t>Определение языков с помощью </a:t>
            </a:r>
            <a:r>
              <a:rPr lang="ru-RU" dirty="0" smtClean="0"/>
              <a:t>автоматов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3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 Бекуса-Наура описания синтаксиса формальных языков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Джон Бекус</a:t>
            </a:r>
            <a:r>
              <a:rPr lang="en-US" dirty="0" smtClean="0"/>
              <a:t> (John Backus</a:t>
            </a:r>
            <a:r>
              <a:rPr lang="ru-RU" dirty="0" smtClean="0"/>
              <a:t>, 1924-2007)</a:t>
            </a:r>
          </a:p>
          <a:p>
            <a:pPr lvl="1"/>
            <a:r>
              <a:rPr lang="ru-RU" dirty="0" smtClean="0"/>
              <a:t>Руководил созданием первого компилятора для языка Фортран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Питер Наур (</a:t>
            </a:r>
            <a:r>
              <a:rPr lang="en-US" dirty="0"/>
              <a:t>Peter </a:t>
            </a:r>
            <a:r>
              <a:rPr lang="en-US" dirty="0" err="1"/>
              <a:t>Naur</a:t>
            </a:r>
            <a:r>
              <a:rPr lang="en-US" dirty="0"/>
              <a:t>, </a:t>
            </a:r>
            <a:r>
              <a:rPr lang="en-US" dirty="0" smtClean="0"/>
              <a:t>1925</a:t>
            </a:r>
            <a:r>
              <a:rPr lang="ru-RU" dirty="0" smtClean="0"/>
              <a:t>-2016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Один из создателей языка Алгол</a:t>
            </a:r>
          </a:p>
          <a:p>
            <a:pPr lvl="1"/>
            <a:r>
              <a:rPr lang="en-US" dirty="0" smtClean="0"/>
              <a:t>"Backus Normal Form"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 descr="Peternaur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3356992"/>
            <a:ext cx="2552476" cy="34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313409"/>
            <a:ext cx="2169790" cy="3300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92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 Бекуса-Наура описания синтаксиса формальных языков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Описание синтаксиса языков программирования</a:t>
            </a:r>
          </a:p>
          <a:p>
            <a:endParaRPr lang="ru-RU" dirty="0" smtClean="0"/>
          </a:p>
          <a:p>
            <a:r>
              <a:rPr lang="ru-RU" dirty="0" smtClean="0"/>
              <a:t>Терминальные символы</a:t>
            </a:r>
          </a:p>
          <a:p>
            <a:r>
              <a:rPr lang="ru-RU" dirty="0" smtClean="0"/>
              <a:t>Нетерминальные символы</a:t>
            </a:r>
          </a:p>
          <a:p>
            <a:r>
              <a:rPr lang="ru-RU" dirty="0" smtClean="0"/>
              <a:t>Правила вида</a:t>
            </a:r>
          </a:p>
          <a:p>
            <a:pPr lvl="1"/>
            <a:r>
              <a:rPr lang="ru-RU" dirty="0" smtClean="0"/>
              <a:t>&lt;нетерм.символ</a:t>
            </a:r>
            <a:r>
              <a:rPr lang="ru-RU" dirty="0"/>
              <a:t>&gt; ::= </a:t>
            </a:r>
            <a:r>
              <a:rPr lang="ru-RU" dirty="0" smtClean="0"/>
              <a:t>&lt;посл.симв.1&gt;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&lt;</a:t>
            </a:r>
            <a:r>
              <a:rPr lang="ru-RU" dirty="0" smtClean="0"/>
              <a:t>посл.симв.2&gt;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. . 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| &lt;</a:t>
            </a:r>
            <a:r>
              <a:rPr lang="ru-RU" dirty="0" smtClean="0"/>
              <a:t>посл.симв.n&gt;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6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1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ru-RU" dirty="0" smtClean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'</a:t>
            </a:r>
            <a:r>
              <a:rPr lang="ru-RU" dirty="0" smtClean="0"/>
              <a:t>0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1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2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3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4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5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6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7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8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9</a:t>
            </a:r>
            <a:r>
              <a:rPr lang="en-US" dirty="0" smtClean="0"/>
              <a:t>'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знак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 smtClean="0"/>
              <a:t>'</a:t>
            </a:r>
            <a:r>
              <a:rPr lang="ru-RU" dirty="0" smtClean="0"/>
              <a:t>+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  <a:r>
              <a:rPr lang="en-US" dirty="0" smtClean="0"/>
              <a:t>'</a:t>
            </a:r>
            <a:r>
              <a:rPr lang="ru-RU" dirty="0" smtClean="0"/>
              <a:t>-</a:t>
            </a:r>
            <a:r>
              <a:rPr lang="en-US" dirty="0" smtClean="0"/>
              <a:t>'</a:t>
            </a:r>
            <a:r>
              <a:rPr lang="ru-RU" dirty="0" smtClean="0"/>
              <a:t>|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число без знака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цифра</a:t>
            </a:r>
            <a:r>
              <a:rPr lang="en-US" dirty="0" smtClean="0"/>
              <a:t>&gt;</a:t>
            </a:r>
            <a:r>
              <a:rPr lang="ru-RU" dirty="0" smtClean="0"/>
              <a:t>|</a:t>
            </a:r>
            <a:r>
              <a:rPr lang="en-US" dirty="0"/>
              <a:t> &lt;</a:t>
            </a:r>
            <a:r>
              <a:rPr lang="ru-RU" dirty="0"/>
              <a:t>цифра</a:t>
            </a:r>
            <a:r>
              <a:rPr lang="en-US" dirty="0"/>
              <a:t>&gt; </a:t>
            </a:r>
            <a:r>
              <a:rPr lang="en-US" dirty="0" smtClean="0"/>
              <a:t>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</a:t>
            </a:r>
            <a:r>
              <a:rPr lang="ru-RU" dirty="0" smtClean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 ::= </a:t>
            </a:r>
            <a:r>
              <a:rPr lang="en-US" dirty="0"/>
              <a:t>&lt;</a:t>
            </a:r>
            <a:r>
              <a:rPr lang="ru-RU" dirty="0"/>
              <a:t>знак</a:t>
            </a:r>
            <a:r>
              <a:rPr lang="en-US" dirty="0" smtClean="0"/>
              <a:t>&gt;</a:t>
            </a:r>
            <a:r>
              <a:rPr lang="en-US" dirty="0"/>
              <a:t> &lt;</a:t>
            </a:r>
            <a:r>
              <a:rPr lang="ru-RU" dirty="0"/>
              <a:t>число без знака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Множество строк, которые описывает </a:t>
            </a:r>
            <a:r>
              <a:rPr lang="en-US" dirty="0" smtClean="0"/>
              <a:t>&lt;</a:t>
            </a:r>
            <a:r>
              <a:rPr lang="ru-RU" dirty="0"/>
              <a:t>число</a:t>
            </a:r>
            <a:r>
              <a:rPr lang="en-US" dirty="0" smtClean="0"/>
              <a:t>&gt;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0, 1, ..., 9, +0, +1, ..., +9, -0, -1, ..., -9, 00, 01, ..., 09, +00, +01, ..., +09, -00, -01, ..., -09, ...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6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Какое множество строк описывает </a:t>
            </a:r>
            <a:r>
              <a:rPr lang="en-US" sz="4000" dirty="0"/>
              <a:t>&lt;</a:t>
            </a:r>
            <a:r>
              <a:rPr lang="ru-RU" sz="4000" dirty="0"/>
              <a:t>ппс</a:t>
            </a:r>
            <a:r>
              <a:rPr lang="en-US" sz="4000" dirty="0"/>
              <a:t>&gt; </a:t>
            </a:r>
            <a:r>
              <a:rPr lang="ru-RU" sz="4000" dirty="0"/>
              <a:t>?</a:t>
            </a:r>
          </a:p>
          <a:p>
            <a:endParaRPr lang="ru-RU" sz="4000" dirty="0"/>
          </a:p>
          <a:p>
            <a:r>
              <a:rPr lang="en-US" sz="4000" dirty="0"/>
              <a:t>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r>
              <a:rPr lang="ru-RU" sz="4000" dirty="0"/>
              <a:t> ::= | </a:t>
            </a:r>
            <a:r>
              <a:rPr lang="en-US" sz="4000" dirty="0"/>
              <a:t>'</a:t>
            </a:r>
            <a:r>
              <a:rPr lang="ru-RU" sz="4000" dirty="0"/>
              <a:t>(</a:t>
            </a:r>
            <a:r>
              <a:rPr lang="en-US" sz="4000" dirty="0"/>
              <a:t>'&lt;</a:t>
            </a:r>
            <a:r>
              <a:rPr lang="ru-RU" sz="4000" dirty="0"/>
              <a:t>ппс</a:t>
            </a:r>
            <a:r>
              <a:rPr lang="en-US" sz="4000" dirty="0"/>
              <a:t>&gt;'</a:t>
            </a:r>
            <a:r>
              <a:rPr lang="ru-RU" sz="4000" dirty="0"/>
              <a:t>)</a:t>
            </a:r>
            <a:r>
              <a:rPr lang="en-US" sz="4000" dirty="0"/>
              <a:t>'</a:t>
            </a:r>
            <a:r>
              <a:rPr lang="ru-RU" sz="4000" dirty="0"/>
              <a:t> |</a:t>
            </a:r>
            <a:r>
              <a:rPr lang="en-US" sz="4000" dirty="0"/>
              <a:t> &lt;</a:t>
            </a:r>
            <a:r>
              <a:rPr lang="ru-RU" sz="4000" dirty="0"/>
              <a:t>ппс</a:t>
            </a:r>
            <a:r>
              <a:rPr lang="en-US" sz="4000" dirty="0"/>
              <a:t>&gt;&lt;</a:t>
            </a:r>
            <a:r>
              <a:rPr lang="ru-RU" sz="4000" dirty="0"/>
              <a:t>ппс</a:t>
            </a:r>
            <a:r>
              <a:rPr lang="en-US" sz="4000" dirty="0"/>
              <a:t>&gt;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388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БНФ №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Опишите БНФ при помощи БНФ</a:t>
            </a:r>
          </a:p>
        </p:txBody>
      </p:sp>
    </p:spTree>
    <p:extLst>
      <p:ext uri="{BB962C8B-B14F-4D97-AF65-F5344CB8AC3E}">
        <p14:creationId xmlns:p14="http://schemas.microsoft.com/office/powerpoint/2010/main" val="18023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Расширенная БНФ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[&lt;</a:t>
            </a:r>
            <a:r>
              <a:rPr lang="ru-RU" sz="4000" dirty="0"/>
              <a:t>посл.симв.</a:t>
            </a:r>
            <a:r>
              <a:rPr lang="en-US" sz="4000" dirty="0"/>
              <a:t>&gt;]</a:t>
            </a:r>
            <a:endParaRPr lang="ru-RU" sz="4000" dirty="0"/>
          </a:p>
          <a:p>
            <a:pPr lvl="1"/>
            <a:r>
              <a:rPr lang="ru-RU" sz="3600" dirty="0"/>
              <a:t>Необязательная последовательность символов</a:t>
            </a:r>
          </a:p>
          <a:p>
            <a:r>
              <a:rPr lang="en-US" sz="4000" dirty="0"/>
              <a:t>{&lt;</a:t>
            </a:r>
            <a:r>
              <a:rPr lang="ru-RU" sz="4000" dirty="0"/>
              <a:t>посл.симв.</a:t>
            </a:r>
            <a:r>
              <a:rPr lang="en-US" sz="4000" dirty="0"/>
              <a:t>&gt;}</a:t>
            </a:r>
            <a:endParaRPr lang="ru-RU" sz="4000" dirty="0"/>
          </a:p>
          <a:p>
            <a:pPr lvl="1"/>
            <a:r>
              <a:rPr lang="ru-RU" sz="3600" dirty="0"/>
              <a:t>Повторение последовательности символов</a:t>
            </a:r>
            <a:endParaRPr lang="en-US" sz="3600" dirty="0"/>
          </a:p>
          <a:p>
            <a:endParaRPr lang="ru-RU" sz="4000" dirty="0"/>
          </a:p>
          <a:p>
            <a:endParaRPr lang="ru-RU" sz="4000" dirty="0"/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916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Грамматики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Формальный язык – это произвольное множество цепочек, составленных из символов некоторого конечного алфавита</a:t>
            </a:r>
          </a:p>
          <a:p>
            <a:pPr lvl="1"/>
            <a:r>
              <a:rPr lang="ru-RU" dirty="0" smtClean="0"/>
              <a:t>Произвольное -- бесконечное, конечное или пустое</a:t>
            </a:r>
          </a:p>
          <a:p>
            <a:endParaRPr lang="ru-RU" dirty="0" smtClean="0"/>
          </a:p>
          <a:p>
            <a:r>
              <a:rPr lang="ru-RU" dirty="0" smtClean="0"/>
              <a:t>Грамматика – это конечное </a:t>
            </a:r>
            <a:r>
              <a:rPr lang="ru-RU" dirty="0"/>
              <a:t>описание формального </a:t>
            </a:r>
            <a:r>
              <a:rPr lang="ru-RU" dirty="0" smtClean="0"/>
              <a:t>языка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655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1492</Words>
  <Application>Microsoft Office PowerPoint</Application>
  <PresentationFormat>Широкоэкранный</PresentationFormat>
  <Paragraphs>243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Symbol</vt:lpstr>
      <vt:lpstr>Office Theme</vt:lpstr>
      <vt:lpstr>Элементы теории языков</vt:lpstr>
      <vt:lpstr>План лекции</vt:lpstr>
      <vt:lpstr>Форма Бекуса-Наура описания синтаксиса формальных языков</vt:lpstr>
      <vt:lpstr>Форма Бекуса-Наура описания синтаксиса формальных языков</vt:lpstr>
      <vt:lpstr>Пример БНФ № 1</vt:lpstr>
      <vt:lpstr>Пример БНФ № 2</vt:lpstr>
      <vt:lpstr>Пример БНФ № 3</vt:lpstr>
      <vt:lpstr>Расширенная БНФ</vt:lpstr>
      <vt:lpstr>Грамматики</vt:lpstr>
      <vt:lpstr>Определение грамматики</vt:lpstr>
      <vt:lpstr>Применение правил грамматики</vt:lpstr>
      <vt:lpstr>Вывод в грамматике</vt:lpstr>
      <vt:lpstr>Примеры грамматик</vt:lpstr>
      <vt:lpstr>Примеры грамматик</vt:lpstr>
      <vt:lpstr>Классификация грамматик по Хомскому</vt:lpstr>
      <vt:lpstr>Классификация грамматик по Хомскому – тип 0</vt:lpstr>
      <vt:lpstr>Классификация грамматик по Хомскому – тип 1</vt:lpstr>
      <vt:lpstr>Классификация грамматик по Хомскому – тип 2</vt:lpstr>
      <vt:lpstr>LL анализатор языка с КС грамматикой</vt:lpstr>
      <vt:lpstr>LL анализатор языка с КС грамматикой</vt:lpstr>
      <vt:lpstr>Пример работы LL анализатора</vt:lpstr>
      <vt:lpstr>LL анализатор языка с КС грамматикой</vt:lpstr>
      <vt:lpstr>Построение таблицы LL анализатора</vt:lpstr>
      <vt:lpstr>Построение таблицы First</vt:lpstr>
      <vt:lpstr>Построение таблицы Next</vt:lpstr>
      <vt:lpstr>Классификация грамматик по Хомскому – тип 3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элементы теории языков</dc:title>
  <dc:creator>Petrov, Evgueni S</dc:creator>
  <cp:keywords>CTPClassification=CTP_PUBLIC:VisualMarkings=</cp:keywords>
  <cp:lastModifiedBy>Лектор</cp:lastModifiedBy>
  <cp:revision>57</cp:revision>
  <dcterms:created xsi:type="dcterms:W3CDTF">2013-05-02T01:30:40Z</dcterms:created>
  <dcterms:modified xsi:type="dcterms:W3CDTF">2018-04-26T06:53:25Z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5923897c-fffb-4ba1-9fd6-a0c835e8622a</vt:lpwstr>
  </property>
  <property fmtid="{D5CDD505-2E9C-101B-9397-08002B2CF9AE}" pid="3" name="CTP_TimeStamp">
    <vt:lpwstr>2016-05-05 09:23:45Z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