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225-875C-44D8-A9DA-15258FC0B96E}" type="datetimeFigureOut">
              <a:rPr lang="ru-RU" smtClean="0"/>
              <a:t>08.05.2018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Последняя 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49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Описываем все, что функция выполняет</a:t>
            </a:r>
          </a:p>
          <a:p>
            <a:r>
              <a:rPr lang="ru-RU" dirty="0" smtClean="0"/>
              <a:t>Избегаем невыразительных и неоднозначных глаголов</a:t>
            </a:r>
          </a:p>
          <a:p>
            <a:r>
              <a:rPr lang="ru-RU" dirty="0" smtClean="0"/>
              <a:t>Не используем номера</a:t>
            </a:r>
          </a:p>
          <a:p>
            <a:r>
              <a:rPr lang="ru-RU" dirty="0" smtClean="0"/>
              <a:t>Не ограничиваем длину имен</a:t>
            </a:r>
          </a:p>
          <a:p>
            <a:r>
              <a:rPr lang="ru-RU" dirty="0" smtClean="0"/>
              <a:t>Если результат не </a:t>
            </a:r>
            <a:r>
              <a:rPr lang="en-US" dirty="0" smtClean="0"/>
              <a:t>void, </a:t>
            </a:r>
            <a:r>
              <a:rPr lang="ru-RU" dirty="0" smtClean="0"/>
              <a:t>то используем описание возвращаемого значения – </a:t>
            </a:r>
            <a:r>
              <a:rPr lang="en-US" dirty="0" smtClean="0"/>
              <a:t>cos, </a:t>
            </a:r>
            <a:r>
              <a:rPr lang="en-US" dirty="0" err="1" smtClean="0"/>
              <a:t>IsReady</a:t>
            </a:r>
            <a:r>
              <a:rPr lang="en-US" dirty="0" smtClean="0"/>
              <a:t>, </a:t>
            </a:r>
            <a:r>
              <a:rPr lang="en-US" dirty="0" err="1" smtClean="0"/>
              <a:t>GetColor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Если результат </a:t>
            </a:r>
            <a:r>
              <a:rPr lang="en-US" dirty="0" smtClean="0"/>
              <a:t>void, </a:t>
            </a:r>
            <a:r>
              <a:rPr lang="ru-RU" dirty="0" smtClean="0"/>
              <a:t>то выразительный глагол + дополнение – </a:t>
            </a:r>
            <a:r>
              <a:rPr lang="en-US" dirty="0" err="1" smtClean="0"/>
              <a:t>PrintDocument</a:t>
            </a:r>
            <a:r>
              <a:rPr lang="en-US" dirty="0" smtClean="0"/>
              <a:t>, </a:t>
            </a:r>
            <a:r>
              <a:rPr lang="en-US" dirty="0" err="1" smtClean="0"/>
              <a:t>CalcExpression</a:t>
            </a:r>
            <a:endParaRPr lang="ru-RU" dirty="0" smtClean="0"/>
          </a:p>
          <a:p>
            <a:r>
              <a:rPr lang="ru-RU" dirty="0" smtClean="0"/>
              <a:t>Дисциплинированно используе</a:t>
            </a:r>
            <a:r>
              <a:rPr lang="ru-RU" dirty="0"/>
              <a:t>м</a:t>
            </a:r>
            <a:r>
              <a:rPr lang="ru-RU" dirty="0" smtClean="0"/>
              <a:t> антонимы </a:t>
            </a:r>
            <a:r>
              <a:rPr lang="en-US" dirty="0" smtClean="0"/>
              <a:t>add/remove, put/get, begin/end, open/close </a:t>
            </a:r>
            <a:r>
              <a:rPr lang="ru-RU" dirty="0" smtClean="0"/>
              <a:t>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44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Перечисляем в порядке «входные значения — изменяемые значения — выходные значения»</a:t>
            </a:r>
          </a:p>
          <a:p>
            <a:r>
              <a:rPr lang="ru-RU" dirty="0" smtClean="0"/>
              <a:t>Если несколько функций имеют похожие параметры, передаем их в одинаковом порядке</a:t>
            </a:r>
          </a:p>
          <a:p>
            <a:r>
              <a:rPr lang="ru-RU" dirty="0" smtClean="0"/>
              <a:t>Используем все параметры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Передаем переменные статуса или кода ошибки последними</a:t>
            </a:r>
          </a:p>
          <a:p>
            <a:r>
              <a:rPr lang="ru-RU" dirty="0" smtClean="0"/>
              <a:t>Не используем параметры в качестве рабочих переменных</a:t>
            </a:r>
          </a:p>
          <a:p>
            <a:r>
              <a:rPr lang="ru-RU" dirty="0" smtClean="0"/>
              <a:t>Документируем наши предположения о  значениях параметрах</a:t>
            </a:r>
          </a:p>
          <a:p>
            <a:r>
              <a:rPr lang="ru-RU" dirty="0" smtClean="0"/>
              <a:t>Ограничиваем число параметров примерно семью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9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Возвращаемые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основная задача функции— это возврат значения, указанного в имени функции, то возвращаем значение. Иначе возвращаем </a:t>
            </a:r>
            <a:r>
              <a:rPr lang="en-US" dirty="0" smtClean="0"/>
              <a:t>void</a:t>
            </a:r>
          </a:p>
          <a:p>
            <a:endParaRPr lang="ru-RU" dirty="0" smtClean="0"/>
          </a:p>
          <a:p>
            <a:r>
              <a:rPr lang="ru-RU" dirty="0" smtClean="0"/>
              <a:t>Проверяйте все возможные пути возврата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 возвращайте указатели на локальные переменные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46749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макросе заключаем в скобки все, что можно</a:t>
            </a:r>
          </a:p>
          <a:p>
            <a:r>
              <a:rPr lang="ru-RU" dirty="0" smtClean="0"/>
              <a:t>Макрос из нескольких операторов заключаем в фигурные скобки</a:t>
            </a:r>
          </a:p>
          <a:p>
            <a:r>
              <a:rPr lang="ru-RU" dirty="0" smtClean="0"/>
              <a:t>Добавляем специальный префикс или суффикс к именам макросов</a:t>
            </a:r>
          </a:p>
          <a:p>
            <a:r>
              <a:rPr lang="ru-RU" dirty="0" smtClean="0"/>
              <a:t>Если возможно, то </a:t>
            </a:r>
            <a:r>
              <a:rPr lang="ru-RU" dirty="0"/>
              <a:t>з</a:t>
            </a:r>
            <a:r>
              <a:rPr lang="ru-RU" dirty="0" smtClean="0"/>
              <a:t>аменяем макрос на </a:t>
            </a:r>
            <a:r>
              <a:rPr lang="en-US" dirty="0" smtClean="0"/>
              <a:t>inline </a:t>
            </a:r>
            <a:r>
              <a:rPr lang="ru-RU" dirty="0" smtClean="0"/>
              <a:t>функцию, константу из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en-US" dirty="0" err="1" smtClean="0"/>
              <a:t>typedef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Stroustrup</a:t>
            </a:r>
            <a:r>
              <a:rPr lang="ru-RU" dirty="0" smtClean="0"/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82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 и соблюдаем конвенции именования</a:t>
            </a:r>
          </a:p>
          <a:p>
            <a:r>
              <a:rPr lang="ru-RU" dirty="0" smtClean="0"/>
              <a:t>Инициализируем каждую переменную при ее объявлении</a:t>
            </a:r>
          </a:p>
          <a:p>
            <a:r>
              <a:rPr lang="ru-RU" dirty="0" smtClean="0"/>
              <a:t>Объявляем и инициализируем непосредственно перед первым использованием</a:t>
            </a:r>
          </a:p>
          <a:p>
            <a:r>
              <a:rPr lang="ru-RU" dirty="0" smtClean="0"/>
              <a:t>Не забываем писать </a:t>
            </a:r>
            <a:r>
              <a:rPr lang="ru-RU" dirty="0" err="1" smtClean="0"/>
              <a:t>const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забываем обнулять счетчики и аккумуляторы</a:t>
            </a:r>
          </a:p>
          <a:p>
            <a:r>
              <a:rPr lang="ru-RU" dirty="0" smtClean="0"/>
              <a:t>Читаем предупреждения компилятора</a:t>
            </a:r>
          </a:p>
          <a:p>
            <a:r>
              <a:rPr lang="ru-RU" dirty="0" smtClean="0"/>
              <a:t>Используем утилиты проверки доступа к памяти для обнаружения неверно инициализированных указателей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84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Локализуем обращения к переменным</a:t>
            </a:r>
          </a:p>
          <a:p>
            <a:endParaRPr lang="ru-RU" dirty="0" smtClean="0"/>
          </a:p>
          <a:p>
            <a:r>
              <a:rPr lang="ru-RU" dirty="0" smtClean="0"/>
              <a:t>Делаем время жизни переменных как можно короче</a:t>
            </a:r>
          </a:p>
          <a:p>
            <a:pPr lvl="1"/>
            <a:r>
              <a:rPr lang="ru-RU" dirty="0" smtClean="0"/>
              <a:t>Инициализируем переменные, используемые в цикле, непосредственно перед циклом, а не в начале функции, содержащей цикл</a:t>
            </a:r>
          </a:p>
          <a:p>
            <a:pPr lvl="1"/>
            <a:r>
              <a:rPr lang="ru-RU" dirty="0" smtClean="0"/>
              <a:t>Не присваиваем переменной значение вплоть до его использования</a:t>
            </a:r>
          </a:p>
          <a:p>
            <a:pPr lvl="1"/>
            <a:r>
              <a:rPr lang="ru-RU" dirty="0" smtClean="0"/>
              <a:t>Группируем логически связанные операторы</a:t>
            </a:r>
          </a:p>
          <a:p>
            <a:pPr lvl="1"/>
            <a:r>
              <a:rPr lang="ru-RU" dirty="0" smtClean="0"/>
              <a:t>Разбиваем группы связанных операторов на отдельные функции</a:t>
            </a:r>
          </a:p>
          <a:p>
            <a:pPr lvl="1"/>
            <a:r>
              <a:rPr lang="ru-RU" dirty="0" smtClean="0"/>
              <a:t>Начинаем с минимальной области видимости и расширяем ее только при необходимости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46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Используем каждую переменную только в одном смысле</a:t>
            </a:r>
          </a:p>
          <a:p>
            <a:endParaRPr lang="ru-RU" dirty="0" smtClean="0"/>
          </a:p>
          <a:p>
            <a:r>
              <a:rPr lang="ru-RU" dirty="0" smtClean="0"/>
              <a:t>Избегаем значений переменных, имеющих скрытый смысл</a:t>
            </a:r>
          </a:p>
          <a:p>
            <a:pPr lvl="1"/>
            <a:r>
              <a:rPr lang="ru-RU" dirty="0" smtClean="0"/>
              <a:t>Значение переменной </a:t>
            </a:r>
            <a:r>
              <a:rPr lang="ru-RU" dirty="0" err="1" smtClean="0"/>
              <a:t>pageCount</a:t>
            </a:r>
            <a:r>
              <a:rPr lang="ru-RU" dirty="0" smtClean="0"/>
              <a:t> представляет число отпечатанных страниц, однако, если оно равно -1, произошла ошибка</a:t>
            </a:r>
          </a:p>
          <a:p>
            <a:endParaRPr lang="ru-RU" dirty="0" smtClean="0"/>
          </a:p>
          <a:p>
            <a:r>
              <a:rPr lang="ru-RU" dirty="0" smtClean="0"/>
              <a:t>Убеждайтесь в том, что используются все объявленные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240152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Имя должно полно и точно описывать сущность, представляемую переменной</a:t>
            </a:r>
          </a:p>
          <a:p>
            <a:r>
              <a:rPr lang="ru-RU" dirty="0" smtClean="0"/>
              <a:t>Имя должно быть максимально конкретно</a:t>
            </a:r>
          </a:p>
          <a:p>
            <a:r>
              <a:rPr lang="ru-RU" dirty="0" smtClean="0"/>
              <a:t>Хорошее имя чаще всего описывает проблему, а не ее решение</a:t>
            </a:r>
          </a:p>
          <a:p>
            <a:pPr lvl="1"/>
            <a:r>
              <a:rPr lang="ru-RU" i="1" dirty="0" smtClean="0"/>
              <a:t>что</a:t>
            </a:r>
            <a:r>
              <a:rPr lang="ru-RU" dirty="0" smtClean="0"/>
              <a:t>, а не </a:t>
            </a:r>
            <a:r>
              <a:rPr lang="ru-RU" i="1" dirty="0" smtClean="0"/>
              <a:t>как</a:t>
            </a:r>
          </a:p>
          <a:p>
            <a:r>
              <a:rPr lang="ru-RU" dirty="0" smtClean="0"/>
              <a:t>Хорошая длина имени переменной – 10-16 символов</a:t>
            </a:r>
          </a:p>
          <a:p>
            <a:r>
              <a:rPr lang="ru-RU" dirty="0" smtClean="0"/>
              <a:t>Добавляем суффикс или префикс к имени глобальной переменной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Плохо</a:t>
            </a:r>
            <a:br>
              <a:rPr lang="ru-RU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it-IT" sz="1600" dirty="0" smtClean="0">
                <a:latin typeface="Consolas" panose="020B0609020204030204" pitchFamily="49" charset="0"/>
              </a:rPr>
              <a:t>x = x </a:t>
            </a:r>
            <a:r>
              <a:rPr lang="ru-RU" sz="1600" dirty="0" smtClean="0">
                <a:latin typeface="Consolas" panose="020B0609020204030204" pitchFamily="49" charset="0"/>
              </a:rPr>
              <a:t>-</a:t>
            </a:r>
            <a:r>
              <a:rPr lang="it-IT" sz="1600" dirty="0" smtClean="0">
                <a:latin typeface="Consolas" panose="020B0609020204030204" pitchFamily="49" charset="0"/>
              </a:rPr>
              <a:t> xx;</a:t>
            </a: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it-IT" sz="1600" dirty="0" smtClean="0">
                <a:latin typeface="Consolas" panose="020B0609020204030204" pitchFamily="49" charset="0"/>
              </a:rPr>
              <a:t>xxx = fido + SalesTax( fido );</a:t>
            </a: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it-IT" sz="1600" dirty="0" smtClean="0">
                <a:latin typeface="Consolas" panose="020B0609020204030204" pitchFamily="49" charset="0"/>
              </a:rPr>
              <a:t>x = x + LateFee( x1, x ) + xxx;</a:t>
            </a: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it-IT" sz="1600" dirty="0" smtClean="0">
                <a:latin typeface="Consolas" panose="020B0609020204030204" pitchFamily="49" charset="0"/>
              </a:rPr>
              <a:t>x = x + Interest( x1, x );</a:t>
            </a:r>
            <a:endParaRPr lang="ru-RU" sz="1600" dirty="0" smtClean="0">
              <a:latin typeface="Consolas" panose="020B0609020204030204" pitchFamily="49" charset="0"/>
            </a:endParaRPr>
          </a:p>
          <a:p>
            <a:endParaRPr lang="ru-RU" sz="1600" dirty="0" smtClean="0"/>
          </a:p>
          <a:p>
            <a:r>
              <a:rPr lang="ru-RU" dirty="0" smtClean="0"/>
              <a:t>Хорошо</a:t>
            </a:r>
            <a:br>
              <a:rPr lang="ru-RU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latin typeface="Consolas" panose="020B0609020204030204" pitchFamily="49" charset="0"/>
              </a:rPr>
              <a:t>balance = balance </a:t>
            </a:r>
            <a:r>
              <a:rPr lang="ru-RU" sz="1600" dirty="0" smtClean="0"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lastPayment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ru-RU" sz="1600" dirty="0">
                <a:latin typeface="Consolas" panose="020B0609020204030204" pitchFamily="49" charset="0"/>
              </a:rPr>
              <a:t/>
            </a:r>
            <a:br>
              <a:rPr lang="ru-RU" sz="1600" dirty="0">
                <a:latin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monthlyTotal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newPurchases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ru-RU" sz="1600" dirty="0" smtClean="0">
                <a:latin typeface="Consolas" panose="020B0609020204030204" pitchFamily="49" charset="0"/>
              </a:rPr>
              <a:t>				</a:t>
            </a:r>
            <a:r>
              <a:rPr lang="en-US" sz="1600" dirty="0" err="1" smtClean="0">
                <a:latin typeface="Consolas" panose="020B0609020204030204" pitchFamily="49" charset="0"/>
              </a:rPr>
              <a:t>SalesTax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newPurchases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balance = balance + </a:t>
            </a:r>
            <a:r>
              <a:rPr lang="en-US" sz="1600" dirty="0" err="1" smtClean="0">
                <a:latin typeface="Consolas" panose="020B0609020204030204" pitchFamily="49" charset="0"/>
              </a:rPr>
              <a:t>LateFee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customerID</a:t>
            </a:r>
            <a:r>
              <a:rPr lang="en-US" sz="1600" dirty="0" smtClean="0">
                <a:latin typeface="Consolas" panose="020B0609020204030204" pitchFamily="49" charset="0"/>
              </a:rPr>
              <a:t>, balance) </a:t>
            </a:r>
            <a:r>
              <a:rPr lang="ru-RU" sz="1600" dirty="0" smtClean="0">
                <a:latin typeface="Consolas" panose="020B0609020204030204" pitchFamily="49" charset="0"/>
              </a:rPr>
              <a:t>			</a:t>
            </a:r>
            <a:r>
              <a:rPr lang="en-US" sz="1600" dirty="0" smtClean="0">
                <a:latin typeface="Consolas" panose="020B06090202040302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</a:rPr>
              <a:t>monthlyTotal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ru-RU" sz="1600" dirty="0" smtClean="0">
                <a:latin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balance = balance + Interest(</a:t>
            </a:r>
            <a:r>
              <a:rPr lang="en-US" sz="1600" dirty="0" err="1" smtClean="0">
                <a:latin typeface="Consolas" panose="020B0609020204030204" pitchFamily="49" charset="0"/>
              </a:rPr>
              <a:t>customerID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ru-RU" sz="1600" dirty="0" smtClean="0">
                <a:latin typeface="Consolas" panose="020B0609020204030204" pitchFamily="49" charset="0"/>
              </a:rPr>
              <a:t>					</a:t>
            </a:r>
            <a:r>
              <a:rPr lang="en-US" sz="1600" dirty="0" smtClean="0">
                <a:latin typeface="Consolas" panose="020B0609020204030204" pitchFamily="49" charset="0"/>
              </a:rPr>
              <a:t>balance);</a:t>
            </a:r>
            <a:endParaRPr lang="ru-RU" sz="1600" dirty="0" smtClean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счетчиков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коротких циклах используем </a:t>
            </a:r>
            <a:r>
              <a:rPr lang="en-US" dirty="0" err="1" smtClean="0"/>
              <a:t>i</a:t>
            </a:r>
            <a:r>
              <a:rPr lang="en-US" dirty="0" smtClean="0"/>
              <a:t>, j, k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Используем содержательное имя, е</a:t>
            </a:r>
            <a:r>
              <a:rPr lang="ru-RU" dirty="0" smtClean="0"/>
              <a:t>сли</a:t>
            </a:r>
          </a:p>
          <a:p>
            <a:pPr lvl="1"/>
            <a:r>
              <a:rPr lang="ru-RU" dirty="0" smtClean="0"/>
              <a:t>цикл длинный</a:t>
            </a:r>
          </a:p>
          <a:p>
            <a:pPr lvl="1"/>
            <a:r>
              <a:rPr lang="ru-RU" dirty="0" smtClean="0"/>
              <a:t>счетчик используется после </a:t>
            </a:r>
            <a:r>
              <a:rPr lang="ru-RU" dirty="0" err="1" smtClean="0"/>
              <a:t>циклали</a:t>
            </a:r>
            <a:endParaRPr lang="ru-RU" dirty="0" smtClean="0"/>
          </a:p>
          <a:p>
            <a:pPr lvl="1"/>
            <a:r>
              <a:rPr lang="ru-RU" dirty="0" smtClean="0"/>
              <a:t>есть </a:t>
            </a:r>
            <a:r>
              <a:rPr lang="ru-RU" dirty="0"/>
              <a:t>несколько вложенных </a:t>
            </a:r>
            <a:r>
              <a:rPr lang="ru-RU" dirty="0" smtClean="0"/>
              <a:t>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62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флагов и кодов статуса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(flag) ...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statusFlag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 0x0F) ...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printFlag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16) ...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computeFlag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0) ...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flag = 0x1;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statusFlag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0x80;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printFlag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16;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computeFlag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Используем константы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или глобальные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ru-RU" dirty="0" smtClean="0"/>
              <a:t>переменные</a:t>
            </a:r>
          </a:p>
          <a:p>
            <a:endParaRPr lang="ru-RU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ReportType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ReportType_Daily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ReportType_Monthly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ReportType_Quarterly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ReportType_Annual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ReportType_All</a:t>
            </a: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ru-RU" dirty="0"/>
          </a:p>
          <a:p>
            <a:r>
              <a:rPr lang="ru-RU" dirty="0" smtClean="0"/>
              <a:t>«Если вам трудно понять какой-то фрагмент кода, подумайте о переименовании переменных. В отличие от детективных романов код программ не должен содержать загадок. Его нужно просто читать.»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2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Совершенные функции</a:t>
            </a:r>
          </a:p>
          <a:p>
            <a:r>
              <a:rPr lang="ru-RU" dirty="0" smtClean="0"/>
              <a:t>Совершенные переменные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5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временных переменных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Относимся к временным переменным с подозрением</a:t>
            </a:r>
          </a:p>
          <a:p>
            <a:endParaRPr lang="ru-RU" dirty="0"/>
          </a:p>
          <a:p>
            <a:r>
              <a:rPr lang="ru-RU" dirty="0" smtClean="0"/>
              <a:t>Называя переменную временной, спрашиваем себя, до конца ли мы понимаем ее смысл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76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булевских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Выбираем булевским переменным имена, подразумевающие значение </a:t>
            </a:r>
            <a:r>
              <a:rPr lang="ru-RU" dirty="0" err="1" smtClean="0"/>
              <a:t>true</a:t>
            </a:r>
            <a:r>
              <a:rPr lang="ru-RU" dirty="0" smtClean="0"/>
              <a:t> или </a:t>
            </a:r>
            <a:r>
              <a:rPr lang="ru-RU" dirty="0" err="1" smtClean="0"/>
              <a:t>false</a:t>
            </a:r>
            <a:r>
              <a:rPr lang="ru-RU" dirty="0" smtClean="0"/>
              <a:t> – </a:t>
            </a:r>
            <a:r>
              <a:rPr lang="en-US" dirty="0" err="1" smtClean="0"/>
              <a:t>Processing</a:t>
            </a:r>
            <a:r>
              <a:rPr lang="en-US" dirty="0" err="1" smtClean="0">
                <a:solidFill>
                  <a:srgbClr val="00B050"/>
                </a:solidFill>
              </a:rPr>
              <a:t>Done</a:t>
            </a:r>
            <a:r>
              <a:rPr lang="en-US" dirty="0" smtClean="0"/>
              <a:t>, </a:t>
            </a:r>
            <a:r>
              <a:rPr lang="en-US" dirty="0" err="1" smtClean="0"/>
              <a:t>File</a:t>
            </a:r>
            <a:r>
              <a:rPr lang="en-US" dirty="0" err="1" smtClean="0">
                <a:solidFill>
                  <a:srgbClr val="00B050"/>
                </a:solidFill>
              </a:rPr>
              <a:t>Found</a:t>
            </a:r>
            <a:r>
              <a:rPr lang="en-US" dirty="0" smtClean="0"/>
              <a:t>, </a:t>
            </a:r>
            <a:r>
              <a:rPr lang="en-US" dirty="0" err="1" smtClean="0"/>
              <a:t>Stage</a:t>
            </a:r>
            <a:r>
              <a:rPr lang="en-US" dirty="0" err="1" smtClean="0">
                <a:solidFill>
                  <a:srgbClr val="00B050"/>
                </a:solidFill>
              </a:rPr>
              <a:t>Success</a:t>
            </a:r>
            <a:r>
              <a:rPr lang="en-US" dirty="0" smtClean="0"/>
              <a:t>, </a:t>
            </a:r>
            <a:r>
              <a:rPr lang="en-US" dirty="0" err="1" smtClean="0"/>
              <a:t>Network</a:t>
            </a:r>
            <a:r>
              <a:rPr lang="en-US" dirty="0" err="1" smtClean="0">
                <a:solidFill>
                  <a:srgbClr val="00B050"/>
                </a:solidFill>
              </a:rPr>
              <a:t>Error</a:t>
            </a:r>
            <a:r>
              <a:rPr lang="en-US" dirty="0" smtClean="0"/>
              <a:t> </a:t>
            </a:r>
            <a:r>
              <a:rPr lang="ru-RU" dirty="0" smtClean="0"/>
              <a:t>и т.п.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Используем утвердительные имена булевых переменных</a:t>
            </a:r>
            <a:endParaRPr lang="en-US" dirty="0" smtClean="0"/>
          </a:p>
          <a:p>
            <a:pPr lvl="1"/>
            <a:r>
              <a:rPr lang="ru-RU" dirty="0" smtClean="0"/>
              <a:t>избегаем двойного отрицания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4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Совершенные функции</a:t>
            </a:r>
          </a:p>
          <a:p>
            <a:pPr lvl="1"/>
            <a:r>
              <a:rPr lang="ru-RU" dirty="0" smtClean="0"/>
              <a:t>Связность кода</a:t>
            </a:r>
          </a:p>
          <a:p>
            <a:endParaRPr lang="ru-RU" dirty="0"/>
          </a:p>
          <a:p>
            <a:r>
              <a:rPr lang="ru-RU" dirty="0" smtClean="0"/>
              <a:t>Совершенные переменные</a:t>
            </a:r>
          </a:p>
          <a:p>
            <a:pPr lvl="1"/>
            <a:r>
              <a:rPr lang="ru-RU" dirty="0" smtClean="0"/>
              <a:t>Единственный смысл</a:t>
            </a:r>
          </a:p>
          <a:p>
            <a:pPr lvl="1"/>
            <a:r>
              <a:rPr lang="ru-RU" smtClean="0"/>
              <a:t>Правильное именование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20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плохой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HandleStuff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(CORP_DATA </a:t>
            </a: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inputRec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crntQtr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EMP_DATA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empRec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estimRevenue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ytdRevenue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screenX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screenY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COLOR_TYPE*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newColor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COLOR_TYPE *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prevColor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StatusType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status,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n-NO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= 0; i &lt; 100; i++)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inputRec</a:t>
            </a: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&gt;revenue[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inputRec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-&gt;expense[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corpExpense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crntQtr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UpdateCorpDatabase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empRec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estimRevenue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ytdRevenue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4.0 / (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crntQtr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newColor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prevColor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*status = SUCCESS;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(i = 0; i &lt; 12; i++)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profit[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revenue[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expense.type1[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  <a:endParaRPr lang="ru-RU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profit[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revenue[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expense.type2[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profit[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revenue[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expense.type3[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ru-RU" sz="105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 err="1" smtClean="0"/>
              <a:t>HandleStuff</a:t>
            </a:r>
            <a:r>
              <a:rPr lang="ru-RU" sz="1200" dirty="0" smtClean="0"/>
              <a:t> ничего не говорит о задаче, выполняемой в функции</a:t>
            </a:r>
          </a:p>
          <a:p>
            <a:pPr marL="0" indent="0">
              <a:buNone/>
            </a:pPr>
            <a:r>
              <a:rPr lang="ru-RU" sz="1200" dirty="0" smtClean="0"/>
              <a:t>Форматирование не дает представления о потоке управления; стратегии форматирования используются непоследовательно</a:t>
            </a:r>
          </a:p>
          <a:p>
            <a:pPr marL="0" indent="0">
              <a:buNone/>
            </a:pPr>
            <a:r>
              <a:rPr lang="ru-RU" sz="1200" dirty="0" smtClean="0"/>
              <a:t>Переменная </a:t>
            </a:r>
            <a:r>
              <a:rPr lang="ru-RU" sz="1200" dirty="0" err="1" smtClean="0"/>
              <a:t>inputRec</a:t>
            </a:r>
            <a:r>
              <a:rPr lang="ru-RU" sz="1200" dirty="0" smtClean="0"/>
              <a:t> внутри метода изменяется; если изменение значения предусмотрено, переменную не стоило называть </a:t>
            </a:r>
            <a:r>
              <a:rPr lang="ru-RU" sz="1200" dirty="0" err="1" smtClean="0"/>
              <a:t>inputRec</a:t>
            </a:r>
            <a:endParaRPr lang="ru-RU" sz="1200" dirty="0" smtClean="0"/>
          </a:p>
          <a:p>
            <a:pPr marL="0" indent="0">
              <a:buNone/>
            </a:pPr>
            <a:r>
              <a:rPr lang="ru-RU" sz="1200" dirty="0" smtClean="0"/>
              <a:t>Используются глобальные переменные </a:t>
            </a:r>
            <a:r>
              <a:rPr lang="ru-RU" sz="1200" dirty="0" err="1" smtClean="0"/>
              <a:t>corpExpense</a:t>
            </a:r>
            <a:r>
              <a:rPr lang="ru-RU" sz="1200" dirty="0" smtClean="0"/>
              <a:t> и </a:t>
            </a:r>
            <a:r>
              <a:rPr lang="ru-RU" sz="1200" dirty="0" err="1" smtClean="0"/>
              <a:t>profit</a:t>
            </a:r>
            <a:r>
              <a:rPr lang="ru-RU" sz="1200" dirty="0"/>
              <a:t>;</a:t>
            </a:r>
            <a:r>
              <a:rPr lang="ru-RU" sz="1200" dirty="0" smtClean="0"/>
              <a:t> взаимодействие с другими функциями следует делать без использования глобальных переменных</a:t>
            </a:r>
          </a:p>
          <a:p>
            <a:pPr marL="0" indent="0">
              <a:buNone/>
            </a:pPr>
            <a:r>
              <a:rPr lang="ru-RU" sz="1200" dirty="0" smtClean="0"/>
              <a:t>Задача, выполняемая функцией размыта: инициализация переменных, запись в БД, вычисления</a:t>
            </a:r>
          </a:p>
          <a:p>
            <a:pPr marL="0" indent="0">
              <a:buNone/>
            </a:pPr>
            <a:r>
              <a:rPr lang="ru-RU" sz="1200" dirty="0" smtClean="0"/>
              <a:t>Нет защиты </a:t>
            </a:r>
            <a:r>
              <a:rPr lang="ru-RU" sz="1200" dirty="0"/>
              <a:t>от </a:t>
            </a:r>
            <a:r>
              <a:rPr lang="ru-RU" sz="1200" dirty="0" smtClean="0"/>
              <a:t>плохих данных</a:t>
            </a:r>
            <a:r>
              <a:rPr lang="en-US" sz="1200" dirty="0" smtClean="0"/>
              <a:t> </a:t>
            </a:r>
            <a:r>
              <a:rPr lang="ru-RU" sz="1200" dirty="0" err="1" smtClean="0"/>
              <a:t>crntQtr</a:t>
            </a:r>
            <a:r>
              <a:rPr lang="ru-RU" sz="1200" i="1" dirty="0" smtClean="0"/>
              <a:t> = </a:t>
            </a:r>
            <a:r>
              <a:rPr lang="ru-RU" sz="1200" dirty="0" smtClean="0"/>
              <a:t>0</a:t>
            </a:r>
            <a:endParaRPr lang="ru-RU" sz="1200" dirty="0"/>
          </a:p>
          <a:p>
            <a:pPr marL="0" indent="0">
              <a:buNone/>
            </a:pPr>
            <a:r>
              <a:rPr lang="ru-RU" sz="1200" dirty="0" smtClean="0"/>
              <a:t>«Магические» числа </a:t>
            </a:r>
            <a:r>
              <a:rPr lang="ru-RU" sz="1200" dirty="0"/>
              <a:t>100, 4.0, 12, 2 и </a:t>
            </a:r>
            <a:r>
              <a:rPr lang="ru-RU" sz="1200" dirty="0" smtClean="0"/>
              <a:t>3</a:t>
            </a:r>
            <a:endParaRPr lang="ru-RU" sz="1200" dirty="0"/>
          </a:p>
          <a:p>
            <a:pPr marL="0" indent="0">
              <a:buNone/>
            </a:pPr>
            <a:r>
              <a:rPr lang="ru-RU" sz="1200" dirty="0" smtClean="0"/>
              <a:t>Параметры </a:t>
            </a:r>
            <a:r>
              <a:rPr lang="ru-RU" sz="1200" dirty="0" err="1"/>
              <a:t>screenX</a:t>
            </a:r>
            <a:r>
              <a:rPr lang="ru-RU" sz="1200" i="1" dirty="0"/>
              <a:t> </a:t>
            </a:r>
            <a:r>
              <a:rPr lang="ru-RU" sz="1200" dirty="0"/>
              <a:t>и </a:t>
            </a:r>
            <a:r>
              <a:rPr lang="ru-RU" sz="1200" dirty="0" err="1"/>
              <a:t>screenY</a:t>
            </a:r>
            <a:r>
              <a:rPr lang="ru-RU" sz="1200" dirty="0"/>
              <a:t> </a:t>
            </a:r>
            <a:r>
              <a:rPr lang="ru-RU" sz="1200" dirty="0" smtClean="0"/>
              <a:t>не </a:t>
            </a:r>
            <a:r>
              <a:rPr lang="ru-RU" sz="1200" dirty="0"/>
              <a:t>используются.</a:t>
            </a:r>
          </a:p>
          <a:p>
            <a:pPr marL="0" indent="0">
              <a:buNone/>
            </a:pPr>
            <a:r>
              <a:rPr lang="ru-RU" sz="1200" dirty="0" smtClean="0"/>
              <a:t>Параметр </a:t>
            </a:r>
            <a:r>
              <a:rPr lang="ru-RU" sz="1200" dirty="0" err="1"/>
              <a:t>prevColor</a:t>
            </a:r>
            <a:r>
              <a:rPr lang="ru-RU" sz="1200" dirty="0"/>
              <a:t> передается </a:t>
            </a:r>
            <a:r>
              <a:rPr lang="ru-RU" sz="1200" dirty="0" smtClean="0"/>
              <a:t>по указателю, но внутри не меняется.</a:t>
            </a:r>
            <a:endParaRPr lang="ru-RU" sz="1200" dirty="0"/>
          </a:p>
          <a:p>
            <a:pPr marL="0" indent="0">
              <a:buNone/>
            </a:pPr>
            <a:r>
              <a:rPr lang="ru-RU" sz="1200" dirty="0" smtClean="0"/>
              <a:t>11 параметров – это много; верхняя граница зоны комфорта для «интеллекта человеческого уровня» -- 7</a:t>
            </a:r>
          </a:p>
          <a:p>
            <a:pPr marL="0" indent="0">
              <a:buNone/>
            </a:pPr>
            <a:r>
              <a:rPr lang="ru-RU" sz="1200" dirty="0" smtClean="0"/>
              <a:t>Параметры плохо </a:t>
            </a:r>
            <a:r>
              <a:rPr lang="ru-RU" sz="1200" dirty="0"/>
              <a:t>упорядочены и не </a:t>
            </a:r>
            <a:r>
              <a:rPr lang="ru-RU" sz="1200" dirty="0" smtClean="0"/>
              <a:t>документированы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142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функции?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Снижение сложности</a:t>
            </a:r>
          </a:p>
          <a:p>
            <a:pPr lvl="1"/>
            <a:r>
              <a:rPr lang="ru-RU" dirty="0" smtClean="0"/>
              <a:t>Упрощение сложных булевых проверок</a:t>
            </a:r>
          </a:p>
          <a:p>
            <a:pPr lvl="1"/>
            <a:r>
              <a:rPr lang="ru-RU" dirty="0" smtClean="0"/>
              <a:t>Сокрытие операций над указателями</a:t>
            </a:r>
          </a:p>
          <a:p>
            <a:r>
              <a:rPr lang="ru-RU" dirty="0" smtClean="0"/>
              <a:t>Формирование «хорошей» (например, понятной) промежуточной абстракции</a:t>
            </a:r>
          </a:p>
          <a:p>
            <a:pPr lvl="1"/>
            <a:r>
              <a:rPr lang="ru-RU" dirty="0" smtClean="0"/>
              <a:t>Улучшение «переносимости» кода</a:t>
            </a:r>
          </a:p>
          <a:p>
            <a:r>
              <a:rPr lang="ru-RU" dirty="0" smtClean="0"/>
              <a:t>Предотвращение дублирования кода</a:t>
            </a:r>
          </a:p>
          <a:p>
            <a:r>
              <a:rPr lang="ru-RU" dirty="0" smtClean="0"/>
              <a:t>Сокрытие очередности действий</a:t>
            </a:r>
          </a:p>
          <a:p>
            <a:r>
              <a:rPr lang="ru-RU" dirty="0" smtClean="0"/>
              <a:t>Повышение быстродействия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2459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Функции для простых действий – это хорошо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Создание функции для двух или трех строк кода – это нормально!</a:t>
            </a:r>
          </a:p>
          <a:p>
            <a:endParaRPr lang="ru-RU" dirty="0" smtClean="0"/>
          </a:p>
          <a:p>
            <a:r>
              <a:rPr lang="ru-RU" dirty="0" smtClean="0"/>
              <a:t>Облегчение чтения кода</a:t>
            </a:r>
          </a:p>
          <a:p>
            <a:endParaRPr lang="ru-RU" dirty="0" smtClean="0"/>
          </a:p>
          <a:p>
            <a:r>
              <a:rPr lang="ru-RU" dirty="0" smtClean="0"/>
              <a:t>Простые действия имеют свойство усложняться с течением времени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points =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(POINTS_PER_INCH /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DeviceUnitsPerInch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DeviceUnitsToPoints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deviceUnits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deviceUnits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(POINTS_PER_INCH /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DeviceUnitsPerInch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DeviceUnitsToPoints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deviceUnits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DeviceUnitsPerInch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0) {</a:t>
            </a:r>
            <a:endParaRPr lang="ru-RU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deviceUnits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(POINTS_PER_INCH /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DeviceUnitsPerInch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946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Понятие связности кода – </a:t>
            </a:r>
            <a:r>
              <a:rPr lang="en-US" dirty="0" smtClean="0"/>
              <a:t>Stevens, </a:t>
            </a:r>
            <a:r>
              <a:rPr lang="en-US" dirty="0"/>
              <a:t>Myers, and Constantine, </a:t>
            </a:r>
            <a:r>
              <a:rPr lang="en-US" dirty="0" smtClean="0"/>
              <a:t>1974</a:t>
            </a:r>
            <a:endParaRPr lang="ru-RU" dirty="0" smtClean="0"/>
          </a:p>
          <a:p>
            <a:r>
              <a:rPr lang="ru-RU" dirty="0" smtClean="0"/>
              <a:t>Связность – это качественная оценка того, насколько выполняемые функцией действия </a:t>
            </a:r>
            <a:r>
              <a:rPr lang="ru-RU" dirty="0" smtClean="0"/>
              <a:t>соответствуют о</a:t>
            </a:r>
            <a:r>
              <a:rPr lang="ru-RU" dirty="0" smtClean="0"/>
              <a:t>дной задаче</a:t>
            </a:r>
            <a:endParaRPr lang="en-US" dirty="0" smtClean="0"/>
          </a:p>
          <a:p>
            <a:r>
              <a:rPr lang="ru-RU" dirty="0" smtClean="0"/>
              <a:t>Идеальная функция эффективно выполняет одну задачу и больше ничего не делает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</a:rPr>
              <a:t>Низкая связность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Cosine(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endParaRPr lang="ru-RU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ru-RU" dirty="0" smtClean="0">
                <a:solidFill>
                  <a:prstClr val="black"/>
                </a:solidFill>
              </a:rPr>
              <a:t>Связность выше, чем у </a:t>
            </a:r>
            <a:r>
              <a:rPr lang="en-US" dirty="0" smtClean="0">
                <a:solidFill>
                  <a:prstClr val="black"/>
                </a:solidFill>
              </a:rPr>
              <a:t>Cosine()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CosineAndTan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cosArg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tanArg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3000" dirty="0"/>
              <a:t>Чем ниже связность, тем лучше</a:t>
            </a:r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повышенной связности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Зависимости по данным</a:t>
            </a:r>
          </a:p>
          <a:p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Использование одних и тех же данных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Исполнение в один и тот же интервал времени (этап работы программы)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Все остальное, например: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Выполнение менее одной задачи</a:t>
            </a:r>
          </a:p>
          <a:p>
            <a:pPr lvl="1"/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Выполнение </a:t>
            </a:r>
            <a:r>
              <a:rPr lang="ru-RU" dirty="0" smtClean="0">
                <a:solidFill>
                  <a:srgbClr val="FF0000"/>
                </a:solidFill>
              </a:rPr>
              <a:t>случайного набора задач</a:t>
            </a:r>
          </a:p>
          <a:p>
            <a:pPr lvl="1"/>
            <a:endParaRPr lang="ru-RU" dirty="0"/>
          </a:p>
          <a:p>
            <a:r>
              <a:rPr lang="ru-RU" dirty="0" smtClean="0">
                <a:solidFill>
                  <a:srgbClr val="FFC000"/>
                </a:solidFill>
              </a:rPr>
              <a:t>Переходная зона, например: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Выполнение задачи из набора в зависимости от флага</a:t>
            </a:r>
            <a:endParaRPr lang="ru-RU" dirty="0" smtClean="0">
              <a:solidFill>
                <a:srgbClr val="FFC000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23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Снижение связности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Действия </a:t>
            </a:r>
            <a:r>
              <a:rPr lang="ru-RU" dirty="0" smtClean="0"/>
              <a:t>выполняются в определенном порядке из-за </a:t>
            </a:r>
            <a:r>
              <a:rPr lang="ru-RU" dirty="0" smtClean="0"/>
              <a:t>зависимостей по данным</a:t>
            </a:r>
          </a:p>
          <a:p>
            <a:pPr lvl="1"/>
            <a:r>
              <a:rPr lang="ru-RU" dirty="0" smtClean="0"/>
              <a:t>Заменяем на композицию нескольких функций с более низкой связностью</a:t>
            </a:r>
          </a:p>
          <a:p>
            <a:endParaRPr lang="ru-RU" dirty="0" smtClean="0"/>
          </a:p>
          <a:p>
            <a:r>
              <a:rPr lang="ru-RU" dirty="0" smtClean="0"/>
              <a:t>Действия используют одни и те же данные, но не связаны между собой иным образом</a:t>
            </a:r>
          </a:p>
          <a:p>
            <a:pPr lvl="1"/>
            <a:r>
              <a:rPr lang="ru-RU" dirty="0" smtClean="0"/>
              <a:t>Заменяем на несколько вызовов функций с более низкой связностью</a:t>
            </a:r>
          </a:p>
          <a:p>
            <a:endParaRPr lang="ru-RU" dirty="0" smtClean="0"/>
          </a:p>
          <a:p>
            <a:r>
              <a:rPr lang="ru-RU" dirty="0" smtClean="0"/>
              <a:t>Действия выполняются в один интервал времени</a:t>
            </a:r>
          </a:p>
          <a:p>
            <a:pPr lvl="1"/>
            <a:r>
              <a:rPr lang="ru-RU" dirty="0" smtClean="0"/>
              <a:t>Заменяем на несколько вызовов функций с более низкой связностью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с плохой связностью?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Выбор выполняемой </a:t>
            </a:r>
            <a:r>
              <a:rPr lang="ru-RU" dirty="0" smtClean="0"/>
              <a:t>задачи на основе передаваемого в функцию управляющего флага</a:t>
            </a:r>
          </a:p>
          <a:p>
            <a:pPr lvl="1"/>
            <a:r>
              <a:rPr lang="ru-RU" dirty="0" smtClean="0"/>
              <a:t>Заменяем на несколько функций с более низкой связностью и вызываем их, не используя управляющий флаг</a:t>
            </a:r>
          </a:p>
          <a:p>
            <a:pPr lvl="1"/>
            <a:r>
              <a:rPr lang="ru-RU" dirty="0" smtClean="0"/>
              <a:t>Считается нормальным подходом к обработке событий в </a:t>
            </a:r>
            <a:r>
              <a:rPr lang="en-US" dirty="0" smtClean="0"/>
              <a:t>Apple Macintosh </a:t>
            </a:r>
            <a:r>
              <a:rPr lang="ru-RU" dirty="0" smtClean="0"/>
              <a:t>и </a:t>
            </a:r>
            <a:r>
              <a:rPr lang="en-US" dirty="0" smtClean="0"/>
              <a:t>MS Windows</a:t>
            </a:r>
          </a:p>
          <a:p>
            <a:endParaRPr lang="ru-RU" dirty="0" smtClean="0"/>
          </a:p>
          <a:p>
            <a:r>
              <a:rPr lang="ru-RU" dirty="0" smtClean="0"/>
              <a:t>Последовательность вызовов функций, каждая из которых выполняет </a:t>
            </a:r>
            <a:r>
              <a:rPr lang="ru-RU" i="1" dirty="0" smtClean="0"/>
              <a:t>менее </a:t>
            </a:r>
            <a:r>
              <a:rPr lang="ru-RU" dirty="0" smtClean="0"/>
              <a:t>одной задачи</a:t>
            </a:r>
          </a:p>
          <a:p>
            <a:pPr lvl="1"/>
            <a:r>
              <a:rPr lang="ru-RU" dirty="0" smtClean="0"/>
              <a:t>Объединить вызываемые функции в одну и потом уменьшить связность</a:t>
            </a:r>
          </a:p>
          <a:p>
            <a:endParaRPr lang="ru-RU" dirty="0" smtClean="0"/>
          </a:p>
          <a:p>
            <a:r>
              <a:rPr lang="ru-RU" dirty="0" smtClean="0"/>
              <a:t>Набор действий, выполняющих несколько произвольных задач</a:t>
            </a:r>
          </a:p>
          <a:p>
            <a:pPr lvl="1"/>
            <a:r>
              <a:rPr lang="ru-RU" dirty="0" smtClean="0"/>
              <a:t>Заменяем на несколько функций с более низкой связностью и вызываем их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0779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1269</Words>
  <Application>Microsoft Office PowerPoint</Application>
  <PresentationFormat>Широкоэкранный</PresentationFormat>
  <Paragraphs>212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Тема Office</vt:lpstr>
      <vt:lpstr>Совершенный код</vt:lpstr>
      <vt:lpstr>План лекции</vt:lpstr>
      <vt:lpstr>Пример плохой функции</vt:lpstr>
      <vt:lpstr>Зачем использовать функции?</vt:lpstr>
      <vt:lpstr>Функции для простых действий – это хорошо</vt:lpstr>
      <vt:lpstr>Связность кода</vt:lpstr>
      <vt:lpstr>Причины повышенной связности</vt:lpstr>
      <vt:lpstr>Снижение связности</vt:lpstr>
      <vt:lpstr>Что делать с плохой связностью?</vt:lpstr>
      <vt:lpstr>Имена функций</vt:lpstr>
      <vt:lpstr>Использование параметров</vt:lpstr>
      <vt:lpstr>Возвращаемые значения</vt:lpstr>
      <vt:lpstr>Макросы</vt:lpstr>
      <vt:lpstr>Объявление и инициализация переменных</vt:lpstr>
      <vt:lpstr>Области видимости</vt:lpstr>
      <vt:lpstr>Использование переменных</vt:lpstr>
      <vt:lpstr>Имена переменных</vt:lpstr>
      <vt:lpstr>Имена счетчиков цикла</vt:lpstr>
      <vt:lpstr>Имена флагов и кодов статуса</vt:lpstr>
      <vt:lpstr>Имена временных переменных</vt:lpstr>
      <vt:lpstr>Имена булевских переменные</vt:lpstr>
      <vt:lpstr>Заключение</vt:lpstr>
    </vt:vector>
  </TitlesOfParts>
  <Company>Yandex,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Совершенный код</dc:title>
  <dc:creator>Evgenii Petrov</dc:creator>
  <cp:lastModifiedBy>Evgenii Petrov</cp:lastModifiedBy>
  <cp:revision>53</cp:revision>
  <dcterms:created xsi:type="dcterms:W3CDTF">2018-05-08T04:12:09Z</dcterms:created>
  <dcterms:modified xsi:type="dcterms:W3CDTF">2018-05-09T19:13:09Z</dcterms:modified>
</cp:coreProperties>
</file>