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05" r:id="rId2"/>
    <p:sldId id="315" r:id="rId3"/>
    <p:sldId id="333" r:id="rId4"/>
    <p:sldId id="306" r:id="rId5"/>
    <p:sldId id="280" r:id="rId6"/>
    <p:sldId id="316" r:id="rId7"/>
    <p:sldId id="317" r:id="rId8"/>
    <p:sldId id="318" r:id="rId9"/>
    <p:sldId id="281" r:id="rId10"/>
    <p:sldId id="308" r:id="rId11"/>
    <p:sldId id="282" r:id="rId12"/>
    <p:sldId id="320" r:id="rId13"/>
    <p:sldId id="307" r:id="rId14"/>
    <p:sldId id="283" r:id="rId15"/>
    <p:sldId id="310" r:id="rId16"/>
    <p:sldId id="322" r:id="rId17"/>
    <p:sldId id="312" r:id="rId18"/>
    <p:sldId id="323" r:id="rId19"/>
    <p:sldId id="288" r:id="rId20"/>
    <p:sldId id="334" r:id="rId21"/>
    <p:sldId id="290" r:id="rId22"/>
    <p:sldId id="292" r:id="rId23"/>
    <p:sldId id="296" r:id="rId24"/>
    <p:sldId id="297" r:id="rId25"/>
    <p:sldId id="326" r:id="rId26"/>
    <p:sldId id="299" r:id="rId27"/>
    <p:sldId id="329" r:id="rId28"/>
    <p:sldId id="301" r:id="rId29"/>
    <p:sldId id="335" r:id="rId30"/>
    <p:sldId id="330" r:id="rId31"/>
    <p:sldId id="332" r:id="rId3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15" d="100"/>
          <a:sy n="115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52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/>
              <a:t>О</a:t>
            </a:r>
            <a:r>
              <a:rPr lang="ru-RU" dirty="0" smtClean="0"/>
              <a:t>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/>
              <a:t>Дуги помечены </a:t>
            </a:r>
            <a:r>
              <a:rPr lang="ru-RU" dirty="0"/>
              <a:t>символами из </a:t>
            </a:r>
            <a:r>
              <a:rPr lang="ru-RU" dirty="0" smtClean="0"/>
              <a:t>конечного алфавита</a:t>
            </a:r>
          </a:p>
          <a:p>
            <a:pPr marL="811530" lvl="1"/>
            <a:r>
              <a:rPr lang="ru-RU" dirty="0" smtClean="0"/>
              <a:t>Любой </a:t>
            </a:r>
            <a:r>
              <a:rPr lang="ru-RU" dirty="0"/>
              <a:t>путь из корня </a:t>
            </a:r>
            <a:r>
              <a:rPr lang="ru-RU" dirty="0" smtClean="0"/>
              <a:t>совпадает </a:t>
            </a:r>
            <a:r>
              <a:rPr lang="ru-RU" dirty="0"/>
              <a:t>с началом </a:t>
            </a:r>
            <a:r>
              <a:rPr lang="ru-RU" dirty="0" smtClean="0"/>
              <a:t>какого-то кодового слова</a:t>
            </a:r>
          </a:p>
          <a:p>
            <a:pPr marL="811530" lvl="1"/>
            <a:r>
              <a:rPr lang="ru-RU" dirty="0" smtClean="0"/>
              <a:t>Каждое кодовое слово соответствует </a:t>
            </a:r>
            <a:r>
              <a:rPr lang="ru-RU" dirty="0"/>
              <a:t>какому-то </a:t>
            </a:r>
            <a:r>
              <a:rPr lang="ru-RU" dirty="0" smtClean="0"/>
              <a:t>пути </a:t>
            </a:r>
            <a:r>
              <a:rPr lang="ru-RU" dirty="0"/>
              <a:t>из </a:t>
            </a:r>
            <a:r>
              <a:rPr lang="ru-RU" dirty="0" smtClean="0"/>
              <a:t>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</a:t>
            </a:r>
            <a:r>
              <a:rPr lang="ru-RU" dirty="0" smtClean="0"/>
              <a:t>называется </a:t>
            </a:r>
            <a:r>
              <a:rPr lang="ru-RU" dirty="0"/>
              <a:t>префиксным, если </a:t>
            </a:r>
            <a:r>
              <a:rPr lang="ru-RU" dirty="0" smtClean="0"/>
              <a:t>ни одно кодовое слово не является началом </a:t>
            </a:r>
            <a:r>
              <a:rPr lang="ru-RU" dirty="0"/>
              <a:t>(префиксом) </a:t>
            </a:r>
            <a:r>
              <a:rPr lang="ru-RU" dirty="0" smtClean="0"/>
              <a:t>никакого другого кодового слова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произвольное сообщение</a:t>
            </a:r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/>
              <a:t>Длина S</a:t>
            </a:r>
            <a:r>
              <a:rPr lang="ru-RU" dirty="0"/>
              <a:t>' строго меньше длины </a:t>
            </a:r>
            <a:r>
              <a:rPr lang="ru-RU" dirty="0" smtClean="0"/>
              <a:t>S</a:t>
            </a:r>
            <a:endParaRPr lang="ru-RU" dirty="0"/>
          </a:p>
          <a:p>
            <a:pPr lvl="1"/>
            <a:r>
              <a:rPr lang="ru-RU" dirty="0"/>
              <a:t>По предположению индукции </a:t>
            </a:r>
            <a:r>
              <a:rPr lang="ru-RU" dirty="0" smtClean="0"/>
              <a:t>у S</a:t>
            </a:r>
            <a:r>
              <a:rPr lang="ru-RU" dirty="0"/>
              <a:t>' </a:t>
            </a:r>
            <a:r>
              <a:rPr lang="ru-RU" dirty="0" smtClean="0"/>
              <a:t>один прообраз</a:t>
            </a:r>
            <a:endParaRPr lang="ru-RU" dirty="0"/>
          </a:p>
          <a:p>
            <a:pPr lvl="1"/>
            <a:r>
              <a:rPr lang="ru-RU" dirty="0" smtClean="0"/>
              <a:t>Следовательно, у </a:t>
            </a:r>
            <a:r>
              <a:rPr lang="en-US" dirty="0" smtClean="0"/>
              <a:t>S </a:t>
            </a:r>
            <a:r>
              <a:rPr lang="ru-RU" dirty="0" smtClean="0"/>
              <a:t>тоже один прообраз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К* </a:t>
            </a:r>
            <a:r>
              <a:rPr lang="ru-RU" sz="2400" dirty="0" smtClean="0"/>
              <a:t>является </a:t>
            </a:r>
            <a:r>
              <a:rPr lang="ru-RU" sz="2400" dirty="0"/>
              <a:t>оптимальным в множестве кодов </a:t>
            </a:r>
            <a:r>
              <a:rPr lang="el-GR" sz="2400" dirty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для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, если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</a:t>
            </a:r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Двоичный префиксный код = Д.П.К.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</a:t>
            </a:r>
            <a:r>
              <a:rPr lang="ru-RU" sz="2800" dirty="0" smtClean="0"/>
              <a:t>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A Method </a:t>
            </a:r>
            <a:r>
              <a:rPr lang="en-US" dirty="0" smtClean="0"/>
              <a:t>for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the Construction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of Minimum-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Redundancy </a:t>
            </a:r>
            <a:r>
              <a:rPr lang="en-US" dirty="0"/>
              <a:t>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 smtClean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 smtClean="0"/>
              <a:t>в сообщение </a:t>
            </a:r>
            <a:r>
              <a:rPr lang="en-US" sz="2800" dirty="0" smtClean="0"/>
              <a:t>R</a:t>
            </a:r>
            <a:endParaRPr lang="en-US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&gt;=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 smtClean="0"/>
              <a:t>с</a:t>
            </a:r>
            <a:r>
              <a:rPr lang="en-US" sz="2800" baseline="-25000" dirty="0" smtClean="0"/>
              <a:t>y</a:t>
            </a:r>
            <a:r>
              <a:rPr lang="ru-RU" sz="2800" dirty="0" smtClean="0"/>
              <a:t>)</a:t>
            </a:r>
            <a:endParaRPr lang="ru-RU" sz="2800" dirty="0"/>
          </a:p>
          <a:p>
            <a:pPr lvl="1"/>
            <a:r>
              <a:rPr lang="ru-RU" sz="2400" dirty="0"/>
              <a:t>Иначе К* </a:t>
            </a:r>
            <a:r>
              <a:rPr lang="ru-RU" sz="2400" dirty="0" smtClean="0"/>
              <a:t>неоптимальный, т.к. можно поменять местами коды </a:t>
            </a:r>
            <a:r>
              <a:rPr lang="ru-RU" sz="2400" dirty="0"/>
              <a:t>К* </a:t>
            </a:r>
            <a:r>
              <a:rPr lang="ru-RU" sz="2400" dirty="0" smtClean="0"/>
              <a:t>(с</a:t>
            </a:r>
            <a:r>
              <a:rPr lang="en-US" sz="2400" baseline="-25000" dirty="0" smtClean="0"/>
              <a:t>x</a:t>
            </a:r>
            <a:r>
              <a:rPr lang="ru-RU" sz="2400" dirty="0"/>
              <a:t>) и К</a:t>
            </a:r>
            <a:r>
              <a:rPr lang="ru-RU" sz="2400" dirty="0" smtClean="0"/>
              <a:t>* (с</a:t>
            </a:r>
            <a:r>
              <a:rPr lang="en-US" sz="2400" baseline="-25000" dirty="0" smtClean="0"/>
              <a:t>y</a:t>
            </a:r>
            <a:r>
              <a:rPr lang="ru-RU" sz="2400" dirty="0" smtClean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1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</a:t>
            </a:r>
            <a:r>
              <a:rPr lang="ru-RU" sz="2400" dirty="0" smtClean="0"/>
              <a:t>неоптимальный, т.к. можно удалить последний </a:t>
            </a:r>
            <a:r>
              <a:rPr lang="ru-RU" sz="2400" dirty="0"/>
              <a:t>символ </a:t>
            </a:r>
            <a:r>
              <a:rPr lang="ru-RU" sz="2400" dirty="0" smtClean="0"/>
              <a:t>из K*</a:t>
            </a:r>
            <a:r>
              <a:rPr lang="en-US" sz="2400" dirty="0" smtClean="0"/>
              <a:t>(</a:t>
            </a:r>
            <a:r>
              <a:rPr lang="ru-RU" sz="2400" dirty="0" err="1" smtClean="0"/>
              <a:t>с</a:t>
            </a:r>
            <a:r>
              <a:rPr lang="ru-RU" baseline="-25000" dirty="0" err="1" smtClean="0"/>
              <a:t>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Два самых длинных кодовых слова имеют </a:t>
            </a:r>
            <a:r>
              <a:rPr lang="ru-RU" sz="2800" dirty="0"/>
              <a:t>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</a:t>
            </a:r>
            <a:r>
              <a:rPr lang="ru-RU" sz="2800" dirty="0" smtClean="0"/>
              <a:t>сообщения R</a:t>
            </a:r>
            <a:r>
              <a:rPr lang="en-US" sz="2800" dirty="0" smtClean="0"/>
              <a:t>'</a:t>
            </a:r>
            <a:r>
              <a:rPr lang="ru-RU" sz="2800" dirty="0" smtClean="0"/>
              <a:t>, полученного из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</a:t>
            </a:r>
            <a:r>
              <a:rPr lang="ru-RU" sz="2800" dirty="0" err="1" smtClean="0"/>
              <a:t>с</a:t>
            </a:r>
            <a:r>
              <a:rPr lang="ru-RU" sz="2800" baseline="-25000" dirty="0" err="1" smtClean="0"/>
              <a:t>n</a:t>
            </a:r>
            <a:r>
              <a:rPr lang="ru-RU" sz="2800" dirty="0" smtClean="0"/>
              <a:t> на с</a:t>
            </a:r>
            <a:r>
              <a:rPr lang="ru-RU" sz="2800" baseline="-25000" dirty="0" smtClean="0"/>
              <a:t>n-1</a:t>
            </a:r>
          </a:p>
          <a:p>
            <a:pPr lvl="1"/>
            <a:r>
              <a:rPr lang="ru-RU" sz="2400" dirty="0" smtClean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Оптимальным </a:t>
            </a:r>
            <a:r>
              <a:rPr lang="ru-RU" sz="2800" dirty="0"/>
              <a:t>Д.П.К. </a:t>
            </a:r>
            <a:r>
              <a:rPr lang="ru-RU" sz="2800" dirty="0" smtClean="0"/>
              <a:t>для сообщения из одинаковых символов являются </a:t>
            </a:r>
            <a:r>
              <a:rPr lang="en-US" sz="2800" dirty="0" smtClean="0"/>
              <a:t>K*(c</a:t>
            </a:r>
            <a:r>
              <a:rPr lang="en-US" sz="2800" baseline="-25000" dirty="0"/>
              <a:t>1</a:t>
            </a:r>
            <a:r>
              <a:rPr lang="en-US" sz="2800" dirty="0" smtClean="0"/>
              <a:t>) = 0 </a:t>
            </a:r>
            <a:r>
              <a:rPr lang="ru-RU" sz="2800" dirty="0" smtClean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 smtClean="0"/>
              <a:t>1</a:t>
            </a:r>
            <a:endParaRPr lang="ru-RU" sz="2800" baseline="-250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 smtClean="0"/>
              <a:t>ПостроитьОптимальныйДПК</a:t>
            </a:r>
            <a:r>
              <a:rPr lang="ru-RU" sz="2200" dirty="0" smtClean="0"/>
              <a:t>(алфавит</a:t>
            </a:r>
            <a:r>
              <a:rPr lang="ru-RU" sz="2200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ЗаменитьЛист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Дерево</a:t>
            </a:r>
            <a:r>
              <a:rPr lang="ru-RU" sz="2200" dirty="0" smtClean="0"/>
              <a:t>(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),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Лист</a:t>
            </a:r>
            <a:r>
              <a:rPr lang="ru-RU" sz="2200" dirty="0" smtClean="0"/>
              <a:t>(</a:t>
            </a:r>
            <a:r>
              <a:rPr lang="ru-RU" sz="2200" dirty="0" err="1" smtClean="0"/>
              <a:t>с</a:t>
            </a:r>
            <a:r>
              <a:rPr lang="ru-RU" sz="2400" baseline="-25000" dirty="0" err="1" smtClean="0"/>
              <a:t>х</a:t>
            </a:r>
            <a:r>
              <a:rPr lang="ru-RU" sz="2200" dirty="0" smtClean="0"/>
              <a:t>)), </a:t>
            </a:r>
            <a:r>
              <a:rPr lang="ru-RU" sz="2200" dirty="0" err="1" smtClean="0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Всякое разное про кодирование</a:t>
            </a:r>
            <a:endParaRPr lang="en-US" dirty="0" smtClean="0"/>
          </a:p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Оптимальный код </a:t>
            </a:r>
            <a:r>
              <a:rPr lang="ru-RU" dirty="0" err="1" smtClean="0"/>
              <a:t>Хафмана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[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ru-RU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200" dirty="0" smtClean="0"/>
              <a:t>] </a:t>
            </a:r>
            <a:r>
              <a:rPr lang="ru-RU" sz="2200" dirty="0" smtClean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/>
              <a:t>{ [</a:t>
            </a:r>
            <a:r>
              <a:rPr lang="ru-RU" sz="2200" dirty="0" err="1" smtClean="0"/>
              <a:t>длинаСообщения</a:t>
            </a:r>
            <a:r>
              <a:rPr lang="en-US" sz="2200" dirty="0" smtClean="0"/>
              <a:t>, </a:t>
            </a:r>
            <a:r>
              <a:rPr lang="ru-RU" sz="2200" dirty="0" err="1" smtClean="0"/>
              <a:t>оптимальныйДПК</a:t>
            </a:r>
            <a:r>
              <a:rPr lang="en-US" sz="2200" dirty="0" smtClean="0"/>
              <a:t>] } </a:t>
            </a:r>
            <a:r>
              <a:rPr lang="ru-RU" sz="2200" dirty="0" smtClean="0"/>
              <a:t>= алфавит</a:t>
            </a:r>
            <a:endParaRPr lang="en-US" sz="2200" dirty="0" smtClean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«кол около колокола»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 smtClean="0"/>
              <a:t>[7, [</a:t>
            </a:r>
            <a:r>
              <a:rPr lang="ru-RU" sz="2400" dirty="0" smtClean="0"/>
              <a:t>л</a:t>
            </a:r>
            <a:r>
              <a:rPr lang="en-US" sz="2400" dirty="0" smtClean="0"/>
              <a:t>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]]]]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[11, [</a:t>
            </a:r>
            <a:r>
              <a:rPr lang="ru-RU" sz="2400" dirty="0" smtClean="0"/>
              <a:t>к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 smtClean="0"/>
              <a:t>]]]]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 smtClean="0"/>
              <a:t>{ [18, [</a:t>
            </a:r>
            <a:r>
              <a:rPr lang="ru-RU" sz="2400" dirty="0" smtClean="0"/>
              <a:t>о,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en-US" sz="2400" dirty="0" smtClean="0"/>
              <a:t>]]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Оптимальные Д.П.К. для «кол около колокола»</a:t>
            </a:r>
            <a:endParaRPr lang="ru-RU" dirty="0"/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10011011100100110011101001001001101111</a:t>
            </a:r>
          </a:p>
          <a:p>
            <a:r>
              <a:rPr lang="ru-RU" dirty="0" smtClean="0"/>
              <a:t>длина = 39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010010110000100100011001001000010010111</a:t>
            </a:r>
          </a:p>
          <a:p>
            <a:r>
              <a:rPr lang="ru-RU" dirty="0"/>
              <a:t>длина = </a:t>
            </a:r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latin typeface="Consolas" panose="020B0609020204030204" pitchFamily="49" charset="0"/>
              </a:rPr>
              <a:t>…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/>
              <a:t>Роберт </a:t>
            </a:r>
            <a:r>
              <a:rPr lang="ru-RU" sz="2800" dirty="0"/>
              <a:t>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</a:t>
            </a:r>
            <a:r>
              <a:rPr lang="ru-RU" sz="2800" dirty="0" smtClean="0"/>
              <a:t>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a = 0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Иначе</a:t>
            </a:r>
            <a:r>
              <a:rPr lang="en-US" sz="2800" dirty="0" smtClean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Пусть </a:t>
            </a:r>
            <a:r>
              <a:rPr lang="en-US" sz="2800" dirty="0"/>
              <a:t>S</a:t>
            </a:r>
            <a:r>
              <a:rPr lang="ru-RU" sz="2800" baseline="-25000" dirty="0"/>
              <a:t>с</a:t>
            </a:r>
            <a:r>
              <a:rPr lang="ru-RU" sz="2800" dirty="0"/>
              <a:t> -- ближайшая к </a:t>
            </a:r>
            <a:r>
              <a:rPr lang="ru-RU" sz="2800" dirty="0" smtClean="0"/>
              <a:t>(</a:t>
            </a:r>
            <a:r>
              <a:rPr lang="en-US" sz="2800" dirty="0"/>
              <a:t>S</a:t>
            </a:r>
            <a:r>
              <a:rPr lang="en-US" sz="2800" baseline="-25000" dirty="0"/>
              <a:t>a</a:t>
            </a:r>
            <a:r>
              <a:rPr lang="en-US" sz="2800" dirty="0"/>
              <a:t> + S</a:t>
            </a:r>
            <a:r>
              <a:rPr lang="en-US" sz="2800" baseline="-25000" dirty="0"/>
              <a:t>b</a:t>
            </a:r>
            <a:r>
              <a:rPr lang="en-US" sz="2800" dirty="0"/>
              <a:t>) / 2 </a:t>
            </a:r>
            <a:r>
              <a:rPr lang="ru-RU" sz="2800" dirty="0"/>
              <a:t>среди </a:t>
            </a:r>
            <a:r>
              <a:rPr lang="en-US" sz="2800" dirty="0" err="1" smtClean="0"/>
              <a:t>S</a:t>
            </a:r>
            <a:r>
              <a:rPr lang="en-US" sz="2800" baseline="-25000" dirty="0" err="1"/>
              <a:t>j</a:t>
            </a:r>
            <a:r>
              <a:rPr lang="en-US" sz="2800" dirty="0" smtClean="0"/>
              <a:t>, j </a:t>
            </a:r>
            <a:r>
              <a:rPr lang="en-US" sz="2800" dirty="0"/>
              <a:t>= a, …, </a:t>
            </a:r>
            <a:r>
              <a:rPr lang="en-US" sz="2800" dirty="0" smtClean="0"/>
              <a:t>b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если</a:t>
            </a:r>
          </a:p>
          <a:p>
            <a:pPr marL="0" indent="0">
              <a:buNone/>
            </a:pPr>
            <a:r>
              <a:rPr lang="ru-RU" sz="2800" dirty="0" smtClean="0"/>
              <a:t>		таких две, то с наименьшим с)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 smtClean="0"/>
              <a:t>СоздатьДерево</a:t>
            </a:r>
            <a:r>
              <a:rPr lang="ru-RU" sz="2800" dirty="0" smtClean="0"/>
              <a:t>(</a:t>
            </a:r>
            <a:r>
              <a:rPr lang="ru-RU" sz="2800" dirty="0" err="1"/>
              <a:t>ДПК</a:t>
            </a:r>
            <a:r>
              <a:rPr lang="ru-RU" sz="2800" dirty="0" err="1" smtClean="0"/>
              <a:t>Фано</a:t>
            </a:r>
            <a:r>
              <a:rPr lang="ru-RU" sz="2800" dirty="0" smtClean="0"/>
              <a:t>(</a:t>
            </a:r>
            <a:r>
              <a:rPr lang="en-US" sz="2800" dirty="0"/>
              <a:t>a, </a:t>
            </a:r>
            <a:r>
              <a:rPr lang="ru-RU" sz="2800" dirty="0"/>
              <a:t>с</a:t>
            </a:r>
            <a:r>
              <a:rPr lang="ru-RU" sz="2800" dirty="0" smtClean="0"/>
              <a:t>),</a:t>
            </a:r>
            <a:r>
              <a:rPr lang="en-US" sz="2800" dirty="0" smtClean="0"/>
              <a:t> </a:t>
            </a:r>
            <a:r>
              <a:rPr lang="ru-RU" sz="2800" dirty="0" err="1"/>
              <a:t>ДПК</a:t>
            </a:r>
            <a:r>
              <a:rPr lang="ru-RU" sz="2800" dirty="0" err="1" smtClean="0"/>
              <a:t>Фано</a:t>
            </a:r>
            <a:r>
              <a:rPr lang="ru-RU" sz="2800" dirty="0" smtClean="0"/>
              <a:t>(</a:t>
            </a:r>
            <a:r>
              <a:rPr lang="en-US" sz="2800" dirty="0"/>
              <a:t>c + 1, b</a:t>
            </a:r>
            <a:r>
              <a:rPr lang="en-US" sz="2800" dirty="0" smtClean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5)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 smtClean="0"/>
              <a:t>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</a:t>
            </a:r>
            <a:r>
              <a:rPr lang="ru-RU" sz="2200" dirty="0" smtClean="0"/>
              <a:t>ближе всех к 0.50</a:t>
            </a:r>
            <a:r>
              <a:rPr lang="en-US" sz="2200" dirty="0" smtClean="0"/>
              <a:t> = (S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 smtClean="0"/>
              <a:t>+ S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) / 2</a:t>
            </a:r>
            <a:endParaRPr lang="en-US" sz="2200" dirty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 smtClean="0"/>
              <a:t>]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en-US" sz="2200" dirty="0" smtClean="0"/>
              <a:t>c]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  <a:endParaRPr lang="en-US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=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en-US" sz="2200" dirty="0" smtClean="0"/>
              <a:t>1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2</a:t>
            </a:r>
            <a:r>
              <a:rPr lang="ru-RU" sz="2200" dirty="0" smtClean="0"/>
              <a:t>, </a:t>
            </a:r>
            <a:r>
              <a:rPr lang="ru-RU" sz="2200" dirty="0"/>
              <a:t>2)</a:t>
            </a:r>
            <a:r>
              <a:rPr lang="en-US" sz="2200" dirty="0" smtClean="0"/>
              <a:t>] = [a, b]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 smtClean="0"/>
              <a:t>0.11 </a:t>
            </a:r>
            <a:r>
              <a:rPr lang="ru-RU" sz="2200" dirty="0"/>
              <a:t>ближе всех к </a:t>
            </a:r>
            <a:r>
              <a:rPr lang="ru-RU" sz="2200" dirty="0" smtClean="0"/>
              <a:t>0.13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</a:t>
            </a:r>
            <a:r>
              <a:rPr lang="en-US" sz="2200" dirty="0" smtClean="0"/>
              <a:t>S</a:t>
            </a:r>
            <a:r>
              <a:rPr lang="ru-RU" sz="2200" baseline="-25000" dirty="0" smtClean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en-US" sz="2200" dirty="0" smtClean="0"/>
              <a:t>2</a:t>
            </a:r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(4</a:t>
            </a:r>
            <a:r>
              <a:rPr lang="ru-RU" sz="2200" dirty="0"/>
              <a:t>, 5</a:t>
            </a:r>
            <a:r>
              <a:rPr lang="ru-RU" sz="2200" dirty="0" smtClean="0"/>
              <a:t>) </a:t>
            </a:r>
            <a:r>
              <a:rPr lang="ru-RU" sz="2200" dirty="0"/>
              <a:t>= </a:t>
            </a:r>
            <a:r>
              <a:rPr lang="en-US" sz="2200" dirty="0" smtClean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(4</a:t>
            </a:r>
            <a:r>
              <a:rPr lang="ru-RU" sz="2200" dirty="0"/>
              <a:t>, </a:t>
            </a:r>
            <a:r>
              <a:rPr lang="en-US" sz="2200" dirty="0"/>
              <a:t>4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5</a:t>
            </a:r>
            <a:r>
              <a:rPr lang="ru-RU" sz="2200" dirty="0"/>
              <a:t>, 5</a:t>
            </a:r>
            <a:r>
              <a:rPr lang="ru-RU" sz="2200" dirty="0" smtClean="0"/>
              <a:t>)</a:t>
            </a:r>
            <a:r>
              <a:rPr lang="en-US" sz="2200" dirty="0" smtClean="0"/>
              <a:t>] </a:t>
            </a:r>
            <a:r>
              <a:rPr lang="en-US" sz="2200" dirty="0"/>
              <a:t>= </a:t>
            </a:r>
            <a:r>
              <a:rPr lang="en-US" sz="2200" dirty="0" smtClean="0"/>
              <a:t>[d</a:t>
            </a:r>
            <a:r>
              <a:rPr lang="en-US" sz="2200" dirty="0"/>
              <a:t>, </a:t>
            </a:r>
            <a:r>
              <a:rPr lang="en-US" sz="2200" dirty="0" smtClean="0"/>
              <a:t>e]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0.70 ближе всех к </a:t>
            </a:r>
            <a:r>
              <a:rPr lang="ru-RU" sz="2200" dirty="0" smtClean="0"/>
              <a:t>0.85 = (</a:t>
            </a:r>
            <a:r>
              <a:rPr lang="en-US" sz="2200" dirty="0" smtClean="0"/>
              <a:t>S</a:t>
            </a:r>
            <a:r>
              <a:rPr lang="ru-RU" sz="2200" baseline="-25000" dirty="0" smtClean="0"/>
              <a:t>4 </a:t>
            </a:r>
            <a:r>
              <a:rPr lang="ru-RU" sz="2200" dirty="0" smtClean="0"/>
              <a:t>+</a:t>
            </a:r>
            <a:r>
              <a:rPr lang="en-US" sz="2200" dirty="0" smtClean="0"/>
              <a:t> S</a:t>
            </a:r>
            <a:r>
              <a:rPr lang="ru-RU" sz="2200" baseline="-25000" dirty="0" smtClean="0"/>
              <a:t>5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ru-RU" sz="2200" dirty="0" smtClean="0"/>
              <a:t>2</a:t>
            </a:r>
            <a:endParaRPr lang="en-US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904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(иногда) 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400" baseline="-25000" dirty="0"/>
              <a:t>1</a:t>
            </a:r>
            <a:r>
              <a:rPr lang="en-US" dirty="0" smtClean="0"/>
              <a:t> = p</a:t>
            </a:r>
            <a:r>
              <a:rPr lang="ru-RU" sz="2400" baseline="-25000" dirty="0"/>
              <a:t>2</a:t>
            </a:r>
            <a:r>
              <a:rPr lang="en-US" dirty="0" smtClean="0"/>
              <a:t> = p</a:t>
            </a:r>
            <a:r>
              <a:rPr lang="ru-RU" sz="2400" baseline="-25000" dirty="0"/>
              <a:t>3</a:t>
            </a:r>
            <a:r>
              <a:rPr lang="en-US" dirty="0" smtClean="0"/>
              <a:t> = p</a:t>
            </a:r>
            <a:r>
              <a:rPr lang="ru-RU" sz="2400" baseline="-25000" dirty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400" baseline="-25000" dirty="0"/>
              <a:t>5</a:t>
            </a:r>
            <a:r>
              <a:rPr lang="en-US" dirty="0" smtClean="0"/>
              <a:t> = 0.40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= 0 S</a:t>
            </a:r>
            <a:r>
              <a:rPr lang="en-US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0.15 S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= 0.30 S</a:t>
            </a:r>
            <a:r>
              <a:rPr lang="en-US" baseline="-25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= 0.45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= 0.60 S</a:t>
            </a:r>
            <a:r>
              <a:rPr lang="en-US" baseline="-25000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= 1.00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</a:t>
            </a:r>
            <a:r>
              <a:rPr lang="ru-RU" dirty="0" smtClean="0"/>
              <a:t>длина кодового </a:t>
            </a:r>
            <a:r>
              <a:rPr lang="ru-RU" dirty="0" smtClean="0"/>
              <a:t>слова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2*0.4 + (</a:t>
            </a:r>
            <a:r>
              <a:rPr lang="en-US" dirty="0" smtClean="0"/>
              <a:t>2+2)*</a:t>
            </a:r>
            <a:r>
              <a:rPr lang="en-US" dirty="0" smtClean="0"/>
              <a:t>0.15 + (</a:t>
            </a:r>
            <a:r>
              <a:rPr lang="en-US" dirty="0" smtClean="0"/>
              <a:t>3+3)*0.15 = 2.3</a:t>
            </a:r>
            <a:endParaRPr lang="ru-RU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Д.П.К.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те же частоты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</a:t>
            </a:r>
            <a:r>
              <a:rPr lang="ru-RU" dirty="0"/>
              <a:t>длина кодового слова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Shannon</a:t>
            </a:r>
            <a:r>
              <a:rPr lang="en-US" sz="2400" dirty="0"/>
              <a:t>, Claude E. (July 1948). "A Mathematical Theory of Communication</a:t>
            </a:r>
            <a:r>
              <a:rPr lang="en-US" sz="2400" dirty="0" smtClean="0"/>
              <a:t>". </a:t>
            </a:r>
            <a:r>
              <a:rPr lang="en-US" sz="2400" dirty="0"/>
              <a:t>Bell System Technical Journal. 27 (3): 379–423. doi:10.1002/j.1538-7305.1948.tb01338.x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2	0.37</a:t>
            </a:r>
            <a:r>
              <a:rPr lang="ru-RU" sz="2400" dirty="0" smtClean="0"/>
              <a:t>	</a:t>
            </a:r>
            <a:r>
              <a:rPr lang="en-US" sz="2400" dirty="0" smtClean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3	0.65</a:t>
            </a:r>
            <a:r>
              <a:rPr lang="ru-RU" sz="2400" dirty="0" smtClean="0"/>
              <a:t>	</a:t>
            </a:r>
            <a:r>
              <a:rPr lang="en-US" sz="2400" dirty="0" smtClean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4	0.</a:t>
            </a:r>
            <a:r>
              <a:rPr lang="ru-RU" sz="2400" dirty="0" smtClean="0"/>
              <a:t>8</a:t>
            </a:r>
            <a:r>
              <a:rPr lang="en-US" sz="2400" dirty="0" smtClean="0"/>
              <a:t>0</a:t>
            </a:r>
            <a:r>
              <a:rPr lang="ru-RU" sz="2400" dirty="0" smtClean="0"/>
              <a:t>	</a:t>
            </a:r>
            <a:r>
              <a:rPr lang="en-US" sz="2400" dirty="0" smtClean="0"/>
              <a:t>0.1</a:t>
            </a:r>
            <a:r>
              <a:rPr lang="ru-RU" sz="2400" dirty="0" smtClean="0"/>
              <a:t>100</a:t>
            </a:r>
            <a:r>
              <a:rPr lang="en-US" sz="2400" dirty="0" smtClean="0"/>
              <a:t>…	</a:t>
            </a:r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r>
              <a:rPr lang="ru-RU" sz="2400" dirty="0" smtClean="0"/>
              <a:t>00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4	0.92</a:t>
            </a:r>
            <a:r>
              <a:rPr lang="ru-RU" sz="2400" dirty="0"/>
              <a:t>	</a:t>
            </a:r>
            <a:r>
              <a:rPr lang="en-US" sz="2400" dirty="0" smtClean="0"/>
              <a:t>0.111</a:t>
            </a:r>
            <a:r>
              <a:rPr lang="ru-RU" sz="2400" dirty="0" smtClean="0"/>
              <a:t>0</a:t>
            </a:r>
            <a:r>
              <a:rPr lang="en-US" sz="2400" dirty="0" smtClean="0"/>
              <a:t>…	111</a:t>
            </a:r>
            <a:r>
              <a:rPr lang="ru-RU" sz="2400" dirty="0" smtClean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Samuel</a:t>
            </a:r>
          </a:p>
          <a:p>
            <a:r>
              <a:rPr lang="en-US" dirty="0" smtClean="0"/>
              <a:t>Finely</a:t>
            </a:r>
          </a:p>
          <a:p>
            <a:r>
              <a:rPr lang="en-US" dirty="0" smtClean="0"/>
              <a:t>Breese</a:t>
            </a:r>
          </a:p>
          <a:p>
            <a:r>
              <a:rPr lang="en-US" dirty="0" smtClean="0"/>
              <a:t>Morse</a:t>
            </a:r>
          </a:p>
          <a:p>
            <a:r>
              <a:rPr lang="en-US" dirty="0" smtClean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Alfred</a:t>
            </a:r>
          </a:p>
          <a:p>
            <a:r>
              <a:rPr lang="en-US" dirty="0" smtClean="0"/>
              <a:t>Lewis</a:t>
            </a:r>
          </a:p>
          <a:p>
            <a:r>
              <a:rPr lang="en-US" dirty="0" smtClean="0"/>
              <a:t>Vail</a:t>
            </a:r>
          </a:p>
          <a:p>
            <a:r>
              <a:rPr lang="en-US" dirty="0" smtClean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ru-RU" dirty="0" smtClean="0"/>
              <a:t>Д.П.К.</a:t>
            </a:r>
            <a:r>
              <a:rPr lang="ru-RU" dirty="0" smtClean="0"/>
              <a:t> </a:t>
            </a: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</a:t>
            </a:r>
            <a:r>
              <a:rPr lang="ru-RU" sz="2800" dirty="0" smtClean="0"/>
              <a:t>-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…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 ( </a:t>
            </a:r>
            <a:r>
              <a:rPr lang="en-US" sz="2800" dirty="0" smtClean="0"/>
              <a:t>C(N</a:t>
            </a:r>
            <a:r>
              <a:rPr lang="ru-RU" sz="2800" dirty="0" smtClean="0"/>
              <a:t>) ) / </a:t>
            </a:r>
            <a:r>
              <a:rPr lang="en-US" sz="2800" dirty="0" smtClean="0"/>
              <a:t>N</a:t>
            </a:r>
            <a:r>
              <a:rPr lang="ru-RU" sz="2800" dirty="0" smtClean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 smtClean="0"/>
              <a:t>при </a:t>
            </a:r>
            <a:r>
              <a:rPr lang="en-US" sz="2800" dirty="0" smtClean="0"/>
              <a:t>N -&gt; ∞</a:t>
            </a:r>
            <a:r>
              <a:rPr lang="ru-RU" sz="2800" dirty="0" smtClean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 *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 – </a:t>
            </a:r>
            <a:r>
              <a:rPr lang="ru-RU" sz="2800" dirty="0" smtClean="0"/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  <a:endParaRPr lang="ru-RU" dirty="0" smtClean="0"/>
          </a:p>
          <a:p>
            <a:r>
              <a:rPr lang="ru-RU" dirty="0" smtClean="0"/>
              <a:t>Алфавит</a:t>
            </a:r>
            <a:r>
              <a:rPr lang="ru-RU" dirty="0" smtClean="0"/>
              <a:t>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Оптимальный двоичный префиксный коды </a:t>
            </a:r>
            <a:r>
              <a:rPr lang="ru-RU" dirty="0" err="1" smtClean="0"/>
              <a:t>Хафмана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 err="1" smtClean="0"/>
              <a:t>Фано</a:t>
            </a:r>
            <a:r>
              <a:rPr lang="ru-RU" dirty="0" smtClean="0"/>
              <a:t>, к</a:t>
            </a:r>
            <a:r>
              <a:rPr lang="ru-RU" dirty="0" smtClean="0"/>
              <a:t>од Шеннона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Азбука Морзе-Вейля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1836 – «аппарат Морзе»</a:t>
            </a:r>
            <a:endParaRPr lang="en-US" sz="2000" dirty="0" smtClean="0"/>
          </a:p>
          <a:p>
            <a:r>
              <a:rPr lang="ru-RU" sz="2000" dirty="0" smtClean="0"/>
              <a:t>24.05.1844 – первая передача Вашингтон-Балтимор</a:t>
            </a:r>
          </a:p>
          <a:p>
            <a:r>
              <a:rPr lang="ru-RU" sz="2000" dirty="0" smtClean="0"/>
              <a:t>1856 – русский вариант на основе </a:t>
            </a:r>
            <a:r>
              <a:rPr lang="ru-RU" sz="2000" dirty="0" err="1" smtClean="0"/>
              <a:t>транслита</a:t>
            </a:r>
            <a:r>
              <a:rPr lang="ru-RU" sz="2000" dirty="0" smtClean="0"/>
              <a:t>, основа КОИ-8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</a:t>
            </a:r>
            <a:r>
              <a:rPr lang="ru-RU" dirty="0" smtClean="0"/>
              <a:t>называется </a:t>
            </a:r>
            <a:r>
              <a:rPr lang="ru-RU" dirty="0"/>
              <a:t>конечная последовательность </a:t>
            </a:r>
            <a:r>
              <a:rPr lang="ru-RU" dirty="0" smtClean="0"/>
              <a:t>символов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 smtClean="0"/>
              <a:t>из 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Значения К(с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), К(с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), ..., </a:t>
            </a:r>
            <a:r>
              <a:rPr lang="ru-RU" sz="2800" dirty="0"/>
              <a:t>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называются кодовыми словами кода К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/>
              <a:t>Если А2 = </a:t>
            </a:r>
            <a:r>
              <a:rPr lang="en-US" sz="2800" dirty="0" smtClean="0"/>
              <a:t>{</a:t>
            </a:r>
            <a:r>
              <a:rPr lang="en-US" sz="2800" dirty="0"/>
              <a:t>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1}</a:t>
            </a:r>
            <a:r>
              <a:rPr lang="ru-RU" sz="2800" dirty="0" smtClean="0"/>
              <a:t>, то код К называется </a:t>
            </a:r>
            <a:r>
              <a:rPr lang="ru-RU" sz="2800" dirty="0"/>
              <a:t>двоичным </a:t>
            </a:r>
            <a:r>
              <a:rPr lang="ru-RU" sz="2800" dirty="0" smtClean="0"/>
              <a:t>кодом</a:t>
            </a:r>
          </a:p>
          <a:p>
            <a:endParaRPr lang="ru-RU" sz="2800" dirty="0" smtClean="0"/>
          </a:p>
          <a:p>
            <a:r>
              <a:rPr lang="ru-RU" sz="2800" dirty="0" smtClean="0"/>
              <a:t>А1 называется исходным алфавитом, А2 называется конечным алфавитом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/>
              <a:t>Декодированием </a:t>
            </a:r>
            <a:r>
              <a:rPr lang="ru-RU" sz="2400" dirty="0"/>
              <a:t>(дешифровкой) сообщения называется вычисление его прообраза под действием кода</a:t>
            </a:r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не однозначно 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Не </a:t>
            </a:r>
            <a:r>
              <a:rPr lang="ru-RU" sz="2800" dirty="0"/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86479</TotalTime>
  <Words>1626</Words>
  <Application>Microsoft Office PowerPoint</Application>
  <PresentationFormat>Широкоэкранный</PresentationFormat>
  <Paragraphs>375</Paragraphs>
  <Slides>31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Symbol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Азбука Морзе-Вейля</vt:lpstr>
      <vt:lpstr>Алфавит, сообщение</vt:lpstr>
      <vt:lpstr>Код</vt:lpstr>
      <vt:lpstr>Кодирование и декодирование</vt:lpstr>
      <vt:lpstr>Пример: не однозначно декодируемый код</vt:lpstr>
      <vt:lpstr>Пример: однозначно декодируемый код</vt:lpstr>
      <vt:lpstr>Кодовое дерево</vt:lpstr>
      <vt:lpstr>Префиксный код</vt:lpstr>
      <vt:lpstr>Примеры префиксных кодов</vt:lpstr>
      <vt:lpstr>Префиксный код однозначно декодируем</vt:lpstr>
      <vt:lpstr>Пример</vt:lpstr>
      <vt:lpstr>Понятие оптимального кода</vt:lpstr>
      <vt:lpstr>Оптимальный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Прямое построение дерева оптимального Д.П.К.</vt:lpstr>
      <vt:lpstr>Пример «кол около колокола»</vt:lpstr>
      <vt:lpstr>Оптимальные Д.П.К. для «кол около колокола»</vt:lpstr>
      <vt:lpstr>Про длину кодовых слов в оптимальном Д.П.К.</vt:lpstr>
      <vt:lpstr>Д.П.К. Фано</vt:lpstr>
      <vt:lpstr>Построение Д.П.К. Фано</vt:lpstr>
      <vt:lpstr>Пример</vt:lpstr>
      <vt:lpstr>Д.П.К. Фано (иногда) неоптимальный</vt:lpstr>
      <vt:lpstr>Д.П.К. Шеннона</vt:lpstr>
      <vt:lpstr>Построение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573</cp:revision>
  <dcterms:created xsi:type="dcterms:W3CDTF">2009-12-06T06:01:18Z</dcterms:created>
  <dcterms:modified xsi:type="dcterms:W3CDTF">2019-02-12T18:45:30Z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