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80" r:id="rId4"/>
    <p:sldId id="268" r:id="rId5"/>
    <p:sldId id="282" r:id="rId6"/>
    <p:sldId id="281" r:id="rId7"/>
    <p:sldId id="260" r:id="rId8"/>
    <p:sldId id="271" r:id="rId9"/>
    <p:sldId id="283" r:id="rId10"/>
    <p:sldId id="275" r:id="rId11"/>
    <p:sldId id="276" r:id="rId12"/>
    <p:sldId id="279" r:id="rId13"/>
    <p:sldId id="284" r:id="rId14"/>
    <p:sldId id="285" r:id="rId15"/>
    <p:sldId id="286" r:id="rId16"/>
    <p:sldId id="287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98" d="100"/>
          <a:sy n="98" d="100"/>
        </p:scale>
        <p:origin x="78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r>
              <a:rPr lang="en-US" dirty="0" smtClean="0"/>
              <a:t> </a:t>
            </a:r>
            <a:r>
              <a:rPr lang="ru-RU" dirty="0" smtClean="0"/>
              <a:t>и объединения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структур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Адреса элементов структуры возрастают по мере объявления</a:t>
            </a:r>
          </a:p>
          <a:p>
            <a:endParaRPr lang="ru-RU" dirty="0"/>
          </a:p>
          <a:p>
            <a:r>
              <a:rPr lang="ru-RU" dirty="0" smtClean="0"/>
              <a:t>Адрес структуры равен адресу первого элемента структуры</a:t>
            </a:r>
          </a:p>
          <a:p>
            <a:endParaRPr lang="ru-RU" dirty="0"/>
          </a:p>
          <a:p>
            <a:r>
              <a:rPr lang="ru-RU" dirty="0" smtClean="0"/>
              <a:t>Размер структуры </a:t>
            </a:r>
            <a:r>
              <a:rPr lang="en-US" dirty="0" smtClean="0"/>
              <a:t>&gt;= </a:t>
            </a:r>
            <a:r>
              <a:rPr lang="ru-RU" dirty="0" smtClean="0"/>
              <a:t>суммы размеров её элементов</a:t>
            </a:r>
          </a:p>
          <a:p>
            <a:pPr lvl="1"/>
            <a:r>
              <a:rPr lang="ru-RU" dirty="0"/>
              <a:t>Элементы </a:t>
            </a:r>
            <a:r>
              <a:rPr lang="ru-RU" dirty="0" smtClean="0"/>
              <a:t>и </a:t>
            </a:r>
            <a:r>
              <a:rPr lang="ru-RU" dirty="0"/>
              <a:t>элементы </a:t>
            </a:r>
            <a:r>
              <a:rPr lang="ru-RU" dirty="0" smtClean="0"/>
              <a:t>элементов, имеющие встроенный тип </a:t>
            </a:r>
            <a:r>
              <a:rPr lang="ru-RU" dirty="0"/>
              <a:t>(</a:t>
            </a:r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ru-RU" dirty="0"/>
              <a:t>и т.п</a:t>
            </a:r>
            <a:r>
              <a:rPr lang="ru-RU" dirty="0" smtClean="0"/>
              <a:t>.), </a:t>
            </a:r>
            <a:r>
              <a:rPr lang="ru-RU" dirty="0"/>
              <a:t>хранятся по адресам, кратным их размеру </a:t>
            </a:r>
            <a:endParaRPr lang="ru-RU" dirty="0" smtClean="0"/>
          </a:p>
          <a:p>
            <a:pPr lvl="2"/>
            <a:r>
              <a:rPr lang="ru-RU" dirty="0"/>
              <a:t>Для этого может </a:t>
            </a:r>
            <a:r>
              <a:rPr lang="ru-RU" dirty="0" smtClean="0"/>
              <a:t>использоваться дополнительное место в памяти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Размещение объединений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Адреса всех элементов объединения совпадают с адресом объединения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LL;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D; }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hackDouble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hackDouble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&amp;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hackDouble.LL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hackDouble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hackDouble.D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/>
              <a:t>Элементы и элементы элементов, имеющие встроенный тип (</a:t>
            </a:r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ru-RU" dirty="0"/>
              <a:t>и т.п.), хранятся по адресам, кратным их размеру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blue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blue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blue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value[16];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8580" indent="0">
              <a:buNone/>
            </a:pPr>
            <a:endParaRPr lang="en-US" sz="2800" dirty="0" smtClean="0"/>
          </a:p>
        </p:txBody>
      </p:sp>
      <p:sp>
        <p:nvSpPr>
          <p:cNvPr id="4" name="Овал 3"/>
          <p:cNvSpPr/>
          <p:nvPr/>
        </p:nvSpPr>
        <p:spPr>
          <a:xfrm>
            <a:off x="5117504" y="316267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477744" y="31626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773888" y="316267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214048" y="31626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438184" y="316267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4" idx="0"/>
            <a:endCxn id="4" idx="4"/>
          </p:cNvCxnSpPr>
          <p:nvPr/>
        </p:nvCxnSpPr>
        <p:spPr>
          <a:xfrm>
            <a:off x="5574704" y="3162672"/>
            <a:ext cx="0" cy="914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909792" y="3162672"/>
            <a:ext cx="0" cy="914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205936" y="3162672"/>
            <a:ext cx="0" cy="914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646096" y="3162672"/>
            <a:ext cx="0" cy="914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0870232" y="3162672"/>
            <a:ext cx="0" cy="914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олилиния 19"/>
          <p:cNvSpPr/>
          <p:nvPr/>
        </p:nvSpPr>
        <p:spPr>
          <a:xfrm>
            <a:off x="5753540" y="2621606"/>
            <a:ext cx="718457" cy="991167"/>
          </a:xfrm>
          <a:custGeom>
            <a:avLst/>
            <a:gdLst>
              <a:gd name="connsiteX0" fmla="*/ 0 w 718457"/>
              <a:gd name="connsiteY0" fmla="*/ 991167 h 991167"/>
              <a:gd name="connsiteX1" fmla="*/ 223934 w 718457"/>
              <a:gd name="connsiteY1" fmla="*/ 11452 h 991167"/>
              <a:gd name="connsiteX2" fmla="*/ 718457 w 718457"/>
              <a:gd name="connsiteY2" fmla="*/ 543297 h 9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457" h="991167">
                <a:moveTo>
                  <a:pt x="0" y="991167"/>
                </a:moveTo>
                <a:cubicBezTo>
                  <a:pt x="52095" y="538632"/>
                  <a:pt x="104191" y="86097"/>
                  <a:pt x="223934" y="11452"/>
                </a:cubicBezTo>
                <a:cubicBezTo>
                  <a:pt x="343677" y="-63193"/>
                  <a:pt x="531067" y="240052"/>
                  <a:pt x="718457" y="54329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7252070" y="2667088"/>
            <a:ext cx="718457" cy="991167"/>
          </a:xfrm>
          <a:custGeom>
            <a:avLst/>
            <a:gdLst>
              <a:gd name="connsiteX0" fmla="*/ 0 w 718457"/>
              <a:gd name="connsiteY0" fmla="*/ 991167 h 991167"/>
              <a:gd name="connsiteX1" fmla="*/ 223934 w 718457"/>
              <a:gd name="connsiteY1" fmla="*/ 11452 h 991167"/>
              <a:gd name="connsiteX2" fmla="*/ 718457 w 718457"/>
              <a:gd name="connsiteY2" fmla="*/ 543297 h 9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457" h="991167">
                <a:moveTo>
                  <a:pt x="0" y="991167"/>
                </a:moveTo>
                <a:cubicBezTo>
                  <a:pt x="52095" y="538632"/>
                  <a:pt x="104191" y="86097"/>
                  <a:pt x="223934" y="11452"/>
                </a:cubicBezTo>
                <a:cubicBezTo>
                  <a:pt x="343677" y="-63193"/>
                  <a:pt x="531067" y="240052"/>
                  <a:pt x="718457" y="54329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8487438" y="2575807"/>
            <a:ext cx="718457" cy="991167"/>
          </a:xfrm>
          <a:custGeom>
            <a:avLst/>
            <a:gdLst>
              <a:gd name="connsiteX0" fmla="*/ 0 w 718457"/>
              <a:gd name="connsiteY0" fmla="*/ 991167 h 991167"/>
              <a:gd name="connsiteX1" fmla="*/ 223934 w 718457"/>
              <a:gd name="connsiteY1" fmla="*/ 11452 h 991167"/>
              <a:gd name="connsiteX2" fmla="*/ 718457 w 718457"/>
              <a:gd name="connsiteY2" fmla="*/ 543297 h 9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457" h="991167">
                <a:moveTo>
                  <a:pt x="0" y="991167"/>
                </a:moveTo>
                <a:cubicBezTo>
                  <a:pt x="52095" y="538632"/>
                  <a:pt x="104191" y="86097"/>
                  <a:pt x="223934" y="11452"/>
                </a:cubicBezTo>
                <a:cubicBezTo>
                  <a:pt x="343677" y="-63193"/>
                  <a:pt x="531067" y="240052"/>
                  <a:pt x="718457" y="54329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9924088" y="2628705"/>
            <a:ext cx="718457" cy="991167"/>
          </a:xfrm>
          <a:custGeom>
            <a:avLst/>
            <a:gdLst>
              <a:gd name="connsiteX0" fmla="*/ 0 w 718457"/>
              <a:gd name="connsiteY0" fmla="*/ 991167 h 991167"/>
              <a:gd name="connsiteX1" fmla="*/ 223934 w 718457"/>
              <a:gd name="connsiteY1" fmla="*/ 11452 h 991167"/>
              <a:gd name="connsiteX2" fmla="*/ 718457 w 718457"/>
              <a:gd name="connsiteY2" fmla="*/ 543297 h 9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457" h="991167">
                <a:moveTo>
                  <a:pt x="0" y="991167"/>
                </a:moveTo>
                <a:cubicBezTo>
                  <a:pt x="52095" y="538632"/>
                  <a:pt x="104191" y="86097"/>
                  <a:pt x="223934" y="11452"/>
                </a:cubicBezTo>
                <a:cubicBezTo>
                  <a:pt x="343677" y="-63193"/>
                  <a:pt x="531067" y="240052"/>
                  <a:pt x="718457" y="54329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 err="1" smtClean="0"/>
              <a:t>oop_main.c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oop_figures.h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oop_circle.h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oop_rectangle.h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CalcMaxArea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figures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figureCount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figureCount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figures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Methods.CalcArea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figures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figureIdx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(area 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area;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figures[5];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figures[0].Rectangle 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MakeRectangle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/*width*/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5,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/*height*/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figures[1].Circle </a:t>
            </a:r>
            <a:r>
              <a:rPr lang="fr-F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MakeCircle(</a:t>
            </a:r>
            <a:r>
              <a:rPr lang="fr-FR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/*radius*/</a:t>
            </a: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figures[2].Rectangle 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MakeRectangle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/*width*/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/*height*/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9);</a:t>
            </a:r>
          </a:p>
          <a:p>
            <a:pPr marL="0" indent="0">
              <a:buNone/>
            </a:pP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figures[3].Circle </a:t>
            </a:r>
            <a:r>
              <a:rPr lang="fr-F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MakeCircle(</a:t>
            </a:r>
            <a:r>
              <a:rPr lang="fr-FR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/*radius*/</a:t>
            </a:r>
            <a:r>
              <a:rPr lang="fr-F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figures[4].Rectangle 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MakeRectangle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/*width*/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3,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/*height*/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"Maximum area is %f\n"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CalcMaxArea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(figures,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figureCount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5));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25780" indent="-457200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852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 err="1" smtClean="0"/>
              <a:t>oop_figures.h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Methods;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Methods;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Radius;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Methods;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Rectangle;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1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 err="1" smtClean="0"/>
              <a:t>oop_circle.h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oop_circle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oop_figures.h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oop_circle.h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CircleCalcArea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3.1415259;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CircleCalcPerimeter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 * 3.1415259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CircleCalcArea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CircleCalcPerimeter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radius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 err="1" smtClean="0"/>
              <a:t>oop_rectangle.h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oop_rectangle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oop_figures.h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oop_rectangle.h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RectangleCalcArea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RectangleCalcPerimeter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TFigure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 *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rectangle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RectangleCalcArea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RectangleCalcPerimeter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height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rectangle;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9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Описание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pPr lvl="1"/>
            <a:r>
              <a:rPr lang="ru-RU" dirty="0"/>
              <a:t>Предописание, неполный тип</a:t>
            </a:r>
          </a:p>
          <a:p>
            <a:pPr lvl="1"/>
            <a:r>
              <a:rPr lang="ru-RU" dirty="0"/>
              <a:t>Анонимные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Инициализация переменных типа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Размещение в памяти</a:t>
            </a:r>
          </a:p>
          <a:p>
            <a:r>
              <a:rPr lang="ru-RU" dirty="0"/>
              <a:t>Примеры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Описание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pPr lvl="1"/>
            <a:r>
              <a:rPr lang="ru-RU" dirty="0"/>
              <a:t>Предописание, неполный тип</a:t>
            </a:r>
          </a:p>
          <a:p>
            <a:pPr lvl="1"/>
            <a:r>
              <a:rPr lang="ru-RU" dirty="0"/>
              <a:t>Анонимные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Инициализация переменных типа </a:t>
            </a:r>
            <a:r>
              <a:rPr lang="en-US" dirty="0" err="1"/>
              <a:t>struct</a:t>
            </a:r>
            <a:r>
              <a:rPr lang="ru-RU" dirty="0"/>
              <a:t> и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Размещение в памяти</a:t>
            </a:r>
          </a:p>
          <a:p>
            <a:r>
              <a:rPr lang="ru-RU" dirty="0"/>
              <a:t>Примеры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и объединения (повтор)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Структура – это последовательно размещенная в памяти непустая последовательность именованных элементов</a:t>
            </a:r>
          </a:p>
          <a:p>
            <a:endParaRPr lang="ru-RU" dirty="0" smtClean="0"/>
          </a:p>
          <a:p>
            <a:r>
              <a:rPr lang="ru-RU" dirty="0" smtClean="0"/>
              <a:t>Типы элементов</a:t>
            </a:r>
          </a:p>
          <a:p>
            <a:pPr lvl="1"/>
            <a:r>
              <a:rPr lang="ru-RU" dirty="0" smtClean="0"/>
              <a:t>Могут быть разными</a:t>
            </a:r>
          </a:p>
          <a:p>
            <a:pPr lvl="1"/>
            <a:r>
              <a:rPr lang="ru-RU" dirty="0" smtClean="0"/>
              <a:t>Все кроме последнего должны быть полными</a:t>
            </a:r>
          </a:p>
          <a:p>
            <a:pPr lvl="1"/>
            <a:r>
              <a:rPr lang="ru-RU" dirty="0" smtClean="0"/>
              <a:t>Последний может быть полным или неполным типом-массивом</a:t>
            </a:r>
          </a:p>
          <a:p>
            <a:pPr lvl="2"/>
            <a:r>
              <a:rPr lang="ru-RU" dirty="0" smtClean="0"/>
              <a:t>Например,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TCharBuffer</a:t>
            </a:r>
            <a:r>
              <a:rPr lang="en-US" dirty="0" smtClean="0"/>
              <a:t> {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Size; char Data[];</a:t>
            </a:r>
            <a:r>
              <a:rPr lang="ru-RU" dirty="0" smtClean="0"/>
              <a:t> </a:t>
            </a:r>
            <a:r>
              <a:rPr lang="en-US" dirty="0" smtClean="0"/>
              <a:t>};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Объединение – это набор </a:t>
            </a:r>
            <a:r>
              <a:rPr lang="ru-RU" dirty="0"/>
              <a:t>именованных значений, размещенных в памяти с перекрытием</a:t>
            </a:r>
          </a:p>
          <a:p>
            <a:endParaRPr lang="ru-RU" dirty="0"/>
          </a:p>
          <a:p>
            <a:r>
              <a:rPr lang="ru-RU" dirty="0"/>
              <a:t>Типы элементов </a:t>
            </a:r>
          </a:p>
          <a:p>
            <a:pPr lvl="1"/>
            <a:r>
              <a:rPr lang="ru-RU" dirty="0"/>
              <a:t>Могут быть разными</a:t>
            </a:r>
            <a:endParaRPr lang="en-US" dirty="0"/>
          </a:p>
          <a:p>
            <a:pPr lvl="1"/>
            <a:r>
              <a:rPr lang="ru-RU" dirty="0"/>
              <a:t>Должны быть полными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7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6667500" cy="23526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35439"/>
            <a:ext cx="5695950" cy="19812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582864"/>
            <a:ext cx="5029200" cy="35337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Полилиния 7"/>
          <p:cNvSpPr/>
          <p:nvPr/>
        </p:nvSpPr>
        <p:spPr>
          <a:xfrm>
            <a:off x="760262" y="2071396"/>
            <a:ext cx="312758" cy="755780"/>
          </a:xfrm>
          <a:custGeom>
            <a:avLst/>
            <a:gdLst>
              <a:gd name="connsiteX0" fmla="*/ 312758 w 312758"/>
              <a:gd name="connsiteY0" fmla="*/ 0 h 755780"/>
              <a:gd name="connsiteX1" fmla="*/ 42171 w 312758"/>
              <a:gd name="connsiteY1" fmla="*/ 354563 h 755780"/>
              <a:gd name="connsiteX2" fmla="*/ 4848 w 312758"/>
              <a:gd name="connsiteY2" fmla="*/ 75578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58" h="755780">
                <a:moveTo>
                  <a:pt x="312758" y="0"/>
                </a:moveTo>
                <a:cubicBezTo>
                  <a:pt x="203123" y="114300"/>
                  <a:pt x="93489" y="228600"/>
                  <a:pt x="42171" y="354563"/>
                </a:cubicBezTo>
                <a:cubicBezTo>
                  <a:pt x="-9147" y="480526"/>
                  <a:pt x="-2150" y="618153"/>
                  <a:pt x="4848" y="75578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1894114" y="2220686"/>
            <a:ext cx="3844213" cy="1940767"/>
          </a:xfrm>
          <a:custGeom>
            <a:avLst/>
            <a:gdLst>
              <a:gd name="connsiteX0" fmla="*/ 3844213 w 3844213"/>
              <a:gd name="connsiteY0" fmla="*/ 0 h 1940767"/>
              <a:gd name="connsiteX1" fmla="*/ 802433 w 3844213"/>
              <a:gd name="connsiteY1" fmla="*/ 1203649 h 1940767"/>
              <a:gd name="connsiteX2" fmla="*/ 0 w 3844213"/>
              <a:gd name="connsiteY2" fmla="*/ 1940767 h 194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4213" h="1940767">
                <a:moveTo>
                  <a:pt x="3844213" y="0"/>
                </a:moveTo>
                <a:cubicBezTo>
                  <a:pt x="2643674" y="440094"/>
                  <a:pt x="1443135" y="880188"/>
                  <a:pt x="802433" y="1203649"/>
                </a:cubicBezTo>
                <a:cubicBezTo>
                  <a:pt x="161731" y="1527110"/>
                  <a:pt x="0" y="1940767"/>
                  <a:pt x="0" y="194076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566902" y="4338735"/>
            <a:ext cx="496788" cy="718457"/>
          </a:xfrm>
          <a:custGeom>
            <a:avLst/>
            <a:gdLst>
              <a:gd name="connsiteX0" fmla="*/ 496788 w 496788"/>
              <a:gd name="connsiteY0" fmla="*/ 718457 h 718457"/>
              <a:gd name="connsiteX1" fmla="*/ 2265 w 496788"/>
              <a:gd name="connsiteY1" fmla="*/ 466530 h 718457"/>
              <a:gd name="connsiteX2" fmla="*/ 300845 w 496788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788" h="718457">
                <a:moveTo>
                  <a:pt x="496788" y="718457"/>
                </a:moveTo>
                <a:cubicBezTo>
                  <a:pt x="265855" y="652365"/>
                  <a:pt x="34922" y="586273"/>
                  <a:pt x="2265" y="466530"/>
                </a:cubicBezTo>
                <a:cubicBezTo>
                  <a:pt x="-30392" y="346787"/>
                  <a:pt x="300845" y="0"/>
                  <a:pt x="30084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2612571" y="4582276"/>
            <a:ext cx="3478487" cy="921541"/>
          </a:xfrm>
          <a:custGeom>
            <a:avLst/>
            <a:gdLst>
              <a:gd name="connsiteX0" fmla="*/ 447870 w 3799285"/>
              <a:gd name="connsiteY0" fmla="*/ 47864 h 928671"/>
              <a:gd name="connsiteX1" fmla="*/ 3452327 w 3799285"/>
              <a:gd name="connsiteY1" fmla="*/ 85187 h 928671"/>
              <a:gd name="connsiteX2" fmla="*/ 3349690 w 3799285"/>
              <a:gd name="connsiteY2" fmla="*/ 831636 h 928671"/>
              <a:gd name="connsiteX3" fmla="*/ 0 w 3799285"/>
              <a:gd name="connsiteY3" fmla="*/ 896950 h 928671"/>
              <a:gd name="connsiteX0" fmla="*/ 447870 w 3577865"/>
              <a:gd name="connsiteY0" fmla="*/ 58246 h 940109"/>
              <a:gd name="connsiteX1" fmla="*/ 2967136 w 3577865"/>
              <a:gd name="connsiteY1" fmla="*/ 76907 h 940109"/>
              <a:gd name="connsiteX2" fmla="*/ 3349690 w 3577865"/>
              <a:gd name="connsiteY2" fmla="*/ 842018 h 940109"/>
              <a:gd name="connsiteX3" fmla="*/ 0 w 3577865"/>
              <a:gd name="connsiteY3" fmla="*/ 907332 h 940109"/>
              <a:gd name="connsiteX0" fmla="*/ 447870 w 3478487"/>
              <a:gd name="connsiteY0" fmla="*/ 55038 h 921541"/>
              <a:gd name="connsiteX1" fmla="*/ 2967136 w 3478487"/>
              <a:gd name="connsiteY1" fmla="*/ 73699 h 921541"/>
              <a:gd name="connsiteX2" fmla="*/ 3219062 w 3478487"/>
              <a:gd name="connsiteY2" fmla="*/ 792157 h 921541"/>
              <a:gd name="connsiteX3" fmla="*/ 0 w 3478487"/>
              <a:gd name="connsiteY3" fmla="*/ 904124 h 92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8487" h="921541">
                <a:moveTo>
                  <a:pt x="447870" y="55038"/>
                </a:moveTo>
                <a:cubicBezTo>
                  <a:pt x="1708280" y="8385"/>
                  <a:pt x="2505271" y="-49154"/>
                  <a:pt x="2967136" y="73699"/>
                </a:cubicBezTo>
                <a:cubicBezTo>
                  <a:pt x="3429001" y="196552"/>
                  <a:pt x="3713585" y="653753"/>
                  <a:pt x="3219062" y="792157"/>
                </a:cubicBezTo>
                <a:cubicBezTo>
                  <a:pt x="2724539" y="930561"/>
                  <a:pt x="1387151" y="939114"/>
                  <a:pt x="0" y="90412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2649894" y="5038531"/>
            <a:ext cx="3185492" cy="447869"/>
          </a:xfrm>
          <a:custGeom>
            <a:avLst/>
            <a:gdLst>
              <a:gd name="connsiteX0" fmla="*/ 2911151 w 3185492"/>
              <a:gd name="connsiteY0" fmla="*/ 0 h 447869"/>
              <a:gd name="connsiteX1" fmla="*/ 3172408 w 3185492"/>
              <a:gd name="connsiteY1" fmla="*/ 121298 h 447869"/>
              <a:gd name="connsiteX2" fmla="*/ 2547257 w 3185492"/>
              <a:gd name="connsiteY2" fmla="*/ 363893 h 447869"/>
              <a:gd name="connsiteX3" fmla="*/ 0 w 3185492"/>
              <a:gd name="connsiteY3" fmla="*/ 447869 h 4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5492" h="447869">
                <a:moveTo>
                  <a:pt x="2911151" y="0"/>
                </a:moveTo>
                <a:cubicBezTo>
                  <a:pt x="3072104" y="30324"/>
                  <a:pt x="3233057" y="60649"/>
                  <a:pt x="3172408" y="121298"/>
                </a:cubicBezTo>
                <a:cubicBezTo>
                  <a:pt x="3111759" y="181947"/>
                  <a:pt x="3075992" y="309465"/>
                  <a:pt x="2547257" y="363893"/>
                </a:cubicBezTo>
                <a:cubicBezTo>
                  <a:pt x="2018522" y="418322"/>
                  <a:pt x="1009261" y="433095"/>
                  <a:pt x="0" y="447869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2556588" y="2688804"/>
            <a:ext cx="3993502" cy="3077514"/>
          </a:xfrm>
          <a:custGeom>
            <a:avLst/>
            <a:gdLst>
              <a:gd name="connsiteX0" fmla="*/ 0 w 3993502"/>
              <a:gd name="connsiteY0" fmla="*/ 3086040 h 3086040"/>
              <a:gd name="connsiteX1" fmla="*/ 121298 w 3993502"/>
              <a:gd name="connsiteY1" fmla="*/ 2946081 h 3086040"/>
              <a:gd name="connsiteX2" fmla="*/ 615820 w 3993502"/>
              <a:gd name="connsiteY2" fmla="*/ 2936751 h 3086040"/>
              <a:gd name="connsiteX3" fmla="*/ 3657600 w 3993502"/>
              <a:gd name="connsiteY3" fmla="*/ 2955412 h 3086040"/>
              <a:gd name="connsiteX4" fmla="*/ 3890865 w 3993502"/>
              <a:gd name="connsiteY4" fmla="*/ 2787461 h 3086040"/>
              <a:gd name="connsiteX5" fmla="*/ 3638939 w 3993502"/>
              <a:gd name="connsiteY5" fmla="*/ 398824 h 3086040"/>
              <a:gd name="connsiteX6" fmla="*/ 3993502 w 3993502"/>
              <a:gd name="connsiteY6" fmla="*/ 25600 h 3086040"/>
              <a:gd name="connsiteX0" fmla="*/ 0 w 3993502"/>
              <a:gd name="connsiteY0" fmla="*/ 3086040 h 3086040"/>
              <a:gd name="connsiteX1" fmla="*/ 121298 w 3993502"/>
              <a:gd name="connsiteY1" fmla="*/ 2946081 h 3086040"/>
              <a:gd name="connsiteX2" fmla="*/ 615820 w 3993502"/>
              <a:gd name="connsiteY2" fmla="*/ 2936751 h 3086040"/>
              <a:gd name="connsiteX3" fmla="*/ 3107094 w 3993502"/>
              <a:gd name="connsiteY3" fmla="*/ 2955412 h 3086040"/>
              <a:gd name="connsiteX4" fmla="*/ 3890865 w 3993502"/>
              <a:gd name="connsiteY4" fmla="*/ 2787461 h 3086040"/>
              <a:gd name="connsiteX5" fmla="*/ 3638939 w 3993502"/>
              <a:gd name="connsiteY5" fmla="*/ 398824 h 3086040"/>
              <a:gd name="connsiteX6" fmla="*/ 3993502 w 3993502"/>
              <a:gd name="connsiteY6" fmla="*/ 25600 h 3086040"/>
              <a:gd name="connsiteX0" fmla="*/ 0 w 3993502"/>
              <a:gd name="connsiteY0" fmla="*/ 3078700 h 3078700"/>
              <a:gd name="connsiteX1" fmla="*/ 121298 w 3993502"/>
              <a:gd name="connsiteY1" fmla="*/ 2938741 h 3078700"/>
              <a:gd name="connsiteX2" fmla="*/ 615820 w 3993502"/>
              <a:gd name="connsiteY2" fmla="*/ 2929411 h 3078700"/>
              <a:gd name="connsiteX3" fmla="*/ 3107094 w 3993502"/>
              <a:gd name="connsiteY3" fmla="*/ 2948072 h 3078700"/>
              <a:gd name="connsiteX4" fmla="*/ 3928188 w 3993502"/>
              <a:gd name="connsiteY4" fmla="*/ 2500202 h 3078700"/>
              <a:gd name="connsiteX5" fmla="*/ 3638939 w 3993502"/>
              <a:gd name="connsiteY5" fmla="*/ 391484 h 3078700"/>
              <a:gd name="connsiteX6" fmla="*/ 3993502 w 3993502"/>
              <a:gd name="connsiteY6" fmla="*/ 18260 h 3078700"/>
              <a:gd name="connsiteX0" fmla="*/ 0 w 3993502"/>
              <a:gd name="connsiteY0" fmla="*/ 3078700 h 3078700"/>
              <a:gd name="connsiteX1" fmla="*/ 121298 w 3993502"/>
              <a:gd name="connsiteY1" fmla="*/ 2938741 h 3078700"/>
              <a:gd name="connsiteX2" fmla="*/ 615820 w 3993502"/>
              <a:gd name="connsiteY2" fmla="*/ 2929411 h 3078700"/>
              <a:gd name="connsiteX3" fmla="*/ 2995127 w 3993502"/>
              <a:gd name="connsiteY3" fmla="*/ 2901419 h 3078700"/>
              <a:gd name="connsiteX4" fmla="*/ 3928188 w 3993502"/>
              <a:gd name="connsiteY4" fmla="*/ 2500202 h 3078700"/>
              <a:gd name="connsiteX5" fmla="*/ 3638939 w 3993502"/>
              <a:gd name="connsiteY5" fmla="*/ 391484 h 3078700"/>
              <a:gd name="connsiteX6" fmla="*/ 3993502 w 3993502"/>
              <a:gd name="connsiteY6" fmla="*/ 18260 h 3078700"/>
              <a:gd name="connsiteX0" fmla="*/ 0 w 3993502"/>
              <a:gd name="connsiteY0" fmla="*/ 3077514 h 3077514"/>
              <a:gd name="connsiteX1" fmla="*/ 121298 w 3993502"/>
              <a:gd name="connsiteY1" fmla="*/ 2937555 h 3077514"/>
              <a:gd name="connsiteX2" fmla="*/ 615820 w 3993502"/>
              <a:gd name="connsiteY2" fmla="*/ 2928225 h 3077514"/>
              <a:gd name="connsiteX3" fmla="*/ 2995127 w 3993502"/>
              <a:gd name="connsiteY3" fmla="*/ 2900233 h 3077514"/>
              <a:gd name="connsiteX4" fmla="*/ 3713584 w 3993502"/>
              <a:gd name="connsiteY4" fmla="*/ 2443032 h 3077514"/>
              <a:gd name="connsiteX5" fmla="*/ 3638939 w 3993502"/>
              <a:gd name="connsiteY5" fmla="*/ 390298 h 3077514"/>
              <a:gd name="connsiteX6" fmla="*/ 3993502 w 3993502"/>
              <a:gd name="connsiteY6" fmla="*/ 17074 h 3077514"/>
              <a:gd name="connsiteX0" fmla="*/ 0 w 3993502"/>
              <a:gd name="connsiteY0" fmla="*/ 3077514 h 3077514"/>
              <a:gd name="connsiteX1" fmla="*/ 121298 w 3993502"/>
              <a:gd name="connsiteY1" fmla="*/ 2937555 h 3077514"/>
              <a:gd name="connsiteX2" fmla="*/ 615820 w 3993502"/>
              <a:gd name="connsiteY2" fmla="*/ 2928225 h 3077514"/>
              <a:gd name="connsiteX3" fmla="*/ 2976466 w 3993502"/>
              <a:gd name="connsiteY3" fmla="*/ 2900233 h 3077514"/>
              <a:gd name="connsiteX4" fmla="*/ 3713584 w 3993502"/>
              <a:gd name="connsiteY4" fmla="*/ 2443032 h 3077514"/>
              <a:gd name="connsiteX5" fmla="*/ 3638939 w 3993502"/>
              <a:gd name="connsiteY5" fmla="*/ 390298 h 3077514"/>
              <a:gd name="connsiteX6" fmla="*/ 3993502 w 3993502"/>
              <a:gd name="connsiteY6" fmla="*/ 17074 h 3077514"/>
              <a:gd name="connsiteX0" fmla="*/ 0 w 3993502"/>
              <a:gd name="connsiteY0" fmla="*/ 3077514 h 3077514"/>
              <a:gd name="connsiteX1" fmla="*/ 121298 w 3993502"/>
              <a:gd name="connsiteY1" fmla="*/ 2937555 h 3077514"/>
              <a:gd name="connsiteX2" fmla="*/ 615820 w 3993502"/>
              <a:gd name="connsiteY2" fmla="*/ 2928225 h 3077514"/>
              <a:gd name="connsiteX3" fmla="*/ 2976466 w 3993502"/>
              <a:gd name="connsiteY3" fmla="*/ 2900233 h 3077514"/>
              <a:gd name="connsiteX4" fmla="*/ 3713584 w 3993502"/>
              <a:gd name="connsiteY4" fmla="*/ 2443032 h 3077514"/>
              <a:gd name="connsiteX5" fmla="*/ 3638939 w 3993502"/>
              <a:gd name="connsiteY5" fmla="*/ 390298 h 3077514"/>
              <a:gd name="connsiteX6" fmla="*/ 3993502 w 3993502"/>
              <a:gd name="connsiteY6" fmla="*/ 17074 h 307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502" h="3077514">
                <a:moveTo>
                  <a:pt x="0" y="3077514"/>
                </a:moveTo>
                <a:cubicBezTo>
                  <a:pt x="9330" y="3019975"/>
                  <a:pt x="18661" y="2962436"/>
                  <a:pt x="121298" y="2937555"/>
                </a:cubicBezTo>
                <a:cubicBezTo>
                  <a:pt x="223935" y="2912673"/>
                  <a:pt x="139959" y="2934445"/>
                  <a:pt x="615820" y="2928225"/>
                </a:cubicBezTo>
                <a:lnTo>
                  <a:pt x="2976466" y="2900233"/>
                </a:lnTo>
                <a:cubicBezTo>
                  <a:pt x="3492760" y="2866021"/>
                  <a:pt x="3603172" y="2861355"/>
                  <a:pt x="3713584" y="2443032"/>
                </a:cubicBezTo>
                <a:cubicBezTo>
                  <a:pt x="3823996" y="2024710"/>
                  <a:pt x="3592286" y="794624"/>
                  <a:pt x="3638939" y="390298"/>
                </a:cubicBezTo>
                <a:cubicBezTo>
                  <a:pt x="3685592" y="-14028"/>
                  <a:pt x="3824773" y="-26469"/>
                  <a:pt x="3993502" y="1707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6074229" y="3965510"/>
            <a:ext cx="783771" cy="1912776"/>
          </a:xfrm>
          <a:custGeom>
            <a:avLst/>
            <a:gdLst>
              <a:gd name="connsiteX0" fmla="*/ 0 w 783771"/>
              <a:gd name="connsiteY0" fmla="*/ 1912776 h 1912776"/>
              <a:gd name="connsiteX1" fmla="*/ 382555 w 783771"/>
              <a:gd name="connsiteY1" fmla="*/ 1707502 h 1912776"/>
              <a:gd name="connsiteX2" fmla="*/ 494522 w 783771"/>
              <a:gd name="connsiteY2" fmla="*/ 970384 h 1912776"/>
              <a:gd name="connsiteX3" fmla="*/ 783771 w 783771"/>
              <a:gd name="connsiteY3" fmla="*/ 0 h 1912776"/>
              <a:gd name="connsiteX0" fmla="*/ 0 w 783771"/>
              <a:gd name="connsiteY0" fmla="*/ 1912776 h 1912776"/>
              <a:gd name="connsiteX1" fmla="*/ 382555 w 783771"/>
              <a:gd name="connsiteY1" fmla="*/ 1707502 h 1912776"/>
              <a:gd name="connsiteX2" fmla="*/ 354563 w 783771"/>
              <a:gd name="connsiteY2" fmla="*/ 933061 h 1912776"/>
              <a:gd name="connsiteX3" fmla="*/ 783771 w 783771"/>
              <a:gd name="connsiteY3" fmla="*/ 0 h 1912776"/>
              <a:gd name="connsiteX0" fmla="*/ 0 w 783771"/>
              <a:gd name="connsiteY0" fmla="*/ 1912776 h 1912776"/>
              <a:gd name="connsiteX1" fmla="*/ 270588 w 783771"/>
              <a:gd name="connsiteY1" fmla="*/ 1688841 h 1912776"/>
              <a:gd name="connsiteX2" fmla="*/ 354563 w 783771"/>
              <a:gd name="connsiteY2" fmla="*/ 933061 h 1912776"/>
              <a:gd name="connsiteX3" fmla="*/ 783771 w 783771"/>
              <a:gd name="connsiteY3" fmla="*/ 0 h 19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912776">
                <a:moveTo>
                  <a:pt x="0" y="1912776"/>
                </a:moveTo>
                <a:cubicBezTo>
                  <a:pt x="150067" y="1888671"/>
                  <a:pt x="211494" y="1852127"/>
                  <a:pt x="270588" y="1688841"/>
                </a:cubicBezTo>
                <a:cubicBezTo>
                  <a:pt x="329682" y="1525555"/>
                  <a:pt x="269032" y="1214535"/>
                  <a:pt x="354563" y="933061"/>
                </a:cubicBezTo>
                <a:cubicBezTo>
                  <a:pt x="440094" y="651587"/>
                  <a:pt x="672581" y="342900"/>
                  <a:pt x="78377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6867331" y="3984171"/>
            <a:ext cx="195942" cy="737119"/>
          </a:xfrm>
          <a:custGeom>
            <a:avLst/>
            <a:gdLst>
              <a:gd name="connsiteX0" fmla="*/ 195942 w 195942"/>
              <a:gd name="connsiteY0" fmla="*/ 737119 h 737119"/>
              <a:gd name="connsiteX1" fmla="*/ 37322 w 195942"/>
              <a:gd name="connsiteY1" fmla="*/ 503853 h 737119"/>
              <a:gd name="connsiteX2" fmla="*/ 0 w 195942"/>
              <a:gd name="connsiteY2" fmla="*/ 0 h 73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2" h="737119">
                <a:moveTo>
                  <a:pt x="195942" y="737119"/>
                </a:moveTo>
                <a:cubicBezTo>
                  <a:pt x="132960" y="681912"/>
                  <a:pt x="69979" y="626706"/>
                  <a:pt x="37322" y="503853"/>
                </a:cubicBezTo>
                <a:cubicBezTo>
                  <a:pt x="4665" y="381000"/>
                  <a:pt x="2332" y="19050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8434873" y="4261124"/>
            <a:ext cx="3367352" cy="938834"/>
          </a:xfrm>
          <a:custGeom>
            <a:avLst/>
            <a:gdLst>
              <a:gd name="connsiteX0" fmla="*/ 429209 w 3559479"/>
              <a:gd name="connsiteY0" fmla="*/ 28730 h 927045"/>
              <a:gd name="connsiteX1" fmla="*/ 3013788 w 3559479"/>
              <a:gd name="connsiteY1" fmla="*/ 28730 h 927045"/>
              <a:gd name="connsiteX2" fmla="*/ 3284376 w 3559479"/>
              <a:gd name="connsiteY2" fmla="*/ 327310 h 927045"/>
              <a:gd name="connsiteX3" fmla="*/ 3312368 w 3559479"/>
              <a:gd name="connsiteY3" fmla="*/ 868485 h 927045"/>
              <a:gd name="connsiteX4" fmla="*/ 0 w 3559479"/>
              <a:gd name="connsiteY4" fmla="*/ 887147 h 927045"/>
              <a:gd name="connsiteX0" fmla="*/ 429209 w 3579301"/>
              <a:gd name="connsiteY0" fmla="*/ 27421 h 926982"/>
              <a:gd name="connsiteX1" fmla="*/ 3013788 w 3579301"/>
              <a:gd name="connsiteY1" fmla="*/ 27421 h 926982"/>
              <a:gd name="connsiteX2" fmla="*/ 3340360 w 3579301"/>
              <a:gd name="connsiteY2" fmla="*/ 307340 h 926982"/>
              <a:gd name="connsiteX3" fmla="*/ 3312368 w 3579301"/>
              <a:gd name="connsiteY3" fmla="*/ 867176 h 926982"/>
              <a:gd name="connsiteX4" fmla="*/ 0 w 3579301"/>
              <a:gd name="connsiteY4" fmla="*/ 885838 h 926982"/>
              <a:gd name="connsiteX0" fmla="*/ 429209 w 3374618"/>
              <a:gd name="connsiteY0" fmla="*/ 27421 h 932408"/>
              <a:gd name="connsiteX1" fmla="*/ 3013788 w 3374618"/>
              <a:gd name="connsiteY1" fmla="*/ 27421 h 932408"/>
              <a:gd name="connsiteX2" fmla="*/ 3340360 w 3374618"/>
              <a:gd name="connsiteY2" fmla="*/ 307340 h 932408"/>
              <a:gd name="connsiteX3" fmla="*/ 2883160 w 3374618"/>
              <a:gd name="connsiteY3" fmla="*/ 876506 h 932408"/>
              <a:gd name="connsiteX4" fmla="*/ 0 w 3374618"/>
              <a:gd name="connsiteY4" fmla="*/ 885838 h 932408"/>
              <a:gd name="connsiteX0" fmla="*/ 429209 w 3358691"/>
              <a:gd name="connsiteY0" fmla="*/ 22173 h 927160"/>
              <a:gd name="connsiteX1" fmla="*/ 2724539 w 3358691"/>
              <a:gd name="connsiteY1" fmla="*/ 31504 h 927160"/>
              <a:gd name="connsiteX2" fmla="*/ 3340360 w 3358691"/>
              <a:gd name="connsiteY2" fmla="*/ 302092 h 927160"/>
              <a:gd name="connsiteX3" fmla="*/ 2883160 w 3358691"/>
              <a:gd name="connsiteY3" fmla="*/ 871258 h 927160"/>
              <a:gd name="connsiteX4" fmla="*/ 0 w 3358691"/>
              <a:gd name="connsiteY4" fmla="*/ 880590 h 927160"/>
              <a:gd name="connsiteX0" fmla="*/ 429209 w 3375682"/>
              <a:gd name="connsiteY0" fmla="*/ 33440 h 938427"/>
              <a:gd name="connsiteX1" fmla="*/ 2491273 w 3375682"/>
              <a:gd name="connsiteY1" fmla="*/ 24110 h 938427"/>
              <a:gd name="connsiteX2" fmla="*/ 3340360 w 3375682"/>
              <a:gd name="connsiteY2" fmla="*/ 313359 h 938427"/>
              <a:gd name="connsiteX3" fmla="*/ 2883160 w 3375682"/>
              <a:gd name="connsiteY3" fmla="*/ 882525 h 938427"/>
              <a:gd name="connsiteX4" fmla="*/ 0 w 3375682"/>
              <a:gd name="connsiteY4" fmla="*/ 891857 h 938427"/>
              <a:gd name="connsiteX0" fmla="*/ 429209 w 3375682"/>
              <a:gd name="connsiteY0" fmla="*/ 49914 h 954901"/>
              <a:gd name="connsiteX1" fmla="*/ 2491273 w 3375682"/>
              <a:gd name="connsiteY1" fmla="*/ 40584 h 954901"/>
              <a:gd name="connsiteX2" fmla="*/ 3340360 w 3375682"/>
              <a:gd name="connsiteY2" fmla="*/ 329833 h 954901"/>
              <a:gd name="connsiteX3" fmla="*/ 2883160 w 3375682"/>
              <a:gd name="connsiteY3" fmla="*/ 898999 h 954901"/>
              <a:gd name="connsiteX4" fmla="*/ 0 w 3375682"/>
              <a:gd name="connsiteY4" fmla="*/ 908331 h 954901"/>
              <a:gd name="connsiteX0" fmla="*/ 429209 w 3375682"/>
              <a:gd name="connsiteY0" fmla="*/ 29356 h 934343"/>
              <a:gd name="connsiteX1" fmla="*/ 2491273 w 3375682"/>
              <a:gd name="connsiteY1" fmla="*/ 20026 h 934343"/>
              <a:gd name="connsiteX2" fmla="*/ 3340360 w 3375682"/>
              <a:gd name="connsiteY2" fmla="*/ 309275 h 934343"/>
              <a:gd name="connsiteX3" fmla="*/ 2883160 w 3375682"/>
              <a:gd name="connsiteY3" fmla="*/ 878441 h 934343"/>
              <a:gd name="connsiteX4" fmla="*/ 0 w 3375682"/>
              <a:gd name="connsiteY4" fmla="*/ 887773 h 934343"/>
              <a:gd name="connsiteX0" fmla="*/ 429209 w 3391261"/>
              <a:gd name="connsiteY0" fmla="*/ 40288 h 938834"/>
              <a:gd name="connsiteX1" fmla="*/ 2491273 w 3391261"/>
              <a:gd name="connsiteY1" fmla="*/ 30958 h 938834"/>
              <a:gd name="connsiteX2" fmla="*/ 3359021 w 3391261"/>
              <a:gd name="connsiteY2" fmla="*/ 413513 h 938834"/>
              <a:gd name="connsiteX3" fmla="*/ 2883160 w 3391261"/>
              <a:gd name="connsiteY3" fmla="*/ 889373 h 938834"/>
              <a:gd name="connsiteX4" fmla="*/ 0 w 3391261"/>
              <a:gd name="connsiteY4" fmla="*/ 898705 h 938834"/>
              <a:gd name="connsiteX0" fmla="*/ 429209 w 3367352"/>
              <a:gd name="connsiteY0" fmla="*/ 40288 h 938834"/>
              <a:gd name="connsiteX1" fmla="*/ 2491273 w 3367352"/>
              <a:gd name="connsiteY1" fmla="*/ 30958 h 938834"/>
              <a:gd name="connsiteX2" fmla="*/ 3359021 w 3367352"/>
              <a:gd name="connsiteY2" fmla="*/ 413513 h 938834"/>
              <a:gd name="connsiteX3" fmla="*/ 2883160 w 3367352"/>
              <a:gd name="connsiteY3" fmla="*/ 889373 h 938834"/>
              <a:gd name="connsiteX4" fmla="*/ 0 w 3367352"/>
              <a:gd name="connsiteY4" fmla="*/ 898705 h 93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7352" h="938834">
                <a:moveTo>
                  <a:pt x="429209" y="40288"/>
                </a:moveTo>
                <a:cubicBezTo>
                  <a:pt x="1483568" y="15406"/>
                  <a:pt x="2002971" y="-31246"/>
                  <a:pt x="2491273" y="30958"/>
                </a:cubicBezTo>
                <a:cubicBezTo>
                  <a:pt x="2979575" y="93162"/>
                  <a:pt x="3349691" y="195799"/>
                  <a:pt x="3359021" y="413513"/>
                </a:cubicBezTo>
                <a:cubicBezTo>
                  <a:pt x="3368351" y="631227"/>
                  <a:pt x="3442997" y="808508"/>
                  <a:pt x="2883160" y="889373"/>
                </a:cubicBezTo>
                <a:cubicBezTo>
                  <a:pt x="2323323" y="970238"/>
                  <a:pt x="1382486" y="936027"/>
                  <a:pt x="0" y="898705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8481527" y="4814596"/>
            <a:ext cx="2127379" cy="345233"/>
          </a:xfrm>
          <a:custGeom>
            <a:avLst/>
            <a:gdLst>
              <a:gd name="connsiteX0" fmla="*/ 2127379 w 2127379"/>
              <a:gd name="connsiteY0" fmla="*/ 0 h 345233"/>
              <a:gd name="connsiteX1" fmla="*/ 942391 w 2127379"/>
              <a:gd name="connsiteY1" fmla="*/ 205273 h 345233"/>
              <a:gd name="connsiteX2" fmla="*/ 0 w 2127379"/>
              <a:gd name="connsiteY2" fmla="*/ 345233 h 345233"/>
              <a:gd name="connsiteX0" fmla="*/ 2127379 w 2127379"/>
              <a:gd name="connsiteY0" fmla="*/ 0 h 345233"/>
              <a:gd name="connsiteX1" fmla="*/ 1530220 w 2127379"/>
              <a:gd name="connsiteY1" fmla="*/ 205273 h 345233"/>
              <a:gd name="connsiteX2" fmla="*/ 0 w 2127379"/>
              <a:gd name="connsiteY2" fmla="*/ 345233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379" h="345233">
                <a:moveTo>
                  <a:pt x="2127379" y="0"/>
                </a:moveTo>
                <a:lnTo>
                  <a:pt x="1530220" y="205273"/>
                </a:lnTo>
                <a:cubicBezTo>
                  <a:pt x="1175657" y="262812"/>
                  <a:pt x="293914" y="304022"/>
                  <a:pt x="0" y="34523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Спецификатор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err="1"/>
              <a:t>struct</a:t>
            </a:r>
            <a:r>
              <a:rPr lang="en-US" dirty="0"/>
              <a:t>-or-union-specifier</a:t>
            </a:r>
            <a:r>
              <a:rPr lang="ru-RU" dirty="0" smtClean="0"/>
              <a:t>) обозначает тип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часть </a:t>
            </a:r>
            <a:r>
              <a:rPr lang="en-US" dirty="0"/>
              <a:t>{ </a:t>
            </a:r>
            <a:r>
              <a:rPr lang="en-US" dirty="0" err="1"/>
              <a:t>struct</a:t>
            </a:r>
            <a:r>
              <a:rPr lang="en-US" dirty="0"/>
              <a:t>-declaration-list } </a:t>
            </a:r>
            <a:r>
              <a:rPr lang="ru-RU" dirty="0" smtClean="0"/>
              <a:t>присутствует, то этот тип неполный </a:t>
            </a:r>
            <a:r>
              <a:rPr lang="ru-RU" dirty="0"/>
              <a:t>(см. «Типы языка С»)</a:t>
            </a:r>
            <a:r>
              <a:rPr lang="ru-RU" dirty="0" smtClean="0"/>
              <a:t>, пока не встретится</a:t>
            </a:r>
            <a:r>
              <a:rPr lang="en-US" dirty="0" smtClean="0"/>
              <a:t> }</a:t>
            </a:r>
          </a:p>
          <a:p>
            <a:pPr lvl="2"/>
            <a:r>
              <a:rPr lang="ru-RU" dirty="0" smtClean="0"/>
              <a:t>После </a:t>
            </a:r>
            <a:r>
              <a:rPr lang="en-US" dirty="0" smtClean="0"/>
              <a:t>}</a:t>
            </a:r>
            <a:r>
              <a:rPr lang="ru-RU" dirty="0" smtClean="0"/>
              <a:t> этот тип является полным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часть </a:t>
            </a:r>
            <a:r>
              <a:rPr lang="en-US" dirty="0"/>
              <a:t>{ </a:t>
            </a:r>
            <a:r>
              <a:rPr lang="en-US" dirty="0" err="1"/>
              <a:t>struct</a:t>
            </a:r>
            <a:r>
              <a:rPr lang="en-US" dirty="0"/>
              <a:t>-declaration-list } </a:t>
            </a:r>
            <a:r>
              <a:rPr lang="ru-RU" dirty="0" smtClean="0"/>
              <a:t>отсутствует, то этот тип неполный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5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Предописание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Конструкция вида </a:t>
            </a:r>
            <a:r>
              <a:rPr lang="en-US" i="1" dirty="0" err="1" smtClean="0"/>
              <a:t>struct</a:t>
            </a:r>
            <a:r>
              <a:rPr lang="en-US" i="1" dirty="0" smtClean="0"/>
              <a:t>-or-union identifier</a:t>
            </a:r>
            <a:r>
              <a:rPr lang="ru-RU" i="1" dirty="0" smtClean="0"/>
              <a:t> ;</a:t>
            </a:r>
            <a:r>
              <a:rPr lang="ru-RU" dirty="0" smtClean="0"/>
              <a:t> называется предописанием типа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</a:t>
            </a:r>
            <a:r>
              <a:rPr lang="ru-RU" dirty="0"/>
              <a:t> </a:t>
            </a:r>
            <a:r>
              <a:rPr lang="ru-RU" dirty="0" smtClean="0"/>
              <a:t>с тэгом </a:t>
            </a:r>
            <a:r>
              <a:rPr lang="en-US" dirty="0"/>
              <a:t>identifier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Предописаний с одним и тем же тэгом может быть несколько</a:t>
            </a:r>
            <a:endParaRPr lang="ru-RU" dirty="0"/>
          </a:p>
          <a:p>
            <a:pPr lvl="1"/>
            <a:r>
              <a:rPr lang="ru-RU" dirty="0" smtClean="0"/>
              <a:t>Тип остается неполным до </a:t>
            </a:r>
            <a:r>
              <a:rPr lang="ru-RU" dirty="0"/>
              <a:t>тех пор, пока компилятор не встретит его </a:t>
            </a:r>
            <a:r>
              <a:rPr lang="ru-RU" dirty="0" smtClean="0"/>
              <a:t>описание, содержащее часть </a:t>
            </a:r>
            <a:r>
              <a:rPr lang="en-US" dirty="0"/>
              <a:t>{ </a:t>
            </a:r>
            <a:r>
              <a:rPr lang="en-US" dirty="0" err="1"/>
              <a:t>struct</a:t>
            </a:r>
            <a:r>
              <a:rPr lang="en-US" dirty="0"/>
              <a:t>-declaration-list </a:t>
            </a:r>
            <a:r>
              <a:rPr lang="en-US" dirty="0" smtClean="0"/>
              <a:t>}</a:t>
            </a:r>
            <a:endParaRPr lang="ru-RU" dirty="0" smtClean="0"/>
          </a:p>
          <a:p>
            <a:pPr lvl="2"/>
            <a:r>
              <a:rPr lang="ru-RU" dirty="0" smtClean="0"/>
              <a:t>Такое описание должно быть только одно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0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Анонимные типы </a:t>
            </a:r>
            <a:r>
              <a:rPr lang="en-US" dirty="0" err="1" smtClean="0"/>
              <a:t>struct</a:t>
            </a:r>
            <a:r>
              <a:rPr lang="ru-RU" dirty="0" smtClean="0"/>
              <a:t> и </a:t>
            </a:r>
            <a:r>
              <a:rPr lang="en-US" dirty="0" smtClean="0"/>
              <a:t>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Конструкция вида </a:t>
            </a:r>
            <a:r>
              <a:rPr lang="en-US" dirty="0" err="1" smtClean="0"/>
              <a:t>struct</a:t>
            </a:r>
            <a:r>
              <a:rPr lang="en-US" dirty="0" smtClean="0"/>
              <a:t>-or-union { </a:t>
            </a:r>
            <a:r>
              <a:rPr lang="en-US" dirty="0" err="1" smtClean="0"/>
              <a:t>struct</a:t>
            </a:r>
            <a:r>
              <a:rPr lang="en-US" dirty="0" smtClean="0"/>
              <a:t>-declaration-list }</a:t>
            </a:r>
            <a:r>
              <a:rPr lang="ru-RU" dirty="0" smtClean="0"/>
              <a:t> обозначает анонимный тип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x, y;} point;</a:t>
            </a:r>
            <a:r>
              <a:rPr lang="ru-RU" dirty="0" smtClean="0"/>
              <a:t> </a:t>
            </a:r>
            <a:r>
              <a:rPr lang="en-US" dirty="0" smtClean="0"/>
              <a:t>// point </a:t>
            </a:r>
            <a:r>
              <a:rPr lang="ru-RU" dirty="0" smtClean="0"/>
              <a:t>имеет анонимный тип </a:t>
            </a:r>
            <a:r>
              <a:rPr lang="en-US" dirty="0" err="1" smtClean="0"/>
              <a:t>struct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Анонимный тип </a:t>
            </a:r>
            <a:r>
              <a:rPr lang="en-US" dirty="0" err="1" smtClean="0"/>
              <a:t>struct</a:t>
            </a:r>
            <a:r>
              <a:rPr lang="ru-RU" dirty="0" smtClean="0"/>
              <a:t> (соотв. </a:t>
            </a:r>
            <a:r>
              <a:rPr lang="en-US" dirty="0" smtClean="0"/>
              <a:t>union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может быть преобразован ни к какому другому типу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/>
              <a:t>(соотв. </a:t>
            </a:r>
            <a:r>
              <a:rPr lang="en-US" dirty="0"/>
              <a:t>union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 том числе анонимному</a:t>
            </a:r>
            <a:endParaRPr lang="ru-RU" dirty="0"/>
          </a:p>
          <a:p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Примеры использования анонимных </a:t>
            </a:r>
            <a:r>
              <a:rPr lang="en-US" sz="3600" dirty="0" err="1" smtClean="0"/>
              <a:t>struct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X, Y;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p, 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q;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X, Y;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TPoint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TPoint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q;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ОК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X, Y;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X, Y;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q;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ошибка, т.к.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q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имеют разные типы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94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Описание переменных типа структура может задавать начальные значения полей структуры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С89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 { T1 E1; … TN EN; } V</a:t>
            </a:r>
            <a:r>
              <a:rPr lang="ru-RU" dirty="0" smtClean="0"/>
              <a:t> = </a:t>
            </a:r>
            <a:r>
              <a:rPr lang="en-US" dirty="0" smtClean="0"/>
              <a:t>{</a:t>
            </a:r>
            <a:r>
              <a:rPr lang="ru-RU" dirty="0" smtClean="0"/>
              <a:t> И1, </a:t>
            </a:r>
            <a:r>
              <a:rPr lang="en-US" dirty="0" smtClean="0"/>
              <a:t>…</a:t>
            </a:r>
            <a:r>
              <a:rPr lang="ru-RU" dirty="0"/>
              <a:t>,</a:t>
            </a:r>
            <a:r>
              <a:rPr lang="ru-RU" dirty="0" smtClean="0"/>
              <a:t> ИК </a:t>
            </a:r>
            <a:r>
              <a:rPr lang="en-US" dirty="0" smtClean="0"/>
              <a:t>};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K &gt; N</a:t>
            </a:r>
            <a:r>
              <a:rPr lang="ru-RU" dirty="0" smtClean="0"/>
              <a:t>, то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И1 – инициализатор поля Е1 и т.д.</a:t>
            </a:r>
          </a:p>
          <a:p>
            <a:pPr lvl="1"/>
            <a:r>
              <a:rPr lang="ru-RU" dirty="0" smtClean="0"/>
              <a:t>Память, отведённая под значения полей после поля </a:t>
            </a:r>
            <a:r>
              <a:rPr lang="en-US" dirty="0" smtClean="0"/>
              <a:t>EK</a:t>
            </a:r>
            <a:r>
              <a:rPr lang="ru-RU" dirty="0" smtClean="0"/>
              <a:t>, заполняется байтом 0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С99</a:t>
            </a:r>
            <a:r>
              <a:rPr lang="en-US" dirty="0" smtClean="0"/>
              <a:t> </a:t>
            </a:r>
            <a:r>
              <a:rPr lang="ru-RU" dirty="0" smtClean="0"/>
              <a:t>и С11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S { T1 E1; … TN EN; } V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{</a:t>
            </a:r>
            <a:r>
              <a:rPr lang="ru-RU" dirty="0" smtClean="0"/>
              <a:t> </a:t>
            </a:r>
            <a:r>
              <a:rPr lang="en-US" dirty="0" smtClean="0"/>
              <a:t>.E1 = </a:t>
            </a:r>
            <a:r>
              <a:rPr lang="ru-RU" dirty="0" smtClean="0"/>
              <a:t>И1</a:t>
            </a:r>
            <a:r>
              <a:rPr lang="ru-RU" dirty="0"/>
              <a:t>, </a:t>
            </a:r>
            <a:r>
              <a:rPr lang="en-US" dirty="0"/>
              <a:t>…</a:t>
            </a:r>
            <a:r>
              <a:rPr lang="ru-RU" dirty="0"/>
              <a:t>, </a:t>
            </a:r>
            <a:r>
              <a:rPr lang="en-US" dirty="0" smtClean="0"/>
              <a:t>.EK = </a:t>
            </a:r>
            <a:r>
              <a:rPr lang="ru-RU" dirty="0" smtClean="0"/>
              <a:t>ИК </a:t>
            </a:r>
            <a:r>
              <a:rPr lang="en-US" dirty="0"/>
              <a:t>};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133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123572</TotalTime>
  <Words>914</Words>
  <Application>Microsoft Office PowerPoint</Application>
  <PresentationFormat>Широкоэкранный</PresentationFormat>
  <Paragraphs>192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Структуры и объединения</vt:lpstr>
      <vt:lpstr>План лекции</vt:lpstr>
      <vt:lpstr>Структуры и объединения (повтор)</vt:lpstr>
      <vt:lpstr>Описание struct и union</vt:lpstr>
      <vt:lpstr>Описание struct и union</vt:lpstr>
      <vt:lpstr>Предописание struct и union</vt:lpstr>
      <vt:lpstr>Анонимные типы struct и union</vt:lpstr>
      <vt:lpstr>Примеры использования анонимных struct</vt:lpstr>
      <vt:lpstr>Инициализация struct</vt:lpstr>
      <vt:lpstr>Размещение структур в памяти</vt:lpstr>
      <vt:lpstr>Размещение объединений в памяти</vt:lpstr>
      <vt:lpstr>Пример использования struct</vt:lpstr>
      <vt:lpstr>Пример oop_main.c</vt:lpstr>
      <vt:lpstr>Пример oop_figures.h</vt:lpstr>
      <vt:lpstr>Пример oop_circle.h и oop_circle.с</vt:lpstr>
      <vt:lpstr>Пример oop_rectangle.h и oop_rectangle.с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562</cp:revision>
  <dcterms:created xsi:type="dcterms:W3CDTF">2012-09-17T07:39:46Z</dcterms:created>
  <dcterms:modified xsi:type="dcterms:W3CDTF">2018-11-09T12:05:50Z</dcterms:modified>
</cp:coreProperties>
</file>