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91" r:id="rId16"/>
    <p:sldId id="265" r:id="rId17"/>
    <p:sldId id="267" r:id="rId18"/>
    <p:sldId id="266" r:id="rId19"/>
    <p:sldId id="268" r:id="rId20"/>
    <p:sldId id="269" r:id="rId21"/>
    <p:sldId id="272" r:id="rId22"/>
    <p:sldId id="273" r:id="rId23"/>
    <p:sldId id="270" r:id="rId24"/>
    <p:sldId id="274" r:id="rId25"/>
    <p:sldId id="275" r:id="rId26"/>
    <p:sldId id="271" r:id="rId27"/>
    <p:sldId id="276" r:id="rId28"/>
    <p:sldId id="258" r:id="rId29"/>
    <p:sldId id="277" r:id="rId30"/>
    <p:sldId id="27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9325-17DA-4D52-B490-F021066A564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//upload.wikimedia.org/wikipedia/commons/0/01/Dennis_MacAlistair_Ritchie_.jpg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сведения о языке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4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равила связывания 1/2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Разные идентификаторы обозначают разные функции и объекты</a:t>
            </a:r>
          </a:p>
          <a:p>
            <a:endParaRPr lang="ru-RU" dirty="0" smtClean="0"/>
          </a:p>
          <a:p>
            <a:r>
              <a:rPr lang="ru-RU" dirty="0" smtClean="0"/>
              <a:t>Идентификатор, видимый во всей единице компиляции и объявленный </a:t>
            </a:r>
            <a:r>
              <a:rPr lang="en-US" dirty="0" smtClean="0"/>
              <a:t>static</a:t>
            </a:r>
            <a:r>
              <a:rPr lang="ru-RU" dirty="0" smtClean="0"/>
              <a:t>, имеет внутреннее связывание</a:t>
            </a:r>
          </a:p>
          <a:p>
            <a:endParaRPr lang="ru-RU" dirty="0" smtClean="0"/>
          </a:p>
          <a:p>
            <a:r>
              <a:rPr lang="ru-RU" dirty="0" smtClean="0"/>
              <a:t>Если идентификатор объявлен </a:t>
            </a:r>
            <a:r>
              <a:rPr lang="en-US" dirty="0" smtClean="0"/>
              <a:t>extern</a:t>
            </a:r>
            <a:r>
              <a:rPr lang="ru-RU" dirty="0" smtClean="0"/>
              <a:t> в О1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en-US" dirty="0" smtClean="0"/>
              <a:t>static</a:t>
            </a:r>
            <a:r>
              <a:rPr lang="ru-RU" dirty="0" smtClean="0"/>
              <a:t> или </a:t>
            </a:r>
            <a:r>
              <a:rPr lang="en-US" dirty="0" smtClean="0"/>
              <a:t>extern </a:t>
            </a:r>
            <a:r>
              <a:rPr lang="ru-RU" dirty="0" smtClean="0"/>
              <a:t>в О2,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О1 </a:t>
            </a:r>
            <a:r>
              <a:rPr lang="ru-RU" dirty="0">
                <a:sym typeface="Symbol" panose="05050102010706020507" pitchFamily="18" charset="2"/>
              </a:rPr>
              <a:t> </a:t>
            </a:r>
            <a:r>
              <a:rPr lang="ru-RU" dirty="0" smtClean="0">
                <a:sym typeface="Symbol" panose="05050102010706020507" pitchFamily="18" charset="2"/>
              </a:rPr>
              <a:t>О2, то в О1 он имеет такое же связывание как в О2</a:t>
            </a:r>
          </a:p>
        </p:txBody>
      </p:sp>
    </p:spTree>
    <p:extLst>
      <p:ext uri="{BB962C8B-B14F-4D97-AF65-F5344CB8AC3E}">
        <p14:creationId xmlns:p14="http://schemas.microsoft.com/office/powerpoint/2010/main" val="39980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равила связывания 2/2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Объявление функции без </a:t>
            </a:r>
            <a:r>
              <a:rPr lang="en-US" dirty="0" smtClean="0"/>
              <a:t>static = </a:t>
            </a:r>
            <a:r>
              <a:rPr lang="ru-RU" dirty="0" smtClean="0"/>
              <a:t>объявление </a:t>
            </a:r>
            <a:r>
              <a:rPr lang="en-US" dirty="0" smtClean="0"/>
              <a:t>extern</a:t>
            </a:r>
          </a:p>
          <a:p>
            <a:endParaRPr lang="ru-RU" dirty="0" smtClean="0"/>
          </a:p>
          <a:p>
            <a:r>
              <a:rPr lang="ru-RU" dirty="0" smtClean="0"/>
              <a:t>Объявление объекта, видимого во всей единице компиляции, без </a:t>
            </a:r>
            <a:r>
              <a:rPr lang="en-US" dirty="0" smtClean="0"/>
              <a:t>static = </a:t>
            </a:r>
            <a:r>
              <a:rPr lang="ru-RU" dirty="0" smtClean="0"/>
              <a:t>объявление </a:t>
            </a:r>
            <a:r>
              <a:rPr lang="en-US" dirty="0" smtClean="0"/>
              <a:t>extern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Не </a:t>
            </a:r>
            <a:r>
              <a:rPr lang="ru-RU" dirty="0"/>
              <a:t>имеют связывания </a:t>
            </a:r>
            <a:r>
              <a:rPr lang="ru-RU" dirty="0" smtClean="0"/>
              <a:t>идентификаторы объявленные</a:t>
            </a:r>
          </a:p>
          <a:p>
            <a:pPr lvl="1"/>
            <a:r>
              <a:rPr lang="ru-RU" dirty="0" smtClean="0"/>
              <a:t>В прототипе функции</a:t>
            </a:r>
          </a:p>
          <a:p>
            <a:pPr lvl="1"/>
            <a:r>
              <a:rPr lang="ru-RU" dirty="0" smtClean="0"/>
              <a:t>Без </a:t>
            </a:r>
            <a:r>
              <a:rPr lang="en-US" dirty="0" smtClean="0"/>
              <a:t>extern</a:t>
            </a:r>
            <a:r>
              <a:rPr lang="ru-RU" dirty="0" smtClean="0"/>
              <a:t> внутри блока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Объявление одного идентификатора с разными связываниями в одной области видимости приводит к </a:t>
            </a:r>
            <a:r>
              <a:rPr lang="en-US" dirty="0" smtClean="0"/>
              <a:t>undefined </a:t>
            </a:r>
            <a:r>
              <a:rPr lang="en-US" dirty="0"/>
              <a:t>behavior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318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Время жизни объекта</a:t>
            </a:r>
            <a:r>
              <a:rPr lang="ru-RU" i="1" dirty="0" smtClean="0"/>
              <a:t> </a:t>
            </a:r>
            <a:r>
              <a:rPr lang="ru-RU" dirty="0" smtClean="0"/>
              <a:t>– часть времени исполнения программы, в течение которого для хранения объекта выделены ячейки памяти</a:t>
            </a:r>
          </a:p>
          <a:p>
            <a:endParaRPr lang="ru-RU" dirty="0" smtClean="0"/>
          </a:p>
          <a:p>
            <a:r>
              <a:rPr lang="ru-RU" dirty="0" smtClean="0"/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 smtClean="0"/>
          </a:p>
          <a:p>
            <a:r>
              <a:rPr lang="ru-RU" dirty="0" smtClean="0"/>
              <a:t>Использование объекта после окончания его времени жизни приводит к </a:t>
            </a:r>
            <a:r>
              <a:rPr lang="en-US" dirty="0" smtClean="0"/>
              <a:t>undefined behavior</a:t>
            </a:r>
          </a:p>
          <a:p>
            <a:endParaRPr lang="en-US" dirty="0"/>
          </a:p>
          <a:p>
            <a:r>
              <a:rPr lang="ru-RU" dirty="0" smtClean="0"/>
              <a:t>Значение указателя на объект становится неопределенным, когда заканчивается время жизни 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9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Статическое хранение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Когда: область видимости «файл», либо </a:t>
            </a:r>
            <a:r>
              <a:rPr lang="ru-RU" dirty="0" smtClean="0"/>
              <a:t>связывание </a:t>
            </a:r>
            <a:r>
              <a:rPr lang="en-US" dirty="0" smtClean="0"/>
              <a:t>static</a:t>
            </a:r>
            <a:r>
              <a:rPr lang="ru-RU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extern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Время жизни: все время исполнения программы</a:t>
            </a:r>
          </a:p>
          <a:p>
            <a:endParaRPr lang="ru-RU" dirty="0" smtClean="0"/>
          </a:p>
          <a:p>
            <a:r>
              <a:rPr lang="ru-RU" dirty="0" smtClean="0"/>
              <a:t>Инициализация:</a:t>
            </a:r>
          </a:p>
          <a:p>
            <a:pPr lvl="1"/>
            <a:r>
              <a:rPr lang="ru-RU" dirty="0" smtClean="0"/>
              <a:t>однократно до исполнения программы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/>
              <a:t>начальное значение </a:t>
            </a:r>
            <a:r>
              <a:rPr lang="ru-RU" dirty="0" smtClean="0"/>
              <a:t>не задано при описании, то память заполняется нулями</a:t>
            </a:r>
          </a:p>
          <a:p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1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Автоматическое хранение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Когда</a:t>
            </a:r>
            <a:r>
              <a:rPr lang="en-US" dirty="0" smtClean="0"/>
              <a:t>: </a:t>
            </a:r>
            <a:r>
              <a:rPr lang="ru-RU" dirty="0" smtClean="0"/>
              <a:t>область видимости «блок» </a:t>
            </a:r>
            <a:r>
              <a:rPr lang="ru-RU" smtClean="0"/>
              <a:t>и </a:t>
            </a:r>
            <a:r>
              <a:rPr lang="ru-RU" smtClean="0"/>
              <a:t>связывание не </a:t>
            </a:r>
            <a:r>
              <a:rPr lang="en-US" dirty="0" smtClean="0"/>
              <a:t>static </a:t>
            </a:r>
            <a:r>
              <a:rPr lang="ru-RU" dirty="0" smtClean="0"/>
              <a:t>и не </a:t>
            </a:r>
            <a:r>
              <a:rPr lang="en-US" dirty="0" smtClean="0"/>
              <a:t>extern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Время жизни: </a:t>
            </a:r>
            <a:r>
              <a:rPr lang="ru-RU" dirty="0"/>
              <a:t>от </a:t>
            </a:r>
            <a:r>
              <a:rPr lang="ru-RU" dirty="0" smtClean="0"/>
              <a:t>места </a:t>
            </a:r>
            <a:r>
              <a:rPr lang="ru-RU" dirty="0"/>
              <a:t>описания </a:t>
            </a:r>
            <a:r>
              <a:rPr lang="ru-RU" dirty="0" smtClean="0"/>
              <a:t>или входа в блок с описанием до окончания исполнения из блока</a:t>
            </a:r>
          </a:p>
          <a:p>
            <a:pPr lvl="1"/>
            <a:r>
              <a:rPr lang="ru-RU" dirty="0" smtClean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1"/>
            <a:r>
              <a:rPr lang="ru-RU" dirty="0" smtClean="0"/>
              <a:t>На каждом уровне рекурсии создаётся своя копия объекта</a:t>
            </a:r>
          </a:p>
          <a:p>
            <a:endParaRPr lang="en-US" dirty="0" smtClean="0"/>
          </a:p>
          <a:p>
            <a:r>
              <a:rPr lang="ru-RU" dirty="0" smtClean="0"/>
              <a:t>Инициализация:</a:t>
            </a:r>
          </a:p>
          <a:p>
            <a:pPr lvl="1"/>
            <a:r>
              <a:rPr lang="ru-RU" dirty="0" smtClean="0"/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 smtClean="0"/>
              <a:t>Если описание содержит начальное значение, то это значение</a:t>
            </a:r>
          </a:p>
          <a:p>
            <a:pPr lvl="1"/>
            <a:r>
              <a:rPr lang="ru-RU" dirty="0" smtClean="0"/>
              <a:t>Иначе – значение каждый раз становится неопределенным</a:t>
            </a:r>
          </a:p>
          <a:p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Потоковое хранение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С11, </a:t>
            </a:r>
            <a:r>
              <a:rPr lang="en-US" dirty="0" smtClean="0"/>
              <a:t>thread storage duration</a:t>
            </a:r>
            <a:endParaRPr lang="ru-RU" dirty="0" smtClean="0"/>
          </a:p>
          <a:p>
            <a:r>
              <a:rPr lang="ru-RU" dirty="0" smtClean="0"/>
              <a:t>Статическое хранение в памяти потока</a:t>
            </a:r>
          </a:p>
          <a:p>
            <a:pPr lvl="1"/>
            <a:r>
              <a:rPr lang="en-US" dirty="0" smtClean="0"/>
              <a:t>t</a:t>
            </a:r>
            <a:r>
              <a:rPr lang="ru-RU" dirty="0" err="1" smtClean="0"/>
              <a:t>hread_local</a:t>
            </a:r>
            <a:r>
              <a:rPr lang="ru-RU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 каждый поток имеет статическую копию 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5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Лексемы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Символы-разделители</a:t>
            </a:r>
          </a:p>
          <a:p>
            <a:r>
              <a:rPr lang="ru-RU" dirty="0" smtClean="0"/>
              <a:t>Идентификаторы</a:t>
            </a:r>
          </a:p>
          <a:p>
            <a:r>
              <a:rPr lang="ru-RU" dirty="0" smtClean="0"/>
              <a:t>Ключевые слова</a:t>
            </a:r>
          </a:p>
          <a:p>
            <a:r>
              <a:rPr lang="ru-RU" dirty="0" smtClean="0"/>
              <a:t>Константы, строковые литералы</a:t>
            </a:r>
          </a:p>
          <a:p>
            <a:r>
              <a:rPr lang="ru-RU" dirty="0" smtClean="0"/>
              <a:t>Символы операций и скобки</a:t>
            </a:r>
          </a:p>
        </p:txBody>
      </p:sp>
    </p:spTree>
    <p:extLst>
      <p:ext uri="{BB962C8B-B14F-4D97-AF65-F5344CB8AC3E}">
        <p14:creationId xmlns:p14="http://schemas.microsoft.com/office/powerpoint/2010/main" val="16055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Символы-разделители </a:t>
            </a:r>
            <a:r>
              <a:rPr lang="ru-RU" dirty="0" smtClean="0"/>
              <a:t>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Пробелы</a:t>
            </a:r>
          </a:p>
          <a:p>
            <a:r>
              <a:rPr lang="ru-RU" dirty="0" smtClean="0"/>
              <a:t>Символы табуляции</a:t>
            </a:r>
          </a:p>
          <a:p>
            <a:r>
              <a:rPr lang="ru-RU" dirty="0" smtClean="0"/>
              <a:t>Переводы строк</a:t>
            </a:r>
          </a:p>
          <a:p>
            <a:r>
              <a:rPr lang="ru-RU" dirty="0" smtClean="0"/>
              <a:t>Комментарии</a:t>
            </a:r>
          </a:p>
          <a:p>
            <a:pPr lvl="1"/>
            <a:r>
              <a:rPr lang="ru-RU" dirty="0" smtClean="0"/>
              <a:t>С89: от /* до */</a:t>
            </a:r>
          </a:p>
          <a:p>
            <a:pPr lvl="1"/>
            <a:r>
              <a:rPr lang="ru-RU" dirty="0" smtClean="0"/>
              <a:t>С99: С89 и от // до конца строки</a:t>
            </a:r>
          </a:p>
          <a:p>
            <a:pPr lvl="1"/>
            <a:r>
              <a:rPr lang="ru-RU" dirty="0" smtClean="0"/>
              <a:t>Эквивалентно одному пробелу</a:t>
            </a:r>
          </a:p>
        </p:txBody>
      </p:sp>
    </p:spTree>
    <p:extLst>
      <p:ext uri="{BB962C8B-B14F-4D97-AF65-F5344CB8AC3E}">
        <p14:creationId xmlns:p14="http://schemas.microsoft.com/office/powerpoint/2010/main" val="23811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Идентификаторы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</a:t>
            </a:r>
            <a:r>
              <a:rPr lang="ru-RU" dirty="0" smtClean="0"/>
              <a:t>оследовательность </a:t>
            </a:r>
            <a:r>
              <a:rPr lang="ru-RU" dirty="0"/>
              <a:t>букв и </a:t>
            </a:r>
            <a:r>
              <a:rPr lang="ru-RU" dirty="0" smtClean="0"/>
              <a:t>цифр, начинающаяся с буквы</a:t>
            </a:r>
          </a:p>
          <a:p>
            <a:pPr lvl="1"/>
            <a:r>
              <a:rPr lang="ru-RU" dirty="0" smtClean="0"/>
              <a:t>Знак подчеркивания </a:t>
            </a:r>
            <a:r>
              <a:rPr lang="ru-RU" dirty="0"/>
              <a:t>_ </a:t>
            </a:r>
            <a:r>
              <a:rPr lang="ru-RU" dirty="0" smtClean="0"/>
              <a:t>является буквой</a:t>
            </a:r>
          </a:p>
          <a:p>
            <a:r>
              <a:rPr lang="ru-RU" dirty="0" smtClean="0"/>
              <a:t>Идентификатор функции (переменной), которую можно вызвать (использовать) из другой единицы компиляции, называется </a:t>
            </a:r>
            <a:r>
              <a:rPr lang="ru-RU" i="1" dirty="0" smtClean="0"/>
              <a:t>внешним </a:t>
            </a:r>
            <a:r>
              <a:rPr lang="ru-RU" dirty="0" smtClean="0"/>
              <a:t>идентификатором</a:t>
            </a:r>
          </a:p>
          <a:p>
            <a:pPr lvl="1"/>
            <a:r>
              <a:rPr lang="ru-RU" dirty="0" smtClean="0"/>
              <a:t>Значимыми являются не менее 6 первых символов</a:t>
            </a:r>
          </a:p>
          <a:p>
            <a:pPr lvl="1"/>
            <a:r>
              <a:rPr lang="ru-RU" dirty="0" smtClean="0"/>
              <a:t>Верхний и нижний регистр могут не различаться</a:t>
            </a:r>
          </a:p>
          <a:p>
            <a:r>
              <a:rPr lang="ru-RU" dirty="0" smtClean="0"/>
              <a:t>Остальные идентификаторы называются </a:t>
            </a:r>
            <a:r>
              <a:rPr lang="ru-RU" i="1" dirty="0" smtClean="0"/>
              <a:t>внутренними</a:t>
            </a:r>
            <a:r>
              <a:rPr lang="ru-RU" dirty="0" smtClean="0"/>
              <a:t> </a:t>
            </a:r>
          </a:p>
          <a:p>
            <a:pPr lvl="1"/>
            <a:r>
              <a:rPr lang="ru-RU" dirty="0"/>
              <a:t>Значимыми являются не менее </a:t>
            </a:r>
            <a:r>
              <a:rPr lang="ru-RU" dirty="0" smtClean="0"/>
              <a:t>31 символа</a:t>
            </a:r>
            <a:endParaRPr lang="ru-RU" dirty="0"/>
          </a:p>
          <a:p>
            <a:pPr lvl="1"/>
            <a:r>
              <a:rPr lang="ru-RU" dirty="0"/>
              <a:t>Верхний и нижний регистр </a:t>
            </a:r>
            <a:r>
              <a:rPr lang="ru-RU" dirty="0" smtClean="0"/>
              <a:t>различаются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7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ANSI:</a:t>
            </a:r>
            <a:endParaRPr lang="ru-RU" dirty="0" smtClean="0"/>
          </a:p>
          <a:p>
            <a:pPr lvl="1"/>
            <a:r>
              <a:rPr lang="en-US" dirty="0" smtClean="0"/>
              <a:t>auto</a:t>
            </a:r>
            <a:r>
              <a:rPr lang="ru-RU" dirty="0" smtClean="0"/>
              <a:t> </a:t>
            </a:r>
            <a:r>
              <a:rPr lang="en-US" dirty="0" smtClean="0"/>
              <a:t>break</a:t>
            </a:r>
            <a:r>
              <a:rPr lang="ru-RU" dirty="0" smtClean="0"/>
              <a:t> </a:t>
            </a:r>
            <a:r>
              <a:rPr lang="en-US" dirty="0" smtClean="0"/>
              <a:t>case</a:t>
            </a:r>
            <a:r>
              <a:rPr lang="ru-RU" dirty="0" smtClean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const</a:t>
            </a:r>
            <a:r>
              <a:rPr lang="en-US" dirty="0" smtClean="0"/>
              <a:t> continue</a:t>
            </a:r>
            <a:r>
              <a:rPr lang="ru-RU" dirty="0" smtClean="0"/>
              <a:t> </a:t>
            </a:r>
            <a:r>
              <a:rPr lang="en-US" dirty="0" smtClean="0"/>
              <a:t>default</a:t>
            </a:r>
            <a:r>
              <a:rPr lang="ru-RU" dirty="0" smtClean="0"/>
              <a:t> </a:t>
            </a:r>
            <a:r>
              <a:rPr lang="en-US" dirty="0" smtClean="0"/>
              <a:t>do</a:t>
            </a:r>
            <a:endParaRPr lang="en-US" dirty="0"/>
          </a:p>
          <a:p>
            <a:pPr lvl="1"/>
            <a:r>
              <a:rPr lang="en-US" dirty="0" smtClean="0"/>
              <a:t>double</a:t>
            </a:r>
            <a:r>
              <a:rPr lang="ru-RU" dirty="0" smtClean="0"/>
              <a:t> </a:t>
            </a:r>
            <a:r>
              <a:rPr lang="en-US" dirty="0" smtClean="0"/>
              <a:t>else</a:t>
            </a:r>
            <a:r>
              <a:rPr lang="ru-RU" dirty="0" smtClean="0"/>
              <a:t> </a:t>
            </a:r>
            <a:r>
              <a:rPr lang="en-US" dirty="0" err="1" smtClean="0"/>
              <a:t>enum</a:t>
            </a:r>
            <a:r>
              <a:rPr lang="ru-RU" dirty="0" smtClean="0"/>
              <a:t> </a:t>
            </a:r>
            <a:r>
              <a:rPr lang="en-US" dirty="0" smtClean="0"/>
              <a:t>extern</a:t>
            </a:r>
            <a:r>
              <a:rPr lang="ru-RU" dirty="0" smtClean="0"/>
              <a:t> </a:t>
            </a:r>
            <a:r>
              <a:rPr lang="en-US" dirty="0" smtClean="0"/>
              <a:t>float</a:t>
            </a:r>
            <a:r>
              <a:rPr lang="ru-RU" dirty="0" smtClean="0"/>
              <a:t> </a:t>
            </a:r>
            <a:r>
              <a:rPr lang="en-US" dirty="0" smtClean="0"/>
              <a:t>for</a:t>
            </a:r>
            <a:r>
              <a:rPr lang="ru-RU" dirty="0" smtClean="0"/>
              <a:t> </a:t>
            </a:r>
            <a:r>
              <a:rPr lang="en-US" dirty="0" err="1" smtClean="0"/>
              <a:t>goto</a:t>
            </a:r>
            <a:r>
              <a:rPr lang="ru-RU" dirty="0" smtClean="0"/>
              <a:t> </a:t>
            </a:r>
            <a:r>
              <a:rPr lang="en-US" dirty="0" smtClean="0"/>
              <a:t>if</a:t>
            </a:r>
          </a:p>
          <a:p>
            <a:pPr lvl="1"/>
            <a:r>
              <a:rPr lang="en-US" dirty="0" err="1" smtClean="0"/>
              <a:t>int</a:t>
            </a:r>
            <a:r>
              <a:rPr lang="ru-RU" dirty="0" smtClean="0"/>
              <a:t> </a:t>
            </a:r>
            <a:r>
              <a:rPr lang="en-US" dirty="0" smtClean="0"/>
              <a:t>long</a:t>
            </a:r>
            <a:r>
              <a:rPr lang="ru-RU" dirty="0" smtClean="0"/>
              <a:t> </a:t>
            </a:r>
            <a:r>
              <a:rPr lang="en-US" dirty="0" smtClean="0"/>
              <a:t>register</a:t>
            </a:r>
            <a:r>
              <a:rPr lang="ru-RU" dirty="0" smtClean="0"/>
              <a:t> </a:t>
            </a:r>
            <a:r>
              <a:rPr lang="en-US" dirty="0" smtClean="0"/>
              <a:t>return</a:t>
            </a:r>
            <a:r>
              <a:rPr lang="ru-RU" dirty="0" smtClean="0"/>
              <a:t> </a:t>
            </a:r>
            <a:r>
              <a:rPr lang="en-US" dirty="0" smtClean="0"/>
              <a:t>short</a:t>
            </a:r>
            <a:r>
              <a:rPr lang="ru-RU" dirty="0" smtClean="0"/>
              <a:t> </a:t>
            </a:r>
            <a:r>
              <a:rPr lang="en-US" dirty="0" smtClean="0"/>
              <a:t>signed</a:t>
            </a:r>
            <a:r>
              <a:rPr lang="ru-RU" dirty="0" smtClean="0"/>
              <a:t> </a:t>
            </a:r>
            <a:r>
              <a:rPr lang="en-US" dirty="0" err="1" smtClean="0"/>
              <a:t>sizeof</a:t>
            </a:r>
            <a:r>
              <a:rPr lang="ru-RU" dirty="0" smtClean="0"/>
              <a:t> </a:t>
            </a:r>
            <a:r>
              <a:rPr lang="en-US" dirty="0" smtClean="0"/>
              <a:t>static</a:t>
            </a:r>
          </a:p>
          <a:p>
            <a:pPr lvl="1"/>
            <a:r>
              <a:rPr lang="en-US" dirty="0" err="1" smtClean="0"/>
              <a:t>struct</a:t>
            </a:r>
            <a:r>
              <a:rPr lang="ru-RU" dirty="0" smtClean="0"/>
              <a:t> </a:t>
            </a:r>
            <a:r>
              <a:rPr lang="en-US" dirty="0" smtClean="0"/>
              <a:t>switch</a:t>
            </a:r>
            <a:r>
              <a:rPr lang="ru-RU" dirty="0" smtClean="0"/>
              <a:t> </a:t>
            </a:r>
            <a:r>
              <a:rPr lang="en-US" dirty="0" err="1" smtClean="0"/>
              <a:t>typedef</a:t>
            </a:r>
            <a:r>
              <a:rPr lang="ru-RU" dirty="0" smtClean="0"/>
              <a:t> </a:t>
            </a:r>
            <a:r>
              <a:rPr lang="en-US" dirty="0" smtClean="0"/>
              <a:t>union</a:t>
            </a:r>
            <a:r>
              <a:rPr lang="ru-RU" dirty="0" smtClean="0"/>
              <a:t> </a:t>
            </a:r>
            <a:r>
              <a:rPr lang="en-US" dirty="0" smtClean="0"/>
              <a:t>unsigned</a:t>
            </a:r>
            <a:r>
              <a:rPr lang="ru-RU" dirty="0" smtClean="0"/>
              <a:t> </a:t>
            </a:r>
            <a:r>
              <a:rPr lang="en-US" dirty="0" smtClean="0"/>
              <a:t>void</a:t>
            </a:r>
            <a:r>
              <a:rPr lang="ru-RU" dirty="0" smtClean="0"/>
              <a:t> </a:t>
            </a:r>
            <a:r>
              <a:rPr lang="en-US" dirty="0" smtClean="0"/>
              <a:t>volatile</a:t>
            </a:r>
            <a:r>
              <a:rPr lang="ru-RU" dirty="0" smtClean="0"/>
              <a:t> </a:t>
            </a:r>
            <a:r>
              <a:rPr lang="en-US" dirty="0" smtClean="0"/>
              <a:t>while</a:t>
            </a:r>
          </a:p>
          <a:p>
            <a:r>
              <a:rPr lang="en-US" dirty="0" smtClean="0"/>
              <a:t>C99: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Bool</a:t>
            </a:r>
            <a:r>
              <a:rPr lang="en-US" dirty="0" smtClean="0"/>
              <a:t> _Complex </a:t>
            </a:r>
            <a:r>
              <a:rPr lang="en-US" dirty="0"/>
              <a:t>inline </a:t>
            </a:r>
            <a:r>
              <a:rPr lang="en-US" dirty="0" smtClean="0"/>
              <a:t>restrict</a:t>
            </a:r>
          </a:p>
          <a:p>
            <a:r>
              <a:rPr lang="en-US" dirty="0" smtClean="0"/>
              <a:t>C11:</a:t>
            </a:r>
          </a:p>
          <a:p>
            <a:pPr lvl="1"/>
            <a:r>
              <a:rPr lang="en-US" dirty="0"/>
              <a:t>_</a:t>
            </a:r>
            <a:r>
              <a:rPr lang="en-US" dirty="0" err="1" smtClean="0"/>
              <a:t>Alignas</a:t>
            </a:r>
            <a:r>
              <a:rPr lang="en-US" dirty="0" smtClean="0"/>
              <a:t> </a:t>
            </a:r>
            <a:r>
              <a:rPr lang="en-US" dirty="0" err="1" smtClean="0"/>
              <a:t>alignof</a:t>
            </a:r>
            <a:r>
              <a:rPr lang="en-US" dirty="0" smtClean="0"/>
              <a:t> _Atomic _Generic _</a:t>
            </a:r>
            <a:r>
              <a:rPr lang="en-US" dirty="0" err="1" smtClean="0"/>
              <a:t>Noreturn</a:t>
            </a:r>
            <a:r>
              <a:rPr lang="en-US" dirty="0" smtClean="0"/>
              <a:t> _</a:t>
            </a:r>
            <a:r>
              <a:rPr lang="en-US" dirty="0" err="1" smtClean="0"/>
              <a:t>Thread_local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47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Метаинформация о языке Си</a:t>
            </a:r>
          </a:p>
          <a:p>
            <a:r>
              <a:rPr lang="ru-RU" dirty="0" smtClean="0"/>
              <a:t>Идентификаторы и сущности в </a:t>
            </a:r>
            <a:r>
              <a:rPr lang="ru-RU" dirty="0"/>
              <a:t>языке Си</a:t>
            </a:r>
          </a:p>
          <a:p>
            <a:pPr lvl="1"/>
            <a:r>
              <a:rPr lang="ru-RU" dirty="0" smtClean="0"/>
              <a:t>Пространства имен, области видимости, связывание, время жизни, продолжительность хранения</a:t>
            </a:r>
          </a:p>
          <a:p>
            <a:r>
              <a:rPr lang="ru-RU" dirty="0" smtClean="0"/>
              <a:t>Лексемы языка Си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854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Целые</a:t>
            </a:r>
            <a:endParaRPr lang="ru-RU" dirty="0"/>
          </a:p>
          <a:p>
            <a:r>
              <a:rPr lang="ru-RU" dirty="0" smtClean="0"/>
              <a:t>Символьные</a:t>
            </a:r>
            <a:endParaRPr lang="ru-RU" dirty="0"/>
          </a:p>
          <a:p>
            <a:r>
              <a:rPr lang="ru-RU" dirty="0" smtClean="0"/>
              <a:t>С плавающей точкой</a:t>
            </a:r>
          </a:p>
          <a:p>
            <a:r>
              <a:rPr lang="ru-RU" dirty="0" smtClean="0"/>
              <a:t>Константы перечислимых типов</a:t>
            </a:r>
          </a:p>
          <a:p>
            <a:r>
              <a:rPr lang="ru-RU" dirty="0" smtClean="0"/>
              <a:t>Строковые литералы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2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константы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Константа записывается в 8-, 10- или 16-ричной системе счисления и может иметь суффиксы u (или U) и/или l (или L) </a:t>
            </a:r>
          </a:p>
          <a:p>
            <a:r>
              <a:rPr lang="ru-RU" sz="2400" dirty="0"/>
              <a:t>8-ричная запись состоит из цифр и начинается с цифры 0</a:t>
            </a:r>
          </a:p>
          <a:p>
            <a:r>
              <a:rPr lang="ru-RU" sz="2400" dirty="0"/>
              <a:t>10-тичная запись состоит из цифр и начинается не с цифры 0 </a:t>
            </a:r>
          </a:p>
          <a:p>
            <a:r>
              <a:rPr lang="ru-RU" sz="2400" dirty="0"/>
              <a:t>16-ричная запись состоит из префикса 0х и послед. цифр 0-9 и букв а-</a:t>
            </a:r>
            <a:r>
              <a:rPr lang="en-US" sz="2400" dirty="0"/>
              <a:t>f</a:t>
            </a:r>
          </a:p>
          <a:p>
            <a:pPr lvl="1"/>
            <a:r>
              <a:rPr lang="ru-RU" sz="2000" dirty="0"/>
              <a:t>16-ричные цифры со значения от 10 до 15 обозначаются буквами от а-f</a:t>
            </a:r>
          </a:p>
          <a:p>
            <a:pPr lvl="1"/>
            <a:r>
              <a:rPr lang="ru-RU" sz="2000" dirty="0"/>
              <a:t>Регистр не учитывается</a:t>
            </a:r>
          </a:p>
          <a:p>
            <a:r>
              <a:rPr lang="ru-RU" sz="2400" dirty="0"/>
              <a:t>Константа получает тип с наименьшим диапазоном, содержащим значение константы</a:t>
            </a:r>
          </a:p>
          <a:p>
            <a:pPr lvl="1"/>
            <a:r>
              <a:rPr lang="ru-RU" sz="2000" dirty="0"/>
              <a:t>10-тичная без суффикса – первый из int, long int, unsigned long int</a:t>
            </a:r>
          </a:p>
          <a:p>
            <a:pPr lvl="1"/>
            <a:r>
              <a:rPr lang="ru-RU" sz="2000" dirty="0"/>
              <a:t>8- и 16-ричная без суффикса – первый из int, unsigned int, long int, unsigned long int</a:t>
            </a:r>
          </a:p>
          <a:p>
            <a:pPr lvl="1"/>
            <a:r>
              <a:rPr lang="ru-RU" sz="2000" dirty="0"/>
              <a:t>С суффиксом u или U -- первый из unsigned int, unsigned long int</a:t>
            </a:r>
          </a:p>
          <a:p>
            <a:pPr lvl="1"/>
            <a:r>
              <a:rPr lang="ru-RU" sz="2000" dirty="0"/>
              <a:t>С суффиксом l или L -- первый из long int, unsigned long int</a:t>
            </a:r>
          </a:p>
          <a:p>
            <a:pPr lvl="1"/>
            <a:r>
              <a:rPr lang="ru-RU" sz="2000" dirty="0"/>
              <a:t>С суффиксом ul или UL имеет тип unsigned long int</a:t>
            </a:r>
          </a:p>
        </p:txBody>
      </p:sp>
    </p:spTree>
    <p:extLst>
      <p:ext uri="{BB962C8B-B14F-4D97-AF65-F5344CB8AC3E}">
        <p14:creationId xmlns:p14="http://schemas.microsoft.com/office/powerpoint/2010/main" val="9961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Символьные константы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783560"/>
            <a:ext cx="10801200" cy="2365520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Необязательный префикс </a:t>
            </a:r>
            <a:r>
              <a:rPr lang="en-US" sz="2000" dirty="0"/>
              <a:t>L </a:t>
            </a:r>
            <a:r>
              <a:rPr lang="ru-RU" sz="2000" dirty="0"/>
              <a:t>и один или нескольких символов в кавычках </a:t>
            </a:r>
            <a:r>
              <a:rPr lang="en-US" sz="2000" dirty="0"/>
              <a:t>'</a:t>
            </a:r>
            <a:r>
              <a:rPr lang="ru-RU" sz="2000" dirty="0"/>
              <a:t> (например 'х' или </a:t>
            </a:r>
            <a:r>
              <a:rPr lang="en-US" sz="2000" dirty="0" err="1"/>
              <a:t>L'x</a:t>
            </a:r>
            <a:r>
              <a:rPr lang="en-US" sz="2000" dirty="0"/>
              <a:t>'</a:t>
            </a:r>
            <a:r>
              <a:rPr lang="ru-RU" sz="2000" dirty="0"/>
              <a:t>)</a:t>
            </a:r>
            <a:endParaRPr lang="en-US" sz="2000" dirty="0"/>
          </a:p>
          <a:p>
            <a:pPr lvl="1"/>
            <a:r>
              <a:rPr lang="ru-RU" sz="1600" dirty="0"/>
              <a:t>В кавычки </a:t>
            </a:r>
            <a:r>
              <a:rPr lang="en-US" sz="1600" dirty="0"/>
              <a:t>' </a:t>
            </a:r>
            <a:r>
              <a:rPr lang="ru-RU" sz="1600" dirty="0"/>
              <a:t>нельзя брать одну кавычку ' или конец строки</a:t>
            </a:r>
          </a:p>
          <a:p>
            <a:pPr lvl="1"/>
            <a:r>
              <a:rPr lang="ru-RU" sz="1600" dirty="0"/>
              <a:t>Значением константы с одним символом внутри является код этого символа в кодировке, принятой на данной машине</a:t>
            </a:r>
          </a:p>
          <a:p>
            <a:pPr lvl="1"/>
            <a:r>
              <a:rPr lang="ru-RU" sz="1600" dirty="0"/>
              <a:t>Значение константы с несколькими символами может зависеть от реализации</a:t>
            </a:r>
          </a:p>
          <a:p>
            <a:r>
              <a:rPr lang="ru-RU" sz="2000" dirty="0"/>
              <a:t>Константа без префикса имеет тип </a:t>
            </a:r>
            <a:r>
              <a:rPr lang="en-US" sz="2000" dirty="0"/>
              <a:t>char</a:t>
            </a:r>
            <a:endParaRPr lang="ru-RU" sz="2000" dirty="0"/>
          </a:p>
          <a:p>
            <a:r>
              <a:rPr lang="ru-RU" sz="2000" dirty="0"/>
              <a:t>Константа с префиксом </a:t>
            </a:r>
            <a:r>
              <a:rPr lang="en-US" sz="2000" dirty="0"/>
              <a:t>L </a:t>
            </a:r>
            <a:r>
              <a:rPr lang="ru-RU" sz="2000" dirty="0"/>
              <a:t>имеет тип </a:t>
            </a:r>
            <a:r>
              <a:rPr lang="en-US" sz="2000" dirty="0" err="1"/>
              <a:t>wchar_t</a:t>
            </a:r>
            <a:r>
              <a:rPr lang="en-US" sz="2000" dirty="0"/>
              <a:t> (</a:t>
            </a:r>
            <a:r>
              <a:rPr lang="ru-RU" sz="2000" dirty="0"/>
              <a:t>описан в </a:t>
            </a:r>
            <a:r>
              <a:rPr lang="en-US" sz="2000" dirty="0" err="1"/>
              <a:t>stddef.h</a:t>
            </a:r>
            <a:r>
              <a:rPr lang="en-US" sz="2000" dirty="0"/>
              <a:t>)</a:t>
            </a:r>
            <a:endParaRPr lang="ru-RU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63755"/>
              </p:ext>
            </p:extLst>
          </p:nvPr>
        </p:nvGraphicFramePr>
        <p:xfrm>
          <a:off x="2567608" y="4077072"/>
          <a:ext cx="760816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Escape-</a:t>
                      </a:r>
                      <a:r>
                        <a:rPr lang="ru-RU" sz="1400" dirty="0" smtClean="0"/>
                        <a:t>последовательность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Запись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Escape-</a:t>
                      </a:r>
                      <a:r>
                        <a:rPr lang="ru-RU" sz="1400" dirty="0" smtClean="0"/>
                        <a:t>последовательность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Запись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новая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строка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\\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\?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табуляция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quote) \'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\'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шаг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double quote) \"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\"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каретки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восьмеричный код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</a:t>
                      </a:r>
                      <a:r>
                        <a:rPr lang="en-US" sz="1400" dirty="0" err="1" smtClean="0"/>
                        <a:t>ooo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страницы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шестнадцатеричный код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</a:t>
                      </a:r>
                      <a:r>
                        <a:rPr lang="en-US" sz="1400" dirty="0" err="1" smtClean="0"/>
                        <a:t>xhh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сигнал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звонок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2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с плавающей точкой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Целая часть, десятичная точка, дробная часть, </a:t>
            </a:r>
            <a:r>
              <a:rPr lang="ru-RU" dirty="0"/>
              <a:t>е или </a:t>
            </a:r>
            <a:r>
              <a:rPr lang="ru-RU" dirty="0" smtClean="0"/>
              <a:t>Е, </a:t>
            </a:r>
            <a:r>
              <a:rPr lang="ru-RU" dirty="0"/>
              <a:t>и порядок </a:t>
            </a:r>
            <a:r>
              <a:rPr lang="ru-RU" dirty="0" smtClean="0"/>
              <a:t>(</a:t>
            </a:r>
            <a:r>
              <a:rPr lang="ru-RU" dirty="0"/>
              <a:t>возможно, со знаком</a:t>
            </a:r>
            <a:r>
              <a:rPr lang="ru-RU" dirty="0" smtClean="0"/>
              <a:t>), </a:t>
            </a:r>
            <a:r>
              <a:rPr lang="ru-RU" dirty="0"/>
              <a:t>и, возможно, </a:t>
            </a:r>
            <a:r>
              <a:rPr lang="ru-RU" dirty="0" smtClean="0"/>
              <a:t>суффикс</a:t>
            </a:r>
            <a:r>
              <a:rPr lang="en-US" dirty="0" smtClean="0"/>
              <a:t> </a:t>
            </a:r>
            <a:r>
              <a:rPr lang="ru-RU" dirty="0" smtClean="0"/>
              <a:t>f</a:t>
            </a:r>
            <a:r>
              <a:rPr lang="ru-RU" dirty="0"/>
              <a:t>, F, l или </a:t>
            </a:r>
            <a:r>
              <a:rPr lang="ru-RU" dirty="0" smtClean="0"/>
              <a:t>L</a:t>
            </a:r>
            <a:endParaRPr lang="en-US" dirty="0" smtClean="0"/>
          </a:p>
          <a:p>
            <a:r>
              <a:rPr lang="ru-RU" dirty="0" smtClean="0"/>
              <a:t>Целая, </a:t>
            </a:r>
            <a:r>
              <a:rPr lang="ru-RU" dirty="0"/>
              <a:t>дробная </a:t>
            </a:r>
            <a:r>
              <a:rPr lang="ru-RU" dirty="0" smtClean="0"/>
              <a:t>часть и порядок -- последовательности цифр</a:t>
            </a:r>
            <a:endParaRPr lang="en-US" dirty="0" smtClean="0"/>
          </a:p>
          <a:p>
            <a:r>
              <a:rPr lang="ru-RU" dirty="0" smtClean="0"/>
              <a:t>Целая часть или дробная часть (но не обе вместе) могут отсутствовать</a:t>
            </a:r>
            <a:endParaRPr lang="en-US" dirty="0" smtClean="0"/>
          </a:p>
          <a:p>
            <a:r>
              <a:rPr lang="ru-RU" dirty="0"/>
              <a:t>Д</a:t>
            </a:r>
            <a:r>
              <a:rPr lang="ru-RU" dirty="0" smtClean="0"/>
              <a:t>есятичная точка или Е с порядком </a:t>
            </a:r>
            <a:r>
              <a:rPr lang="ru-RU" dirty="0"/>
              <a:t>(но не обе </a:t>
            </a:r>
            <a:r>
              <a:rPr lang="ru-RU" dirty="0" smtClean="0"/>
              <a:t>вместе) могут </a:t>
            </a:r>
            <a:r>
              <a:rPr lang="ru-RU" dirty="0"/>
              <a:t>отсутствовать</a:t>
            </a:r>
            <a:endParaRPr lang="ru-RU" dirty="0" smtClean="0"/>
          </a:p>
          <a:p>
            <a:r>
              <a:rPr lang="ru-RU" dirty="0" smtClean="0"/>
              <a:t>Тип </a:t>
            </a:r>
            <a:r>
              <a:rPr lang="ru-RU" dirty="0"/>
              <a:t>определяется </a:t>
            </a:r>
            <a:r>
              <a:rPr lang="ru-RU" dirty="0" smtClean="0"/>
              <a:t>суффиксом</a:t>
            </a:r>
          </a:p>
          <a:p>
            <a:pPr lvl="1"/>
            <a:r>
              <a:rPr lang="ru-RU" dirty="0" smtClean="0"/>
              <a:t>F </a:t>
            </a:r>
            <a:r>
              <a:rPr lang="ru-RU" dirty="0"/>
              <a:t>или f </a:t>
            </a:r>
            <a:r>
              <a:rPr lang="ru-RU" dirty="0" smtClean="0"/>
              <a:t>-- тип float</a:t>
            </a:r>
          </a:p>
          <a:p>
            <a:pPr lvl="1"/>
            <a:r>
              <a:rPr lang="ru-RU" dirty="0" smtClean="0"/>
              <a:t>L </a:t>
            </a:r>
            <a:r>
              <a:rPr lang="ru-RU" dirty="0"/>
              <a:t>или </a:t>
            </a:r>
            <a:r>
              <a:rPr lang="ru-RU" dirty="0" smtClean="0"/>
              <a:t>l -- тип </a:t>
            </a:r>
            <a:r>
              <a:rPr lang="ru-RU" dirty="0"/>
              <a:t>long </a:t>
            </a:r>
            <a:r>
              <a:rPr lang="ru-RU" dirty="0" smtClean="0"/>
              <a:t>double</a:t>
            </a:r>
          </a:p>
          <a:p>
            <a:pPr lvl="1"/>
            <a:r>
              <a:rPr lang="ru-RU" dirty="0" smtClean="0"/>
              <a:t>Без суффикса – тип double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1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перечислимых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Идентификаторы, объявленные </a:t>
            </a:r>
            <a:r>
              <a:rPr lang="ru-RU" dirty="0" smtClean="0"/>
              <a:t>как </a:t>
            </a:r>
            <a:r>
              <a:rPr lang="ru-RU" dirty="0"/>
              <a:t>элементы перечисления </a:t>
            </a:r>
            <a:r>
              <a:rPr lang="en-US" dirty="0" err="1" smtClean="0"/>
              <a:t>enum</a:t>
            </a:r>
            <a:endParaRPr lang="ru-RU" dirty="0" smtClean="0"/>
          </a:p>
          <a:p>
            <a:r>
              <a:rPr lang="ru-RU" dirty="0" smtClean="0"/>
              <a:t>Значения определяются внутри </a:t>
            </a:r>
            <a:r>
              <a:rPr lang="en-US" dirty="0" err="1" smtClean="0"/>
              <a:t>enum</a:t>
            </a:r>
            <a:r>
              <a:rPr lang="ru-RU" dirty="0" smtClean="0"/>
              <a:t>, имеют тип </a:t>
            </a:r>
            <a:r>
              <a:rPr lang="en-US" dirty="0" err="1" smtClean="0"/>
              <a:t>int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124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Необязательный префикс </a:t>
            </a:r>
            <a:r>
              <a:rPr lang="en-US" dirty="0"/>
              <a:t>L </a:t>
            </a:r>
            <a:r>
              <a:rPr lang="ru-RU" dirty="0"/>
              <a:t>и п</a:t>
            </a:r>
            <a:r>
              <a:rPr lang="ru-RU" dirty="0" smtClean="0"/>
              <a:t>оследовательность символов, в двойных кавычках </a:t>
            </a:r>
            <a:r>
              <a:rPr lang="ru-RU" dirty="0"/>
              <a:t>(например, </a:t>
            </a:r>
            <a:r>
              <a:rPr lang="ru-RU" dirty="0" smtClean="0"/>
              <a:t>"..." или </a:t>
            </a:r>
            <a:r>
              <a:rPr lang="en-US" dirty="0" smtClean="0"/>
              <a:t>L"…"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 двойные кавычки нельзя брать одну двойную кавычку или конец строки</a:t>
            </a:r>
          </a:p>
          <a:p>
            <a:pPr lvl="1"/>
            <a:r>
              <a:rPr lang="ru-RU" dirty="0" smtClean="0"/>
              <a:t>В строках можно использовать те же </a:t>
            </a:r>
            <a:r>
              <a:rPr lang="en-US" dirty="0" smtClean="0"/>
              <a:t>escape-</a:t>
            </a:r>
            <a:r>
              <a:rPr lang="ru-RU" dirty="0" smtClean="0"/>
              <a:t>последовательности, что и в символьных константах</a:t>
            </a:r>
          </a:p>
          <a:p>
            <a:r>
              <a:rPr lang="ru-RU" dirty="0" smtClean="0"/>
              <a:t>Константа без префикса имеет тип массив </a:t>
            </a:r>
            <a:r>
              <a:rPr lang="en-US" dirty="0" smtClean="0"/>
              <a:t>char</a:t>
            </a:r>
          </a:p>
          <a:p>
            <a:r>
              <a:rPr lang="ru-RU" dirty="0" smtClean="0"/>
              <a:t>Константа с префиксом </a:t>
            </a:r>
            <a:r>
              <a:rPr lang="en-US" dirty="0" smtClean="0"/>
              <a:t>L</a:t>
            </a:r>
            <a:r>
              <a:rPr lang="ru-RU" dirty="0" smtClean="0"/>
              <a:t> имеет тип массив </a:t>
            </a:r>
            <a:r>
              <a:rPr lang="en-US" dirty="0" err="1" smtClean="0"/>
              <a:t>wchar_t</a:t>
            </a:r>
            <a:endParaRPr lang="en-US" dirty="0" smtClean="0"/>
          </a:p>
          <a:p>
            <a:r>
              <a:rPr lang="ru-RU" dirty="0" smtClean="0"/>
              <a:t>Значение строки хранится в памяти глобальных переменных (</a:t>
            </a:r>
            <a:r>
              <a:rPr lang="en-US" dirty="0" smtClean="0"/>
              <a:t>static</a:t>
            </a:r>
            <a:r>
              <a:rPr lang="ru-RU" dirty="0" smtClean="0"/>
              <a:t>) и инициализируется </a:t>
            </a:r>
            <a:r>
              <a:rPr lang="ru-RU" dirty="0"/>
              <a:t>заданными </a:t>
            </a:r>
            <a:r>
              <a:rPr lang="ru-RU" dirty="0" smtClean="0"/>
              <a:t>символами, за которыми идет </a:t>
            </a:r>
            <a:r>
              <a:rPr lang="en-US" dirty="0" smtClean="0"/>
              <a:t>'\0'</a:t>
            </a:r>
          </a:p>
          <a:p>
            <a:r>
              <a:rPr lang="ru-RU" dirty="0" smtClean="0"/>
              <a:t>Поведение </a:t>
            </a:r>
            <a:r>
              <a:rPr lang="ru-RU" dirty="0"/>
              <a:t>программы, </a:t>
            </a:r>
            <a:r>
              <a:rPr lang="ru-RU" dirty="0" smtClean="0"/>
              <a:t>пытающейся</a:t>
            </a:r>
            <a:r>
              <a:rPr lang="en-US" dirty="0" smtClean="0"/>
              <a:t> </a:t>
            </a:r>
            <a:r>
              <a:rPr lang="ru-RU" dirty="0" smtClean="0"/>
              <a:t>изменить </a:t>
            </a:r>
            <a:r>
              <a:rPr lang="ru-RU" dirty="0"/>
              <a:t>строковый литерал, не </a:t>
            </a:r>
            <a:r>
              <a:rPr lang="ru-RU" dirty="0" smtClean="0"/>
              <a:t>определено</a:t>
            </a:r>
            <a:endParaRPr lang="ru-RU" dirty="0"/>
          </a:p>
          <a:p>
            <a:r>
              <a:rPr lang="ru-RU" dirty="0" smtClean="0"/>
              <a:t>Написанные рядом строковые литералы объединяются в одну строку</a:t>
            </a:r>
            <a:endParaRPr lang="en-US" dirty="0" smtClean="0"/>
          </a:p>
          <a:p>
            <a:r>
              <a:rPr lang="ru-RU" dirty="0" smtClean="0"/>
              <a:t>После любой</a:t>
            </a:r>
            <a:r>
              <a:rPr lang="en-US" dirty="0" smtClean="0"/>
              <a:t> </a:t>
            </a:r>
            <a:r>
              <a:rPr lang="ru-RU" dirty="0" smtClean="0"/>
              <a:t>конкатенации к строке добавляется символ </a:t>
            </a:r>
            <a:r>
              <a:rPr lang="en-US" dirty="0" smtClean="0"/>
              <a:t>'\0'</a:t>
            </a:r>
          </a:p>
          <a:p>
            <a:r>
              <a:rPr lang="ru-RU" dirty="0" smtClean="0"/>
              <a:t>Конкатенация строк с префиксом и без префикса не определена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0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и скобки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Скобки</a:t>
            </a:r>
          </a:p>
          <a:p>
            <a:pPr lvl="1"/>
            <a:r>
              <a:rPr lang="ru-RU" dirty="0" smtClean="0"/>
              <a:t> </a:t>
            </a:r>
            <a:r>
              <a:rPr lang="en-US" dirty="0" smtClean="0"/>
              <a:t>[ ] { } ( )</a:t>
            </a:r>
          </a:p>
          <a:p>
            <a:r>
              <a:rPr lang="ru-RU" dirty="0" smtClean="0"/>
              <a:t>Унарные</a:t>
            </a:r>
          </a:p>
          <a:p>
            <a:pPr lvl="1"/>
            <a:r>
              <a:rPr lang="ru-RU" dirty="0" smtClean="0"/>
              <a:t> </a:t>
            </a:r>
            <a:r>
              <a:rPr lang="en-US" dirty="0"/>
              <a:t>-- ++ </a:t>
            </a:r>
            <a:r>
              <a:rPr lang="ru-RU" dirty="0" smtClean="0"/>
              <a:t>! </a:t>
            </a:r>
            <a:r>
              <a:rPr lang="en-US" dirty="0" smtClean="0"/>
              <a:t>~ &amp;</a:t>
            </a:r>
            <a:r>
              <a:rPr lang="ru-RU" dirty="0" smtClean="0"/>
              <a:t> * + -</a:t>
            </a:r>
            <a:endParaRPr lang="en-US" dirty="0" smtClean="0"/>
          </a:p>
          <a:p>
            <a:r>
              <a:rPr lang="ru-RU" dirty="0" smtClean="0"/>
              <a:t>Бинарные </a:t>
            </a:r>
          </a:p>
          <a:p>
            <a:pPr lvl="1"/>
            <a:r>
              <a:rPr lang="en-US" dirty="0" smtClean="0"/>
              <a:t>&amp;&amp; || &lt;&lt; &gt;&gt; -&gt; . , &amp; ^ | * + - </a:t>
            </a:r>
            <a:r>
              <a:rPr lang="ru-RU" dirty="0" smtClean="0"/>
              <a:t>/ </a:t>
            </a:r>
            <a:r>
              <a:rPr lang="en-US" dirty="0" smtClean="0"/>
              <a:t>%</a:t>
            </a:r>
            <a:endParaRPr lang="ru-RU" dirty="0" smtClean="0"/>
          </a:p>
          <a:p>
            <a:pPr lvl="1"/>
            <a:r>
              <a:rPr lang="en-US" dirty="0" smtClean="0"/>
              <a:t>= == &lt; &gt; &lt;= &gt;= != += -= /= %= &lt;&lt;= &gt;&gt;= &amp;= |= ^=</a:t>
            </a:r>
          </a:p>
          <a:p>
            <a:r>
              <a:rPr lang="ru-RU" dirty="0" smtClean="0"/>
              <a:t>Тернарные</a:t>
            </a:r>
          </a:p>
          <a:p>
            <a:pPr lvl="1"/>
            <a:r>
              <a:rPr lang="ru-RU" dirty="0" smtClean="0"/>
              <a:t> </a:t>
            </a:r>
            <a:r>
              <a:rPr lang="en-US" dirty="0" smtClean="0"/>
              <a:t>?:</a:t>
            </a:r>
            <a:endParaRPr lang="ru-RU" dirty="0" smtClean="0"/>
          </a:p>
          <a:p>
            <a:r>
              <a:rPr lang="ru-RU" dirty="0" smtClean="0"/>
              <a:t>Другое</a:t>
            </a:r>
          </a:p>
          <a:p>
            <a:pPr lvl="1"/>
            <a:r>
              <a:rPr lang="en-US" dirty="0" smtClean="0"/>
              <a:t>…</a:t>
            </a:r>
            <a:r>
              <a:rPr lang="ru-RU" dirty="0" smtClean="0"/>
              <a:t> 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8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smtClean="0"/>
              <a:t>делением на </a:t>
            </a:r>
            <a:r>
              <a:rPr lang="ru-RU" dirty="0"/>
              <a:t>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417638"/>
            <a:ext cx="10657184" cy="493792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Удаление комментариев</a:t>
            </a:r>
          </a:p>
          <a:p>
            <a:r>
              <a:rPr lang="ru-RU" dirty="0" smtClean="0"/>
              <a:t>Сворачивание три-графов, если разрешено </a:t>
            </a:r>
            <a:r>
              <a:rPr lang="ru-RU" dirty="0"/>
              <a:t>специальной </a:t>
            </a:r>
            <a:r>
              <a:rPr lang="ru-RU" dirty="0" smtClean="0"/>
              <a:t>опцией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Конкатенация (склеивание) строк, оканчивающихся </a:t>
            </a:r>
            <a:r>
              <a:rPr lang="ru-RU" dirty="0"/>
              <a:t>обратной наклонной </a:t>
            </a:r>
            <a:r>
              <a:rPr lang="ru-RU" dirty="0" smtClean="0"/>
              <a:t>чертой \</a:t>
            </a:r>
          </a:p>
          <a:p>
            <a:r>
              <a:rPr lang="ru-RU" dirty="0" smtClean="0"/>
              <a:t>Работа препроцессора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76302"/>
              </p:ext>
            </p:extLst>
          </p:nvPr>
        </p:nvGraphicFramePr>
        <p:xfrm>
          <a:off x="2495598" y="2780928"/>
          <a:ext cx="720080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7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Общие </a:t>
            </a:r>
            <a:r>
              <a:rPr lang="ru-RU" dirty="0" smtClean="0"/>
              <a:t>сведения о языке Си</a:t>
            </a:r>
          </a:p>
          <a:p>
            <a:pPr lvl="1"/>
            <a:r>
              <a:rPr lang="en-US" dirty="0" smtClean="0"/>
              <a:t>UNIX -- Dennis Ritchie</a:t>
            </a:r>
            <a:r>
              <a:rPr lang="ru-RU" dirty="0" smtClean="0"/>
              <a:t> – </a:t>
            </a:r>
            <a:r>
              <a:rPr lang="en-US" dirty="0" smtClean="0"/>
              <a:t>1973</a:t>
            </a:r>
            <a:r>
              <a:rPr lang="ru-RU" dirty="0" smtClean="0"/>
              <a:t> --</a:t>
            </a:r>
            <a:r>
              <a:rPr lang="en-US" dirty="0" smtClean="0"/>
              <a:t> Bell Laboratories, </a:t>
            </a:r>
            <a:r>
              <a:rPr lang="ru-RU" dirty="0" smtClean="0"/>
              <a:t>СШ</a:t>
            </a:r>
            <a:r>
              <a:rPr lang="ru-RU" dirty="0"/>
              <a:t>А</a:t>
            </a:r>
          </a:p>
          <a:p>
            <a:r>
              <a:rPr lang="ru-RU" dirty="0"/>
              <a:t>Идентификаторы и сущности</a:t>
            </a:r>
          </a:p>
          <a:p>
            <a:pPr lvl="1"/>
            <a:r>
              <a:rPr lang="ru-RU" dirty="0"/>
              <a:t>Пространства имен, области видимости, связывание, время жизни, продолжительность хранения</a:t>
            </a:r>
          </a:p>
          <a:p>
            <a:r>
              <a:rPr lang="ru-RU" dirty="0" smtClean="0"/>
              <a:t>Лексика </a:t>
            </a:r>
            <a:r>
              <a:rPr lang="ru-RU" dirty="0"/>
              <a:t>языка </a:t>
            </a:r>
            <a:r>
              <a:rPr lang="ru-RU" dirty="0" smtClean="0"/>
              <a:t>Си</a:t>
            </a:r>
          </a:p>
          <a:p>
            <a:pPr lvl="1"/>
            <a:r>
              <a:rPr lang="ru-RU" dirty="0" smtClean="0"/>
              <a:t>Единица компиляции</a:t>
            </a:r>
          </a:p>
          <a:p>
            <a:pPr lvl="1"/>
            <a:r>
              <a:rPr lang="ru-RU" dirty="0" smtClean="0"/>
              <a:t>Стадии работы компилятора</a:t>
            </a:r>
          </a:p>
          <a:p>
            <a:pPr lvl="1"/>
            <a:r>
              <a:rPr lang="ru-RU" dirty="0" smtClean="0"/>
              <a:t>Лексемы</a:t>
            </a:r>
          </a:p>
          <a:p>
            <a:pPr lvl="2"/>
            <a:r>
              <a:rPr lang="ru-RU" dirty="0"/>
              <a:t>Символы-разделители</a:t>
            </a:r>
          </a:p>
          <a:p>
            <a:pPr lvl="2"/>
            <a:r>
              <a:rPr lang="ru-RU" dirty="0"/>
              <a:t>Идентификаторы</a:t>
            </a:r>
          </a:p>
          <a:p>
            <a:pPr lvl="2"/>
            <a:r>
              <a:rPr lang="ru-RU" dirty="0"/>
              <a:t>Ключевые слова</a:t>
            </a:r>
          </a:p>
          <a:p>
            <a:pPr lvl="2"/>
            <a:r>
              <a:rPr lang="ru-RU" dirty="0"/>
              <a:t>Константы, строковые литералы</a:t>
            </a:r>
          </a:p>
          <a:p>
            <a:pPr lvl="2"/>
            <a:r>
              <a:rPr lang="ru-RU" dirty="0"/>
              <a:t>Символы операций и </a:t>
            </a:r>
            <a:r>
              <a:rPr lang="ru-RU" dirty="0" smtClean="0"/>
              <a:t>скобки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0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</a:t>
            </a:r>
          </a:p>
          <a:p>
            <a:pPr lvl="1"/>
            <a:r>
              <a:rPr lang="ru-RU" dirty="0"/>
              <a:t>С99</a:t>
            </a:r>
            <a:endParaRPr lang="en-US" dirty="0"/>
          </a:p>
          <a:p>
            <a:pPr lvl="1"/>
            <a:r>
              <a:rPr lang="ru-RU" dirty="0"/>
              <a:t>С11</a:t>
            </a:r>
            <a:endParaRPr lang="en-US" dirty="0"/>
          </a:p>
          <a:p>
            <a:endParaRPr lang="ru-RU" dirty="0"/>
          </a:p>
        </p:txBody>
      </p:sp>
      <p:pic>
        <p:nvPicPr>
          <p:cNvPr id="1026" name="Picture 2" descr="File:Dennis MacAlistair Ritchie 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48" y="1238186"/>
            <a:ext cx="4536504" cy="524999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обозначают идентификаторы?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Пространство имен – это множество идентификаторов, обозначающих сущности одной из категорий:</a:t>
            </a:r>
            <a:endParaRPr lang="en-US" dirty="0" smtClean="0"/>
          </a:p>
          <a:p>
            <a:pPr lvl="1"/>
            <a:r>
              <a:rPr lang="ru-RU" dirty="0" smtClean="0"/>
              <a:t>Переменные, функции, типы и </a:t>
            </a:r>
            <a:r>
              <a:rPr lang="ru-RU" dirty="0" err="1" smtClean="0"/>
              <a:t>enum</a:t>
            </a:r>
            <a:r>
              <a:rPr lang="ru-RU" dirty="0" smtClean="0"/>
              <a:t>-константы</a:t>
            </a:r>
          </a:p>
          <a:p>
            <a:pPr lvl="1"/>
            <a:r>
              <a:rPr lang="ru-RU" dirty="0" smtClean="0"/>
              <a:t>Метки для </a:t>
            </a:r>
            <a:r>
              <a:rPr lang="en-US" dirty="0" err="1" smtClean="0"/>
              <a:t>goto</a:t>
            </a:r>
            <a:endParaRPr lang="ru-RU" dirty="0" smtClean="0"/>
          </a:p>
          <a:p>
            <a:pPr lvl="1"/>
            <a:r>
              <a:rPr lang="ru-RU" dirty="0"/>
              <a:t>Тэги </a:t>
            </a:r>
            <a:r>
              <a:rPr lang="ru-RU" dirty="0" smtClean="0"/>
              <a:t>структур, объединений и перечислений после </a:t>
            </a:r>
            <a:r>
              <a:rPr lang="en-US" dirty="0" err="1" smtClean="0"/>
              <a:t>struct</a:t>
            </a:r>
            <a:r>
              <a:rPr lang="en-US" dirty="0" smtClean="0"/>
              <a:t>, union, </a:t>
            </a:r>
            <a:r>
              <a:rPr lang="en-US" dirty="0" err="1" smtClean="0"/>
              <a:t>enum</a:t>
            </a:r>
            <a:endParaRPr lang="ru-RU" dirty="0" smtClean="0"/>
          </a:p>
          <a:p>
            <a:pPr lvl="1"/>
            <a:r>
              <a:rPr lang="ru-RU" dirty="0"/>
              <a:t>Элементы </a:t>
            </a:r>
            <a:r>
              <a:rPr lang="ru-RU" dirty="0" smtClean="0"/>
              <a:t>структур и </a:t>
            </a:r>
            <a:r>
              <a:rPr lang="ru-RU" dirty="0"/>
              <a:t>объединений </a:t>
            </a:r>
            <a:r>
              <a:rPr lang="ru-RU" dirty="0" smtClean="0"/>
              <a:t>после операторов </a:t>
            </a:r>
            <a:r>
              <a:rPr lang="en-US" dirty="0" smtClean="0"/>
              <a:t>. </a:t>
            </a:r>
            <a:r>
              <a:rPr lang="ru-RU" dirty="0" smtClean="0"/>
              <a:t>и </a:t>
            </a:r>
            <a:r>
              <a:rPr lang="en-US" dirty="0" smtClean="0"/>
              <a:t>-&gt;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Пространства имен могут пересекаться</a:t>
            </a:r>
          </a:p>
          <a:p>
            <a:pPr lvl="1"/>
            <a:r>
              <a:rPr lang="ru-RU" dirty="0" smtClean="0"/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 smtClean="0"/>
              <a:t>Например, идентификатор после -</a:t>
            </a:r>
            <a:r>
              <a:rPr lang="en-US" dirty="0" smtClean="0"/>
              <a:t>&gt; </a:t>
            </a:r>
            <a:r>
              <a:rPr lang="ru-RU" dirty="0" smtClean="0"/>
              <a:t>обозначает элемент </a:t>
            </a:r>
            <a:r>
              <a:rPr lang="en-US" dirty="0" err="1" smtClean="0"/>
              <a:t>struct</a:t>
            </a:r>
            <a:r>
              <a:rPr lang="en-US" dirty="0" smtClean="0"/>
              <a:t>/union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90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Область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Область видимости идентификатора </a:t>
            </a:r>
            <a:r>
              <a:rPr lang="ru-RU" dirty="0" smtClean="0"/>
              <a:t>– часть текста программы, где он обозначает одну из сущностей:</a:t>
            </a:r>
          </a:p>
          <a:p>
            <a:pPr lvl="1"/>
            <a:r>
              <a:rPr lang="ru-RU" dirty="0" smtClean="0"/>
              <a:t>переменную</a:t>
            </a:r>
            <a:endParaRPr lang="en-US" dirty="0" smtClean="0"/>
          </a:p>
          <a:p>
            <a:pPr lvl="1"/>
            <a:r>
              <a:rPr lang="ru-RU" dirty="0" smtClean="0"/>
              <a:t>функцию</a:t>
            </a:r>
          </a:p>
          <a:p>
            <a:pPr lvl="1"/>
            <a:r>
              <a:rPr lang="ru-RU" dirty="0" smtClean="0"/>
              <a:t>тэг или элемент </a:t>
            </a:r>
            <a:r>
              <a:rPr lang="en-US" dirty="0" err="1" smtClean="0"/>
              <a:t>struct</a:t>
            </a:r>
            <a:r>
              <a:rPr lang="en-US" dirty="0" smtClean="0"/>
              <a:t>/union/</a:t>
            </a:r>
            <a:r>
              <a:rPr lang="en-US" dirty="0" err="1" smtClean="0"/>
              <a:t>enum</a:t>
            </a:r>
            <a:endParaRPr lang="ru-RU" dirty="0" smtClean="0"/>
          </a:p>
          <a:p>
            <a:pPr lvl="1"/>
            <a:r>
              <a:rPr lang="ru-RU" dirty="0" smtClean="0"/>
              <a:t>тип</a:t>
            </a:r>
          </a:p>
          <a:p>
            <a:pPr lvl="1"/>
            <a:r>
              <a:rPr lang="ru-RU" dirty="0" smtClean="0"/>
              <a:t>метку для </a:t>
            </a:r>
            <a:r>
              <a:rPr lang="en-US" dirty="0" err="1" smtClean="0"/>
              <a:t>goto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2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областей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«Функция»</a:t>
            </a:r>
          </a:p>
          <a:p>
            <a:pPr lvl="1"/>
            <a:r>
              <a:rPr lang="ru-RU" dirty="0" smtClean="0"/>
              <a:t>Только для меток </a:t>
            </a:r>
            <a:r>
              <a:rPr lang="en-US" dirty="0" err="1" smtClean="0"/>
              <a:t>goto</a:t>
            </a:r>
            <a:endParaRPr lang="ru-RU" dirty="0" smtClean="0"/>
          </a:p>
          <a:p>
            <a:pPr lvl="1"/>
            <a:r>
              <a:rPr lang="ru-RU" dirty="0" smtClean="0"/>
              <a:t>Видны из любой точки в теле функции</a:t>
            </a:r>
          </a:p>
          <a:p>
            <a:r>
              <a:rPr lang="ru-RU" dirty="0" smtClean="0"/>
              <a:t>«Файл»</a:t>
            </a:r>
          </a:p>
          <a:p>
            <a:pPr lvl="1"/>
            <a:r>
              <a:rPr lang="ru-RU" dirty="0" smtClean="0"/>
              <a:t>Вне всех </a:t>
            </a:r>
            <a:r>
              <a:rPr lang="en-US" dirty="0" smtClean="0"/>
              <a:t>{ }</a:t>
            </a:r>
            <a:r>
              <a:rPr lang="ru-RU" dirty="0" smtClean="0"/>
              <a:t> и всех прототипов функции</a:t>
            </a:r>
          </a:p>
          <a:p>
            <a:r>
              <a:rPr lang="ru-RU" dirty="0" smtClean="0"/>
              <a:t>«Блок» </a:t>
            </a:r>
            <a:r>
              <a:rPr lang="en-US" dirty="0" smtClean="0"/>
              <a:t>{ }</a:t>
            </a:r>
            <a:endParaRPr lang="ru-RU" dirty="0" smtClean="0"/>
          </a:p>
          <a:p>
            <a:pPr lvl="1"/>
            <a:r>
              <a:rPr lang="ru-RU" dirty="0" smtClean="0"/>
              <a:t>От места объявления до конца блока</a:t>
            </a:r>
            <a:endParaRPr lang="en-US" dirty="0" smtClean="0"/>
          </a:p>
          <a:p>
            <a:r>
              <a:rPr lang="ru-RU" dirty="0" smtClean="0"/>
              <a:t>«Прототип функции»</a:t>
            </a:r>
          </a:p>
          <a:p>
            <a:pPr lvl="1"/>
            <a:r>
              <a:rPr lang="ru-RU" dirty="0" smtClean="0"/>
              <a:t>Внутри объявления функции</a:t>
            </a:r>
            <a:r>
              <a:rPr lang="en-US" dirty="0" smtClean="0"/>
              <a:t>; </a:t>
            </a:r>
            <a:r>
              <a:rPr lang="ru-RU" dirty="0" smtClean="0"/>
              <a:t>например, область видимости х в «</a:t>
            </a:r>
            <a:r>
              <a:rPr lang="en-US" dirty="0" smtClean="0"/>
              <a:t>void f(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  <a:r>
              <a:rPr lang="ru-RU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460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Вложенные области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 smtClean="0"/>
          </a:p>
          <a:p>
            <a:r>
              <a:rPr lang="ru-RU" dirty="0" smtClean="0"/>
              <a:t>В этом случае О1 </a:t>
            </a:r>
            <a:r>
              <a:rPr lang="ru-RU" dirty="0" smtClean="0">
                <a:sym typeface="Symbol" panose="05050102010706020507" pitchFamily="18" charset="2"/>
              </a:rPr>
              <a:t> О2 или О2 </a:t>
            </a:r>
            <a:r>
              <a:rPr lang="ru-RU" dirty="0">
                <a:sym typeface="Symbol" panose="05050102010706020507" pitchFamily="18" charset="2"/>
              </a:rPr>
              <a:t> </a:t>
            </a:r>
            <a:r>
              <a:rPr lang="ru-RU" dirty="0" smtClean="0">
                <a:sym typeface="Symbol" panose="05050102010706020507" pitchFamily="18" charset="2"/>
              </a:rPr>
              <a:t>О1; частичное перекрытие запрещено правилами языка Си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О1 </a:t>
            </a:r>
            <a:r>
              <a:rPr lang="ru-RU" dirty="0">
                <a:sym typeface="Symbol" panose="05050102010706020507" pitchFamily="18" charset="2"/>
              </a:rPr>
              <a:t> </a:t>
            </a:r>
            <a:r>
              <a:rPr lang="ru-RU" dirty="0" smtClean="0">
                <a:sym typeface="Symbol" panose="05050102010706020507" pitchFamily="18" charset="2"/>
              </a:rPr>
              <a:t>О2, то сущность С1 </a:t>
            </a:r>
            <a:r>
              <a:rPr lang="ru-RU" i="1" dirty="0" smtClean="0">
                <a:sym typeface="Symbol" panose="05050102010706020507" pitchFamily="18" charset="2"/>
              </a:rPr>
              <a:t>скрывает</a:t>
            </a:r>
            <a:r>
              <a:rPr lang="ru-RU" dirty="0" smtClean="0"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 smtClean="0">
                <a:sym typeface="Symbol" panose="05050102010706020507" pitchFamily="18" charset="2"/>
              </a:rPr>
              <a:t>Если О2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 </a:t>
            </a:r>
            <a:r>
              <a:rPr lang="ru-RU" dirty="0" smtClean="0">
                <a:sym typeface="Symbol" panose="05050102010706020507" pitchFamily="18" charset="2"/>
              </a:rPr>
              <a:t>О1, то С2 скрывает С1 внутри О2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571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Связывание идентификаторов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dirty="0" smtClean="0"/>
              <a:t>Иногда в разных областях видимости</a:t>
            </a:r>
            <a:endParaRPr lang="en-US" dirty="0" smtClean="0"/>
          </a:p>
          <a:p>
            <a:pPr lvl="2"/>
            <a:r>
              <a:rPr lang="ru-RU" dirty="0" smtClean="0"/>
              <a:t>Необязательно во всех областях видимости</a:t>
            </a:r>
          </a:p>
          <a:p>
            <a:pPr lvl="1"/>
            <a:r>
              <a:rPr lang="ru-RU" dirty="0" smtClean="0"/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21504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связывания идентификаторов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Идентификатор обозначает один и тот же объект или функцию</a:t>
            </a:r>
          </a:p>
          <a:p>
            <a:r>
              <a:rPr lang="ru-RU" dirty="0" smtClean="0"/>
              <a:t>во всех единицах компиляции --</a:t>
            </a:r>
            <a:r>
              <a:rPr lang="en-US" dirty="0" smtClean="0"/>
              <a:t>&gt; </a:t>
            </a:r>
            <a:r>
              <a:rPr lang="ru-RU" dirty="0" smtClean="0"/>
              <a:t>внешнее связывание</a:t>
            </a:r>
          </a:p>
          <a:p>
            <a:r>
              <a:rPr lang="ru-RU" dirty="0" smtClean="0"/>
              <a:t>в одной единице компиляции </a:t>
            </a:r>
            <a:r>
              <a:rPr lang="ru-RU" dirty="0"/>
              <a:t>--</a:t>
            </a:r>
            <a:r>
              <a:rPr lang="en-US" dirty="0"/>
              <a:t>&gt; </a:t>
            </a:r>
            <a:r>
              <a:rPr lang="ru-RU" dirty="0" smtClean="0"/>
              <a:t>внутреннее связывание</a:t>
            </a:r>
            <a:endParaRPr lang="en-US" dirty="0" smtClean="0"/>
          </a:p>
          <a:p>
            <a:r>
              <a:rPr lang="ru-RU" dirty="0" smtClean="0"/>
              <a:t>в своей области видимости </a:t>
            </a:r>
            <a:r>
              <a:rPr lang="ru-RU" dirty="0"/>
              <a:t>--</a:t>
            </a:r>
            <a:r>
              <a:rPr lang="en-US" dirty="0" smtClean="0"/>
              <a:t>&gt;</a:t>
            </a:r>
            <a:r>
              <a:rPr lang="ru-RU" dirty="0" smtClean="0"/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3508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6673</TotalTime>
  <Words>1536</Words>
  <Application>Microsoft Office PowerPoint</Application>
  <PresentationFormat>Широкоэкранный</PresentationFormat>
  <Paragraphs>277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Symbol</vt:lpstr>
      <vt:lpstr>Office Theme</vt:lpstr>
      <vt:lpstr>Основные сведения о языке Си</vt:lpstr>
      <vt:lpstr>План лекции</vt:lpstr>
      <vt:lpstr>Метаинформация</vt:lpstr>
      <vt:lpstr>Что обозначают идентификаторы?</vt:lpstr>
      <vt:lpstr>Область видимости</vt:lpstr>
      <vt:lpstr>Виды областей видимости</vt:lpstr>
      <vt:lpstr>Вложенные области видимости</vt:lpstr>
      <vt:lpstr>Связывание идентификаторов</vt:lpstr>
      <vt:lpstr>Виды связывания идентификаторов</vt:lpstr>
      <vt:lpstr>Правила связывания 1/2</vt:lpstr>
      <vt:lpstr>Правила связывания 2/2</vt:lpstr>
      <vt:lpstr>Время жизни объектов</vt:lpstr>
      <vt:lpstr>Статическое хранение</vt:lpstr>
      <vt:lpstr>Автоматическое хранение</vt:lpstr>
      <vt:lpstr>Потоковое хранение</vt:lpstr>
      <vt:lpstr>Лексемы языка Си</vt:lpstr>
      <vt:lpstr>Символы-разделители языка Си</vt:lpstr>
      <vt:lpstr>Идентификаторы языка Си</vt:lpstr>
      <vt:lpstr>Ключевые слова языка Си</vt:lpstr>
      <vt:lpstr>Константы языка Си</vt:lpstr>
      <vt:lpstr>Целые константы</vt:lpstr>
      <vt:lpstr>Символьные константы</vt:lpstr>
      <vt:lpstr>Константы с плавающей точкой</vt:lpstr>
      <vt:lpstr>Константы перечислимых типов</vt:lpstr>
      <vt:lpstr>Строковые литералы</vt:lpstr>
      <vt:lpstr>Операторы и скобки</vt:lpstr>
      <vt:lpstr>Перед делением на лексемы</vt:lpstr>
      <vt:lpstr>Заключение</vt:lpstr>
      <vt:lpstr>Презентация PowerPoint</vt:lpstr>
      <vt:lpstr>Презентация PowerPoint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Сведения о языке СИ</dc:title>
  <dc:creator>Petrov, Evgueni S</dc:creator>
  <cp:lastModifiedBy>Лектор</cp:lastModifiedBy>
  <cp:revision>105</cp:revision>
  <dcterms:created xsi:type="dcterms:W3CDTF">2012-09-10T02:34:21Z</dcterms:created>
  <dcterms:modified xsi:type="dcterms:W3CDTF">2018-09-14T06:56:50Z</dcterms:modified>
</cp:coreProperties>
</file>