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366" r:id="rId3"/>
    <p:sldId id="405" r:id="rId4"/>
    <p:sldId id="331" r:id="rId5"/>
    <p:sldId id="354" r:id="rId6"/>
    <p:sldId id="342" r:id="rId7"/>
    <p:sldId id="406" r:id="rId8"/>
    <p:sldId id="338" r:id="rId9"/>
    <p:sldId id="349" r:id="rId10"/>
    <p:sldId id="345" r:id="rId11"/>
    <p:sldId id="347" r:id="rId12"/>
    <p:sldId id="348" r:id="rId13"/>
    <p:sldId id="412" r:id="rId14"/>
    <p:sldId id="367" r:id="rId15"/>
    <p:sldId id="368" r:id="rId16"/>
    <p:sldId id="369" r:id="rId17"/>
    <p:sldId id="370" r:id="rId18"/>
    <p:sldId id="372" r:id="rId19"/>
    <p:sldId id="387" r:id="rId20"/>
    <p:sldId id="409" r:id="rId21"/>
    <p:sldId id="373" r:id="rId22"/>
    <p:sldId id="410" r:id="rId23"/>
    <p:sldId id="388" r:id="rId24"/>
    <p:sldId id="411" r:id="rId25"/>
    <p:sldId id="371" r:id="rId26"/>
    <p:sldId id="376" r:id="rId27"/>
    <p:sldId id="380" r:id="rId28"/>
    <p:sldId id="404" r:id="rId29"/>
    <p:sldId id="392" r:id="rId30"/>
    <p:sldId id="379" r:id="rId31"/>
    <p:sldId id="336" r:id="rId32"/>
    <p:sldId id="390" r:id="rId33"/>
    <p:sldId id="337" r:id="rId34"/>
    <p:sldId id="407" r:id="rId35"/>
    <p:sldId id="334" r:id="rId36"/>
    <p:sldId id="355" r:id="rId37"/>
    <p:sldId id="356" r:id="rId38"/>
    <p:sldId id="341" r:id="rId39"/>
    <p:sldId id="361" r:id="rId40"/>
    <p:sldId id="362" r:id="rId41"/>
    <p:sldId id="363" r:id="rId42"/>
    <p:sldId id="364" r:id="rId43"/>
    <p:sldId id="365" r:id="rId44"/>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5" autoAdjust="0"/>
    <p:restoredTop sz="94660"/>
  </p:normalViewPr>
  <p:slideViewPr>
    <p:cSldViewPr>
      <p:cViewPr varScale="1">
        <p:scale>
          <a:sx n="115" d="100"/>
          <a:sy n="115" d="100"/>
        </p:scale>
        <p:origin x="420"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05.03.2019</a:t>
            </a:fld>
            <a:endParaRPr lang="ru-RU"/>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81000" y="685800"/>
            <a:ext cx="6096000" cy="3429000"/>
          </a:xfrm>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extLst>
      <p:ext uri="{BB962C8B-B14F-4D97-AF65-F5344CB8AC3E}">
        <p14:creationId xmlns:p14="http://schemas.microsoft.com/office/powerpoint/2010/main" val="216896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2885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3683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21264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1280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675055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518542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4658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47331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35656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770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335626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56724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560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86648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69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174622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83905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81000" y="685800"/>
            <a:ext cx="6096000" cy="3429000"/>
          </a:xfrm>
          <a:ln/>
        </p:spPr>
      </p:sp>
      <p:sp>
        <p:nvSpPr>
          <p:cNvPr id="27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0749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90957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381000" y="685800"/>
            <a:ext cx="6096000" cy="3429000"/>
          </a:xfrm>
          <a:ln/>
        </p:spPr>
      </p:sp>
      <p:sp>
        <p:nvSpPr>
          <p:cNvPr id="29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90788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963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122414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81000" y="685800"/>
            <a:ext cx="6096000" cy="3429000"/>
          </a:xfrm>
          <a:ln/>
        </p:spPr>
      </p:sp>
      <p:sp>
        <p:nvSpPr>
          <p:cNvPr id="23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44511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81000" y="685800"/>
            <a:ext cx="6096000" cy="3429000"/>
          </a:xfrm>
          <a:ln/>
        </p:spPr>
      </p:sp>
      <p:sp>
        <p:nvSpPr>
          <p:cNvPr id="33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877682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381000" y="685800"/>
            <a:ext cx="6096000" cy="3429000"/>
          </a:xfrm>
          <a:ln/>
        </p:spPr>
      </p:sp>
      <p:sp>
        <p:nvSpPr>
          <p:cNvPr id="35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26552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381000" y="685800"/>
            <a:ext cx="6096000" cy="3429000"/>
          </a:xfrm>
          <a:ln/>
        </p:spPr>
      </p:sp>
      <p:sp>
        <p:nvSpPr>
          <p:cNvPr id="37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72447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381000" y="685800"/>
            <a:ext cx="6096000" cy="3429000"/>
          </a:xfrm>
          <a:ln/>
        </p:spPr>
      </p:sp>
      <p:sp>
        <p:nvSpPr>
          <p:cNvPr id="159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04736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381000" y="685800"/>
            <a:ext cx="6096000" cy="3429000"/>
          </a:xfrm>
          <a:ln/>
        </p:spPr>
      </p:sp>
      <p:sp>
        <p:nvSpPr>
          <p:cNvPr id="161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82943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381000" y="685800"/>
            <a:ext cx="6096000" cy="3429000"/>
          </a:xfrm>
          <a:ln/>
        </p:spPr>
      </p:sp>
      <p:sp>
        <p:nvSpPr>
          <p:cNvPr id="163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46742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381000" y="685800"/>
            <a:ext cx="6096000" cy="3429000"/>
          </a:xfrm>
          <a:ln/>
        </p:spPr>
      </p:sp>
      <p:sp>
        <p:nvSpPr>
          <p:cNvPr id="165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730997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381000" y="685800"/>
            <a:ext cx="6096000" cy="3429000"/>
          </a:xfrm>
          <a:ln/>
        </p:spPr>
      </p:sp>
      <p:sp>
        <p:nvSpPr>
          <p:cNvPr id="16793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9849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2977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6615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2350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2381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8676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8559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8103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7831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491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8477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094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370217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57400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86864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50950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8890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05.03.2019</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073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FB952E-7D86-4EC9-ACCB-9EAFF6FE934D}" type="datetimeFigureOut">
              <a:rPr lang="ru-RU" smtClean="0"/>
              <a:pPr>
                <a:defRPr/>
              </a:pPr>
              <a:t>05.03.2019</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29830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ideone.com/k2u86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ofiles.stanford.edu/leonidas-guiba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www.cs.princeton.edu/~r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folab.usc.edu/csci585/Spring2010/den_ar/indexing.pdf" TargetMode="External"/><Relationship Id="rId7" Type="http://schemas.openxmlformats.org/officeDocument/2006/relationships/hyperlink" Target="http://www.mccreight.com/people/ed_mcc/index.ht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bayer.in.tum.de/cgi-webcon/webcon/lehrstuhldb/details/Mitarbeiter/num/5/1"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a:defRPr/>
            </a:pPr>
            <a:r>
              <a:rPr lang="en-US" sz="3200" dirty="0" smtClean="0">
                <a:latin typeface="Arial" pitchFamily="34" charset="0"/>
              </a:rPr>
              <a:t>B </a:t>
            </a:r>
            <a:r>
              <a:rPr lang="ru-RU" sz="3200" dirty="0">
                <a:latin typeface="Arial" pitchFamily="34" charset="0"/>
              </a:rPr>
              <a:t>деревья и красно-чёрные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r>
              <a:rPr lang="ru-RU" dirty="0" smtClean="0"/>
              <a:t>Вынести </a:t>
            </a:r>
            <a:r>
              <a:rPr lang="en-US" dirty="0" smtClean="0"/>
              <a:t>t-</a:t>
            </a:r>
            <a:r>
              <a:rPr lang="ru-RU" dirty="0" smtClean="0"/>
              <a:t>й ключ из корня Д в Х </a:t>
            </a:r>
          </a:p>
          <a:p>
            <a:r>
              <a:rPr lang="ru-RU" dirty="0" smtClean="0"/>
              <a:t>Разбить Д на два поддерева и присоединить их к Х</a:t>
            </a:r>
          </a:p>
          <a:p>
            <a:r>
              <a:rPr lang="ru-RU" dirty="0" smtClean="0"/>
              <a:t>Вставить К в </a:t>
            </a:r>
            <a:r>
              <a:rPr lang="ru-RU" dirty="0" err="1" smtClean="0"/>
              <a:t>В</a:t>
            </a:r>
            <a:r>
              <a:rPr lang="ru-RU" dirty="0" smtClean="0"/>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solidFill>
              <a:schemeClr val="tx1"/>
            </a:solidFill>
          </a:ln>
        </p:spPr>
        <p:txBody>
          <a:bodyPr>
            <a:normAutofit fontScale="92500" lnSpcReduction="1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solidFill>
              <a:schemeClr val="tx2"/>
            </a:solidFill>
          </a:ln>
        </p:spPr>
        <p:txBody>
          <a:bodyPr>
            <a:normAutofit fontScale="92500" lnSpcReduction="1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a:t>
            </a: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IsLeaf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a:solidFill>
                  <a:srgbClr val="008000"/>
                </a:solidFill>
                <a:latin typeface="Consolas" panose="020B0609020204030204" pitchFamily="49" charset="0"/>
              </a:rPr>
              <a:t>// </a:t>
            </a:r>
            <a:r>
              <a:rPr lang="ru-RU" sz="1900" dirty="0">
                <a:solidFill>
                  <a:srgbClr val="008000"/>
                </a:solidFill>
                <a:latin typeface="Consolas" panose="020B0609020204030204" pitchFamily="49" charset="0"/>
              </a:rPr>
              <a:t>все </a:t>
            </a:r>
            <a:r>
              <a:rPr lang="en-US" sz="1900" dirty="0">
                <a:solidFill>
                  <a:srgbClr val="008000"/>
                </a:solidFill>
                <a:latin typeface="Consolas" panose="020B0609020204030204" pitchFamily="49" charset="0"/>
              </a:rPr>
              <a:t>NULL </a:t>
            </a:r>
            <a:r>
              <a:rPr lang="ru-RU" sz="1900" dirty="0">
                <a:solidFill>
                  <a:srgbClr val="008000"/>
                </a:solidFill>
                <a:latin typeface="Consolas" panose="020B0609020204030204" pitchFamily="49" charset="0"/>
              </a:rPr>
              <a:t>или все не </a:t>
            </a:r>
            <a:r>
              <a:rPr lang="en-US" sz="1900" dirty="0">
                <a:solidFill>
                  <a:srgbClr val="008000"/>
                </a:solidFill>
                <a:latin typeface="Consolas" panose="020B0609020204030204" pitchFamily="49" charset="0"/>
              </a:rPr>
              <a:t>NULL</a:t>
            </a:r>
            <a:endParaRPr lang="en-US" sz="1900" dirty="0">
              <a:solidFill>
                <a:srgbClr val="000000"/>
              </a:solidFill>
              <a:latin typeface="Consolas" panose="020B0609020204030204" pitchFamily="49" charset="0"/>
            </a:endParaRP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-&gt;child[0] == </a:t>
            </a:r>
            <a:r>
              <a:rPr lang="en-US" sz="1900" dirty="0">
                <a:solidFill>
                  <a:srgbClr val="6F008A"/>
                </a:solidFill>
                <a:latin typeface="Consolas" panose="020B0609020204030204" pitchFamily="49" charset="0"/>
              </a:rPr>
              <a:t>NULL</a:t>
            </a:r>
            <a:r>
              <a:rPr lang="en-US" sz="1900" dirty="0" smtClean="0">
                <a:solidFill>
                  <a:srgbClr val="000000"/>
                </a:solidFill>
                <a:latin typeface="Consolas" panose="020B0609020204030204" pitchFamily="49" charset="0"/>
              </a:rPr>
              <a:t>;</a:t>
            </a:r>
            <a:endParaRPr lang="en-US" sz="1900" dirty="0">
              <a:solidFill>
                <a:srgbClr val="000000"/>
              </a:solidFill>
              <a:latin typeface="Consolas" panose="020B0609020204030204" pitchFamily="49" charset="0"/>
            </a:endParaRP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IsFull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-&gt;n == 2 * </a:t>
            </a:r>
            <a:r>
              <a:rPr lang="en-US" sz="1900" dirty="0">
                <a:solidFill>
                  <a:srgbClr val="2F4F4F"/>
                </a:solidFill>
                <a:latin typeface="Consolas" panose="020B0609020204030204" pitchFamily="49" charset="0"/>
              </a:rPr>
              <a:t>T</a:t>
            </a:r>
            <a:r>
              <a:rPr lang="en-US" sz="1900" dirty="0">
                <a:solidFill>
                  <a:srgbClr val="000000"/>
                </a:solidFill>
                <a:latin typeface="Consolas" panose="020B0609020204030204" pitchFamily="49" charset="0"/>
              </a:rPr>
              <a:t> - 1;</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solidFill>
              <a:schemeClr val="tx2"/>
            </a:solid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solidFill>
              <a:schemeClr val="tx2"/>
            </a:solidFill>
          </a:ln>
        </p:spPr>
        <p:txBody>
          <a:bodyPr>
            <a:normAutofit fontScale="925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AddKey</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c = </a:t>
            </a:r>
            <a:r>
              <a:rPr lang="en-US" sz="1900" dirty="0" err="1">
                <a:solidFill>
                  <a:srgbClr val="000000"/>
                </a:solidFill>
                <a:latin typeface="Consolas" panose="020B0609020204030204" pitchFamily="49" charset="0"/>
              </a:rPr>
              <a:t>GetChildIdx</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&gt;n += 1;</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MoveTail</a:t>
            </a:r>
            <a:r>
              <a:rPr lang="en-US" sz="1900" dirty="0" smtClean="0">
                <a:solidFill>
                  <a:srgbClr val="000000"/>
                </a:solidFill>
                <a:latin typeface="Consolas" panose="020B0609020204030204" pitchFamily="49" charset="0"/>
              </a:rPr>
              <a:t>(</a:t>
            </a:r>
            <a:r>
              <a:rPr lang="en-US" sz="1900" dirty="0" err="1" smtClean="0">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+ 1);</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&gt;key[c] =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MoveTail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2B91AF"/>
                </a:solidFill>
                <a:latin typeface="Consolas" panose="020B0609020204030204" pitchFamily="49" charset="0"/>
              </a:rPr>
              <a:t>              </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 {</a:t>
            </a:r>
          </a:p>
          <a:p>
            <a:pPr marL="0" indent="0">
              <a:buNone/>
            </a:pPr>
            <a:r>
              <a:rPr lang="en-US" sz="1900" dirty="0">
                <a:solidFill>
                  <a:srgbClr val="0000FF"/>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t =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-&gt;n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-&gt;key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-&gt;key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-&gt;child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-&gt;child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+ 1)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hlinkClick r:id="rId2"/>
              </a:rPr>
              <a:t>Работающий пример на </a:t>
            </a:r>
            <a:r>
              <a:rPr lang="en-US" dirty="0" smtClean="0">
                <a:hlinkClick r:id="rId2"/>
              </a:rPr>
              <a:t>ideone.com</a:t>
            </a:r>
            <a:endParaRPr lang="ru-RU" dirty="0"/>
          </a:p>
        </p:txBody>
      </p:sp>
      <p:sp>
        <p:nvSpPr>
          <p:cNvPr id="3" name="Объект 2"/>
          <p:cNvSpPr>
            <a:spLocks noGrp="1"/>
          </p:cNvSpPr>
          <p:nvPr>
            <p:ph idx="1"/>
          </p:nvPr>
        </p:nvSpPr>
        <p:spPr/>
        <p:txBody>
          <a:bodyPr>
            <a:normAutofit/>
          </a:bodyPr>
          <a:lstStyle/>
          <a:p>
            <a:r>
              <a:rPr lang="ru-RU" sz="6600" dirty="0" smtClean="0"/>
              <a:t>Проверял ссылку 28.02.19</a:t>
            </a:r>
            <a:endParaRPr lang="ru-RU" sz="6600" dirty="0"/>
          </a:p>
        </p:txBody>
      </p:sp>
    </p:spTree>
    <p:extLst>
      <p:ext uri="{BB962C8B-B14F-4D97-AF65-F5344CB8AC3E}">
        <p14:creationId xmlns:p14="http://schemas.microsoft.com/office/powerpoint/2010/main" val="3585925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sz="half" idx="1"/>
          </p:nvPr>
        </p:nvSpPr>
        <p:spPr/>
        <p:txBody>
          <a:bodyPr>
            <a:normAutofit fontScale="70000" lnSpcReduction="20000"/>
          </a:bodyPr>
          <a:lstStyle/>
          <a:p>
            <a:pPr marL="0" indent="0">
              <a:lnSpc>
                <a:spcPct val="120000"/>
              </a:lnSpc>
              <a:buNone/>
            </a:pPr>
            <a:r>
              <a:rPr lang="en-US" sz="2400" dirty="0" smtClean="0"/>
              <a:t>Leonidas </a:t>
            </a:r>
            <a:r>
              <a:rPr lang="en-US" sz="2400" dirty="0"/>
              <a:t>J. </a:t>
            </a:r>
            <a:r>
              <a:rPr lang="en-US" sz="2400" dirty="0" err="1"/>
              <a:t>Guibas</a:t>
            </a:r>
            <a:r>
              <a:rPr lang="en-US" sz="2400" dirty="0"/>
              <a:t> and Robert Sedgewick (1978). "A Dichromatic Framework for Balanced Trees". Proceedings of the 19th Annual Symposium on Foundations of Computer Science. pp. 8–21. doi:10.1109/SFCS.1978.3</a:t>
            </a:r>
            <a:endParaRPr lang="ru-RU" sz="2400" dirty="0"/>
          </a:p>
          <a:p>
            <a:pPr marL="400050" lvl="1" indent="0">
              <a:lnSpc>
                <a:spcPct val="120000"/>
              </a:lnSpc>
              <a:buNone/>
            </a:pPr>
            <a:r>
              <a:rPr lang="ru-RU" sz="2000" dirty="0" smtClean="0"/>
              <a:t>На основе </a:t>
            </a:r>
            <a:r>
              <a:rPr lang="en-US" sz="2000" dirty="0" smtClean="0"/>
              <a:t>B</a:t>
            </a:r>
            <a:r>
              <a:rPr lang="ru-RU" sz="2000" dirty="0" smtClean="0"/>
              <a:t> деревьев</a:t>
            </a:r>
          </a:p>
          <a:p>
            <a:pPr marL="0" indent="0">
              <a:lnSpc>
                <a:spcPct val="120000"/>
              </a:lnSpc>
              <a:buNone/>
            </a:pPr>
            <a:endParaRPr lang="ru-RU" sz="2400" dirty="0" smtClean="0"/>
          </a:p>
          <a:p>
            <a:pPr marL="0" indent="0">
              <a:lnSpc>
                <a:spcPct val="120000"/>
              </a:lnSpc>
              <a:buNone/>
            </a:pPr>
            <a:r>
              <a:rPr lang="ru-RU" sz="2400" dirty="0" smtClean="0"/>
              <a:t>Красно-чёрным </a:t>
            </a:r>
            <a:r>
              <a:rPr lang="ru-RU" sz="2400" dirty="0" smtClean="0"/>
              <a:t>деревом называется Д.Д.П., каждой вершине которого назначен красный или черный цвет так, что выполняются следующие</a:t>
            </a:r>
            <a:r>
              <a:rPr lang="en-US" sz="2400" dirty="0" smtClean="0"/>
              <a:t> </a:t>
            </a:r>
            <a:r>
              <a:rPr lang="ru-RU" sz="2400" dirty="0" smtClean="0"/>
              <a:t>КЧ свойства</a:t>
            </a:r>
            <a:endParaRPr lang="ru-RU" sz="2400" dirty="0"/>
          </a:p>
          <a:p>
            <a:pPr marL="68580" indent="0">
              <a:lnSpc>
                <a:spcPct val="120000"/>
              </a:lnSpc>
              <a:buNone/>
            </a:pPr>
            <a:endParaRPr lang="ru-RU" sz="2400" dirty="0"/>
          </a:p>
          <a:p>
            <a:pPr marL="411480">
              <a:lnSpc>
                <a:spcPct val="120000"/>
              </a:lnSpc>
            </a:pPr>
            <a:r>
              <a:rPr lang="ru-RU" sz="2400" dirty="0"/>
              <a:t>Все листья чёрные и не содержат данных</a:t>
            </a:r>
          </a:p>
          <a:p>
            <a:pPr marL="411480">
              <a:lnSpc>
                <a:spcPct val="120000"/>
              </a:lnSpc>
            </a:pPr>
            <a:r>
              <a:rPr lang="ru-RU" sz="2400" dirty="0"/>
              <a:t>Все потомки красных узлов </a:t>
            </a:r>
            <a:r>
              <a:rPr lang="ru-RU" sz="2400" dirty="0" smtClean="0"/>
              <a:t>чёрные </a:t>
            </a:r>
            <a:r>
              <a:rPr lang="ru-RU" sz="2400" dirty="0"/>
              <a:t>– </a:t>
            </a:r>
            <a:br>
              <a:rPr lang="ru-RU" sz="2400" dirty="0"/>
            </a:br>
            <a:r>
              <a:rPr lang="ru-RU" sz="2400" dirty="0"/>
              <a:t>нет двух красных узлов подряд</a:t>
            </a:r>
          </a:p>
          <a:p>
            <a:pPr marL="411480">
              <a:lnSpc>
                <a:spcPct val="120000"/>
              </a:lnSpc>
            </a:pPr>
            <a:r>
              <a:rPr lang="ru-RU" sz="2400" dirty="0"/>
              <a:t>На всех путях от корня к листьям число </a:t>
            </a:r>
            <a:r>
              <a:rPr lang="ru-RU" sz="2400" dirty="0" smtClean="0"/>
              <a:t>чёрных вершин одинаково </a:t>
            </a:r>
            <a:r>
              <a:rPr lang="ru-RU" sz="2400" dirty="0"/>
              <a:t>и равно </a:t>
            </a:r>
            <a:r>
              <a:rPr lang="ru-RU" sz="2400" dirty="0" smtClean="0"/>
              <a:t>чёрной</a:t>
            </a:r>
            <a:r>
              <a:rPr lang="en-US" sz="2400" dirty="0" smtClean="0"/>
              <a:t> </a:t>
            </a:r>
            <a:r>
              <a:rPr lang="ru-RU" sz="2400" dirty="0" smtClean="0"/>
              <a:t>высоте дерева</a:t>
            </a:r>
            <a:endParaRPr lang="ru-RU" sz="2400" dirty="0"/>
          </a:p>
        </p:txBody>
      </p:sp>
      <p:sp>
        <p:nvSpPr>
          <p:cNvPr id="3" name="Объект 2"/>
          <p:cNvSpPr>
            <a:spLocks noGrp="1"/>
          </p:cNvSpPr>
          <p:nvPr>
            <p:ph sz="half" idx="2"/>
          </p:nvPr>
        </p:nvSpPr>
        <p:spPr/>
        <p:txBody>
          <a:bodyPr>
            <a:normAutofit fontScale="70000" lnSpcReduction="20000"/>
          </a:bodyPr>
          <a:lstStyle/>
          <a:p>
            <a:endParaRPr lang="ru-RU" dirty="0"/>
          </a:p>
        </p:txBody>
      </p:sp>
      <p:sp>
        <p:nvSpPr>
          <p:cNvPr id="4" name="TextBox 3"/>
          <p:cNvSpPr txBox="1"/>
          <p:nvPr/>
        </p:nvSpPr>
        <p:spPr>
          <a:xfrm>
            <a:off x="9464169" y="4509120"/>
            <a:ext cx="2102024" cy="677108"/>
          </a:xfrm>
          <a:prstGeom prst="rect">
            <a:avLst/>
          </a:prstGeom>
          <a:noFill/>
        </p:spPr>
        <p:txBody>
          <a:bodyPr wrap="square" rtlCol="0">
            <a:spAutoFit/>
          </a:bodyPr>
          <a:lstStyle/>
          <a:p>
            <a:r>
              <a:rPr lang="en-US" dirty="0" smtClean="0">
                <a:latin typeface="+mn-lt"/>
              </a:rPr>
              <a:t>Leo </a:t>
            </a:r>
            <a:r>
              <a:rPr lang="en-US" dirty="0" err="1" smtClean="0">
                <a:latin typeface="+mn-lt"/>
              </a:rPr>
              <a:t>Guibas</a:t>
            </a:r>
            <a:endParaRPr lang="en-US" dirty="0" smtClean="0">
              <a:latin typeface="+mn-lt"/>
            </a:endParaRPr>
          </a:p>
          <a:p>
            <a:r>
              <a:rPr lang="en-US" sz="1000" dirty="0">
                <a:latin typeface="+mn-lt"/>
                <a:hlinkClick r:id="rId3"/>
              </a:rPr>
              <a:t>https://profiles.stanford.edu/leonidas-guibas</a:t>
            </a:r>
            <a:endParaRPr lang="ru-RU" sz="1000" dirty="0">
              <a:latin typeface="+mn-lt"/>
            </a:endParaRPr>
          </a:p>
        </p:txBody>
      </p:sp>
      <p:sp>
        <p:nvSpPr>
          <p:cNvPr id="5" name="TextBox 4"/>
          <p:cNvSpPr txBox="1"/>
          <p:nvPr/>
        </p:nvSpPr>
        <p:spPr>
          <a:xfrm>
            <a:off x="6191355" y="2626976"/>
            <a:ext cx="1975221" cy="523220"/>
          </a:xfrm>
          <a:prstGeom prst="rect">
            <a:avLst/>
          </a:prstGeom>
          <a:noFill/>
        </p:spPr>
        <p:txBody>
          <a:bodyPr wrap="none" rtlCol="0">
            <a:spAutoFit/>
          </a:bodyPr>
          <a:lstStyle/>
          <a:p>
            <a:r>
              <a:rPr lang="en-US" dirty="0" smtClean="0">
                <a:latin typeface="+mn-lt"/>
              </a:rPr>
              <a:t>Robert Sedgewick</a:t>
            </a:r>
          </a:p>
          <a:p>
            <a:r>
              <a:rPr lang="en-US" sz="1000" dirty="0">
                <a:latin typeface="+mn-lt"/>
                <a:hlinkClick r:id="rId4"/>
              </a:rPr>
              <a:t>http://www.cs.princeton.edu/~rs/</a:t>
            </a:r>
            <a:endParaRPr lang="ru-RU" sz="1000" dirty="0">
              <a:latin typeface="+mn-lt"/>
            </a:endParaRPr>
          </a:p>
        </p:txBody>
      </p:sp>
      <p:pic>
        <p:nvPicPr>
          <p:cNvPr id="134148" name="Picture 4" descr="Leonidas Guib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26" y="1600201"/>
            <a:ext cx="2908919"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34146" name="Picture 2" descr="ÐÐ°ÑÑÐ¸Ð½ÐºÐ¸ Ð¿Ð¾ Ð·Ð°Ð¿ÑÐ¾ÑÑ Robert Sedgewick  red black"/>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817" r="18940"/>
          <a:stretch/>
        </p:blipFill>
        <p:spPr bwMode="auto">
          <a:xfrm>
            <a:off x="6197600" y="3150196"/>
            <a:ext cx="3187217" cy="29759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2929" y="1811466"/>
            <a:ext cx="7703438" cy="3705354"/>
          </a:xfrm>
          <a:prstGeom prst="rect">
            <a:avLst/>
          </a:prstGeom>
          <a:no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a:bodyPr>
          <a:lstStyle/>
          <a:p>
            <a:pPr marL="582930" indent="-514350"/>
            <a:r>
              <a:rPr lang="ru-RU" dirty="0" smtClean="0"/>
              <a:t>Если h – это чёрная высота, то число вершин </a:t>
            </a:r>
            <a:r>
              <a:rPr lang="en-US" dirty="0" smtClean="0"/>
              <a:t>&gt;=</a:t>
            </a:r>
            <a:r>
              <a:rPr lang="ru-RU" dirty="0" smtClean="0"/>
              <a:t> число черных вершин </a:t>
            </a:r>
            <a:r>
              <a:rPr lang="en-US" dirty="0"/>
              <a:t>&gt;</a:t>
            </a:r>
            <a:r>
              <a:rPr lang="ru-RU" dirty="0" smtClean="0"/>
              <a:t>= 2</a:t>
            </a:r>
            <a:r>
              <a:rPr lang="ru-RU" baseline="30000" dirty="0" smtClean="0"/>
              <a:t>h </a:t>
            </a:r>
            <a:r>
              <a:rPr lang="ru-RU" dirty="0" smtClean="0"/>
              <a:t>− 1</a:t>
            </a:r>
          </a:p>
          <a:p>
            <a:pPr marL="582930" indent="-514350"/>
            <a:endParaRPr lang="ru-RU" dirty="0" smtClean="0"/>
          </a:p>
          <a:p>
            <a:pPr marL="582930" indent="-514350"/>
            <a:r>
              <a:rPr lang="ru-RU" dirty="0" smtClean="0"/>
              <a:t>Если </a:t>
            </a:r>
            <a:r>
              <a:rPr lang="en-US" dirty="0" smtClean="0"/>
              <a:t>H</a:t>
            </a:r>
            <a:r>
              <a:rPr lang="ru-RU" dirty="0" smtClean="0"/>
              <a:t> – это обычная высота, то число вершин </a:t>
            </a:r>
            <a:r>
              <a:rPr lang="ru-RU" dirty="0"/>
              <a:t>N </a:t>
            </a:r>
            <a:r>
              <a:rPr lang="en-US" dirty="0" smtClean="0"/>
              <a:t>&gt;= </a:t>
            </a:r>
            <a:r>
              <a:rPr lang="ru-RU" dirty="0" smtClean="0"/>
              <a:t>2</a:t>
            </a:r>
            <a:r>
              <a:rPr lang="en-US" baseline="30000" dirty="0" smtClean="0"/>
              <a:t>H</a:t>
            </a:r>
            <a:r>
              <a:rPr lang="ru-RU" baseline="30000" dirty="0" smtClean="0"/>
              <a:t>/2</a:t>
            </a:r>
            <a:r>
              <a:rPr lang="ru-RU" dirty="0"/>
              <a:t> − 1</a:t>
            </a:r>
            <a:endParaRPr lang="ru-RU" dirty="0" smtClean="0"/>
          </a:p>
          <a:p>
            <a:pPr marL="982980" lvl="1" indent="-514350"/>
            <a:r>
              <a:rPr lang="ru-RU" dirty="0" smtClean="0"/>
              <a:t>черная высота </a:t>
            </a:r>
            <a:r>
              <a:rPr lang="en-US" dirty="0" smtClean="0"/>
              <a:t>h &gt;= H/2</a:t>
            </a:r>
            <a:endParaRPr lang="ru-RU" dirty="0" smtClean="0"/>
          </a:p>
          <a:p>
            <a:pPr marL="582930" indent="-514350"/>
            <a:endParaRPr lang="ru-RU" dirty="0" smtClean="0"/>
          </a:p>
          <a:p>
            <a:pPr marL="582930" indent="-514350"/>
            <a:r>
              <a:rPr lang="ru-RU" dirty="0" smtClean="0"/>
              <a:t>После логарифмирования: </a:t>
            </a:r>
            <a:r>
              <a:rPr lang="en-US" dirty="0" smtClean="0"/>
              <a:t>H &lt;= </a:t>
            </a:r>
            <a:r>
              <a:rPr lang="ru-RU" dirty="0" smtClean="0"/>
              <a:t>2 * log</a:t>
            </a:r>
            <a:r>
              <a:rPr lang="ru-RU" baseline="-25000" dirty="0" smtClean="0"/>
              <a:t>2</a:t>
            </a:r>
            <a:r>
              <a:rPr lang="ru-RU" dirty="0" smtClean="0"/>
              <a:t>(N </a:t>
            </a:r>
            <a:r>
              <a:rPr lang="ru-RU" dirty="0"/>
              <a:t>+ </a:t>
            </a:r>
            <a:r>
              <a:rPr lang="ru-RU" dirty="0" smtClean="0"/>
              <a:t>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t>Заменяем этот лист на новую красную вершину с </a:t>
            </a:r>
            <a:r>
              <a:rPr lang="ru-RU" dirty="0"/>
              <a:t>двумя чёрными листьями</a:t>
            </a:r>
          </a:p>
          <a:p>
            <a:pPr>
              <a:lnSpc>
                <a:spcPct val="80000"/>
              </a:lnSpc>
            </a:pPr>
            <a:endParaRPr lang="ru-RU" dirty="0"/>
          </a:p>
          <a:p>
            <a:pPr>
              <a:lnSpc>
                <a:spcPct val="80000"/>
              </a:lnSpc>
            </a:pPr>
            <a:r>
              <a:rPr lang="ru-RU" dirty="0" smtClean="0"/>
              <a:t>«Чиним» КЧ свойства, если они нарушились</a:t>
            </a:r>
          </a:p>
          <a:p>
            <a:pPr lvl="1">
              <a:lnSpc>
                <a:spcPct val="80000"/>
              </a:lnSpc>
            </a:pPr>
            <a:r>
              <a:rPr lang="ru-RU" dirty="0" smtClean="0"/>
              <a:t>Перекрашиваем вершины, </a:t>
            </a:r>
            <a:r>
              <a:rPr lang="ru-RU" dirty="0"/>
              <a:t>поворачиваем </a:t>
            </a:r>
            <a:r>
              <a:rPr lang="ru-RU" dirty="0" smtClean="0"/>
              <a:t>поддеревья</a:t>
            </a:r>
            <a:endParaRPr lang="ru-RU" dirty="0"/>
          </a:p>
          <a:p>
            <a:pPr marL="68580" indent="0">
              <a:lnSpc>
                <a:spcPct val="80000"/>
              </a:lnSpc>
              <a:buNone/>
            </a:pPr>
            <a:endParaRPr lang="ru-RU" dirty="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sz="half" idx="1"/>
          </p:nvPr>
        </p:nvSpPr>
        <p:spPr/>
        <p:txBody>
          <a:bodyPr>
            <a:normAutofit fontScale="92500" lnSpcReduction="100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t>Потомки </a:t>
            </a:r>
            <a:r>
              <a:rPr lang="ru-RU" dirty="0"/>
              <a:t>красных </a:t>
            </a:r>
            <a:r>
              <a:rPr lang="ru-RU" dirty="0" smtClean="0"/>
              <a:t>вершин чёрные </a:t>
            </a:r>
            <a:r>
              <a:rPr lang="ru-RU" dirty="0"/>
              <a:t>– нет двух красных </a:t>
            </a:r>
            <a:r>
              <a:rPr lang="ru-RU" dirty="0" smtClean="0"/>
              <a:t>вершин подряд</a:t>
            </a:r>
          </a:p>
          <a:p>
            <a:pPr marL="982980" lvl="1" indent="-514350">
              <a:lnSpc>
                <a:spcPct val="80000"/>
              </a:lnSpc>
            </a:pPr>
            <a:r>
              <a:rPr lang="ru-RU" dirty="0" smtClean="0"/>
              <a:t>Может нарушиться, т.к. заменили черный лист на красную вершину</a:t>
            </a:r>
          </a:p>
          <a:p>
            <a:pPr marL="582930" indent="-514350">
              <a:lnSpc>
                <a:spcPct val="80000"/>
              </a:lnSpc>
            </a:pPr>
            <a:endParaRPr lang="ru-RU" dirty="0" smtClean="0"/>
          </a:p>
          <a:p>
            <a:pPr marL="582930" indent="-514350">
              <a:lnSpc>
                <a:spcPct val="80000"/>
              </a:lnSpc>
            </a:pPr>
            <a:r>
              <a:rPr lang="ru-RU" dirty="0" smtClean="0"/>
              <a:t>На </a:t>
            </a:r>
            <a:r>
              <a:rPr lang="ru-RU" dirty="0"/>
              <a:t>всех путях от корня к листьям число чёрных </a:t>
            </a:r>
            <a:r>
              <a:rPr lang="ru-RU" dirty="0" smtClean="0"/>
              <a:t>вершин одинаково</a:t>
            </a:r>
          </a:p>
          <a:p>
            <a:pPr marL="982980" lvl="1" indent="-514350">
              <a:lnSpc>
                <a:spcPct val="80000"/>
              </a:lnSpc>
            </a:pPr>
            <a:r>
              <a:rPr lang="ru-RU" dirty="0" smtClean="0"/>
              <a:t>Сохраняется</a:t>
            </a:r>
            <a:r>
              <a:rPr lang="ru-RU" dirty="0"/>
              <a:t/>
            </a:r>
            <a:br>
              <a:rPr lang="ru-RU" dirty="0"/>
            </a:br>
            <a:endParaRPr lang="ru-RU" dirty="0"/>
          </a:p>
        </p:txBody>
      </p:sp>
      <p:pic>
        <p:nvPicPr>
          <p:cNvPr id="5" name="Picture 2" descr="http://upload.wikimedia.org/wikipedia/commons/thumb/6/66/Red-black_tree_example.svg/1000px-Red-black_tree_example.svg.png?uselang=ru"/>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197600" y="1988840"/>
            <a:ext cx="5384800" cy="2590089"/>
          </a:xfrm>
          <a:prstGeom prst="rect">
            <a:avLst/>
          </a:prstGeom>
          <a:noFill/>
        </p:spPr>
      </p:pic>
      <p:grpSp>
        <p:nvGrpSpPr>
          <p:cNvPr id="16" name="Группа 15"/>
          <p:cNvGrpSpPr/>
          <p:nvPr/>
        </p:nvGrpSpPr>
        <p:grpSpPr>
          <a:xfrm>
            <a:off x="6205837" y="4371218"/>
            <a:ext cx="1081047" cy="914400"/>
            <a:chOff x="6212343" y="4942202"/>
            <a:chExt cx="1081047" cy="914400"/>
          </a:xfrm>
        </p:grpSpPr>
        <p:sp>
          <p:nvSpPr>
            <p:cNvPr id="15" name="Прямоугольник 14"/>
            <p:cNvSpPr/>
            <p:nvPr/>
          </p:nvSpPr>
          <p:spPr>
            <a:xfrm>
              <a:off x="6212343" y="494220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p:cNvSpPr/>
            <p:nvPr/>
          </p:nvSpPr>
          <p:spPr>
            <a:xfrm>
              <a:off x="6600056" y="4942202"/>
              <a:ext cx="432048" cy="43204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Прямоугольник 5"/>
            <p:cNvSpPr/>
            <p:nvPr/>
          </p:nvSpPr>
          <p:spPr>
            <a:xfrm>
              <a:off x="6312024"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sp>
          <p:nvSpPr>
            <p:cNvPr id="8" name="Прямоугольник 7"/>
            <p:cNvSpPr/>
            <p:nvPr/>
          </p:nvSpPr>
          <p:spPr>
            <a:xfrm>
              <a:off x="6960096" y="5526784"/>
              <a:ext cx="333294" cy="171808"/>
            </a:xfrm>
            <a:prstGeom prst="rect">
              <a:avLst/>
            </a:prstGeom>
            <a:solidFill>
              <a:schemeClr val="tx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smtClean="0"/>
                <a:t>NIL</a:t>
              </a:r>
              <a:endParaRPr lang="ru-RU" sz="1100" dirty="0"/>
            </a:p>
          </p:txBody>
        </p:sp>
        <p:cxnSp>
          <p:nvCxnSpPr>
            <p:cNvPr id="9" name="Прямая со стрелкой 8"/>
            <p:cNvCxnSpPr>
              <a:stCxn id="4" idx="3"/>
              <a:endCxn id="6" idx="0"/>
            </p:cNvCxnSpPr>
            <p:nvPr/>
          </p:nvCxnSpPr>
          <p:spPr>
            <a:xfrm flipH="1">
              <a:off x="6478671" y="5310978"/>
              <a:ext cx="184657"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4" idx="5"/>
              <a:endCxn id="8" idx="0"/>
            </p:cNvCxnSpPr>
            <p:nvPr/>
          </p:nvCxnSpPr>
          <p:spPr>
            <a:xfrm>
              <a:off x="6968832" y="5310978"/>
              <a:ext cx="157911" cy="21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458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dirty="0" smtClean="0"/>
              <a:t>Нужно что-то делать, только если отец проверяемой вершины красный</a:t>
            </a:r>
          </a:p>
          <a:p>
            <a:pPr marL="525780" indent="-457200">
              <a:lnSpc>
                <a:spcPct val="80000"/>
              </a:lnSpc>
            </a:pPr>
            <a:r>
              <a:rPr lang="ru-RU" dirty="0" smtClean="0"/>
              <a:t>Возможны только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236919317"/>
              </p:ext>
            </p:extLst>
          </p:nvPr>
        </p:nvGraphicFramePr>
        <p:xfrm>
          <a:off x="1271464" y="3140968"/>
          <a:ext cx="9785717" cy="2651760"/>
        </p:xfrm>
        <a:graphic>
          <a:graphicData uri="http://schemas.openxmlformats.org/drawingml/2006/table">
            <a:tbl>
              <a:tblPr firstRow="1" bandRow="1">
                <a:tableStyleId>{5C22544A-7EE6-4342-B048-85BDC9FD1C3A}</a:tableStyleId>
              </a:tblPr>
              <a:tblGrid>
                <a:gridCol w="3830216"/>
                <a:gridCol w="4032448"/>
                <a:gridCol w="1923053"/>
              </a:tblGrid>
              <a:tr h="370840">
                <a:tc>
                  <a:txBody>
                    <a:bodyPr/>
                    <a:lstStyle/>
                    <a:p>
                      <a:pPr algn="ctr"/>
                      <a:r>
                        <a:rPr lang="ru-RU" sz="2400" dirty="0" smtClean="0"/>
                        <a:t>Цвет отца</a:t>
                      </a:r>
                      <a:endParaRPr lang="ru-RU" sz="2400" dirty="0"/>
                    </a:p>
                  </a:txBody>
                  <a:tcPr anchor="ctr"/>
                </a:tc>
                <a:tc>
                  <a:txBody>
                    <a:bodyPr/>
                    <a:lstStyle/>
                    <a:p>
                      <a:pPr algn="ctr"/>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nchor="ctr"/>
                </a:tc>
                <a:tc>
                  <a:txBody>
                    <a:bodyPr/>
                    <a:lstStyle/>
                    <a:p>
                      <a:pPr algn="ctr"/>
                      <a:r>
                        <a:rPr lang="ru-RU" sz="2400" dirty="0" smtClean="0"/>
                        <a:t>Цвет дяди</a:t>
                      </a:r>
                      <a:endParaRPr lang="ru-RU" sz="2400" dirty="0"/>
                    </a:p>
                  </a:txBody>
                  <a:tcPr anchor="ctr"/>
                </a:tc>
              </a:tr>
              <a:tr h="370840">
                <a:tc>
                  <a:txBody>
                    <a:bodyPr/>
                    <a:lstStyle/>
                    <a:p>
                      <a:r>
                        <a:rPr lang="ru-RU" sz="2400" dirty="0" smtClean="0"/>
                        <a:t>красный</a:t>
                      </a:r>
                      <a:endParaRPr lang="ru-RU" sz="2400" dirty="0"/>
                    </a:p>
                  </a:txBody>
                  <a:tcPr/>
                </a:tc>
                <a:tc>
                  <a:txBody>
                    <a:bodyPr/>
                    <a:lstStyle/>
                    <a:p>
                      <a:r>
                        <a:rPr lang="ru-RU" sz="2400" dirty="0" smtClean="0"/>
                        <a:t>неважно</a:t>
                      </a:r>
                      <a:endParaRPr lang="ru-RU" sz="2400" dirty="0"/>
                    </a:p>
                  </a:txBody>
                  <a:tcPr/>
                </a:tc>
                <a:tc>
                  <a:txBody>
                    <a:bodyPr/>
                    <a:lstStyle/>
                    <a:p>
                      <a:r>
                        <a:rPr lang="ru-RU" sz="2400" dirty="0" smtClean="0"/>
                        <a:t>нет дяди</a:t>
                      </a:r>
                      <a:endParaRPr lang="ru-RU" sz="2400" dirty="0"/>
                    </a:p>
                  </a:txBody>
                  <a:tcPr/>
                </a:tc>
              </a:tr>
              <a:tr h="370840">
                <a:tc>
                  <a:txBody>
                    <a:bodyPr/>
                    <a:lstStyle/>
                    <a:p>
                      <a:r>
                        <a:rPr lang="ru-RU" sz="2400" dirty="0" smtClean="0"/>
                        <a:t>красный</a:t>
                      </a:r>
                      <a:endParaRPr lang="ru-RU" sz="2400" dirty="0"/>
                    </a:p>
                  </a:txBody>
                  <a:tcPr/>
                </a:tc>
                <a:tc>
                  <a:txBody>
                    <a:bodyPr/>
                    <a:lstStyle/>
                    <a:p>
                      <a:r>
                        <a:rPr lang="ru-RU" sz="2400" dirty="0" smtClean="0"/>
                        <a:t>неважно</a:t>
                      </a:r>
                      <a:endParaRPr lang="ru-RU" sz="2400" dirty="0"/>
                    </a:p>
                  </a:txBody>
                  <a:tcPr/>
                </a:tc>
                <a:tc>
                  <a:txBody>
                    <a:bodyPr/>
                    <a:lstStyle/>
                    <a:p>
                      <a:r>
                        <a:rPr lang="ru-RU" sz="2400" dirty="0" smtClean="0"/>
                        <a:t>красный</a:t>
                      </a:r>
                      <a:endParaRPr lang="ru-RU" sz="2400" dirty="0"/>
                    </a:p>
                  </a:txBody>
                  <a:tcPr/>
                </a:tc>
              </a:tr>
              <a:tr h="370840">
                <a:tc>
                  <a:txBody>
                    <a:bodyPr/>
                    <a:lstStyle/>
                    <a:p>
                      <a:r>
                        <a:rPr lang="ru-RU" sz="2400" dirty="0" smtClean="0"/>
                        <a:t>красный</a:t>
                      </a:r>
                      <a:endParaRPr lang="ru-RU" sz="2400" dirty="0"/>
                    </a:p>
                  </a:txBody>
                  <a:tcPr/>
                </a:tc>
                <a:tc>
                  <a:txBody>
                    <a:bodyPr/>
                    <a:lstStyle/>
                    <a:p>
                      <a:r>
                        <a:rPr lang="ru-RU" sz="2400" dirty="0" smtClean="0"/>
                        <a:t>левым</a:t>
                      </a:r>
                      <a:endParaRPr lang="ru-RU" sz="2400" dirty="0"/>
                    </a:p>
                  </a:txBody>
                  <a:tcPr/>
                </a:tc>
                <a:tc>
                  <a:txBody>
                    <a:bodyPr/>
                    <a:lstStyle/>
                    <a:p>
                      <a:r>
                        <a:rPr lang="ru-RU" sz="2400" dirty="0" smtClean="0"/>
                        <a:t>черный</a:t>
                      </a:r>
                      <a:endParaRPr lang="ru-RU" sz="2400" dirty="0"/>
                    </a:p>
                  </a:txBody>
                  <a:tcPr/>
                </a:tc>
              </a:tr>
              <a:tr h="370840">
                <a:tc>
                  <a:txBody>
                    <a:bodyPr/>
                    <a:lstStyle/>
                    <a:p>
                      <a:r>
                        <a:rPr lang="ru-RU" sz="2400" dirty="0" smtClean="0"/>
                        <a:t>красный</a:t>
                      </a:r>
                      <a:endParaRPr lang="ru-RU" sz="2400" dirty="0"/>
                    </a:p>
                  </a:txBody>
                  <a:tcPr/>
                </a:tc>
                <a:tc>
                  <a:txBody>
                    <a:bodyPr/>
                    <a:lstStyle/>
                    <a:p>
                      <a:r>
                        <a:rPr lang="ru-RU" sz="2400" dirty="0" smtClean="0"/>
                        <a:t>правым</a:t>
                      </a:r>
                      <a:endParaRPr lang="ru-RU" sz="2400" dirty="0"/>
                    </a:p>
                  </a:txBody>
                  <a:tcPr/>
                </a:tc>
                <a:tc>
                  <a:txBody>
                    <a:bodyPr/>
                    <a:lstStyle/>
                    <a:p>
                      <a:r>
                        <a:rPr lang="ru-RU" sz="2400" dirty="0" smtClean="0"/>
                        <a:t>черный</a:t>
                      </a:r>
                      <a:endParaRPr lang="ru-RU" sz="2400" dirty="0"/>
                    </a:p>
                  </a:txBody>
                  <a:tcPr/>
                </a:tc>
              </a:tr>
            </a:tbl>
          </a:graphicData>
        </a:graphic>
      </p:graphicFrame>
    </p:spTree>
    <p:extLst>
      <p:ext uri="{BB962C8B-B14F-4D97-AF65-F5344CB8AC3E}">
        <p14:creationId xmlns:p14="http://schemas.microsoft.com/office/powerpoint/2010/main" val="2168648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Меняем цвет </a:t>
            </a:r>
            <a:r>
              <a:rPr lang="ru-RU" sz="4000" dirty="0">
                <a:cs typeface="Times New Roman" pitchFamily="18" charset="0"/>
              </a:rPr>
              <a:t>отца </a:t>
            </a:r>
            <a:r>
              <a:rPr lang="ru-RU" sz="4000" dirty="0" smtClean="0">
                <a:cs typeface="Times New Roman" pitchFamily="18" charset="0"/>
              </a:rPr>
              <a:t>на черный</a:t>
            </a:r>
          </a:p>
          <a:p>
            <a:pPr lvl="1">
              <a:lnSpc>
                <a:spcPct val="80000"/>
              </a:lnSpc>
            </a:pPr>
            <a:r>
              <a:rPr lang="ru-RU" sz="3600" dirty="0" smtClean="0">
                <a:cs typeface="Times New Roman" pitchFamily="18" charset="0"/>
              </a:rPr>
              <a:t>Увеличивается черная высота</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Вставка закончена</a:t>
            </a:r>
          </a:p>
          <a:p>
            <a:pPr lvl="1">
              <a:lnSpc>
                <a:spcPct val="80000"/>
              </a:lnSpc>
            </a:pPr>
            <a:r>
              <a:rPr lang="ru-RU" sz="3600" dirty="0" smtClean="0">
                <a:cs typeface="Times New Roman" pitchFamily="18" charset="0"/>
              </a:rPr>
              <a:t>Почему?</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КЧ </a:t>
            </a:r>
            <a:r>
              <a:rPr lang="ru-RU" sz="3600" dirty="0">
                <a:cs typeface="Times New Roman" pitchFamily="18" charset="0"/>
              </a:rPr>
              <a:t>свойства (возможно) нарушились на 2 уровня выше </a:t>
            </a:r>
            <a:r>
              <a:rPr lang="ru-RU" sz="3600" dirty="0" smtClean="0">
                <a:cs typeface="Times New Roman" pitchFamily="18" charset="0"/>
              </a:rPr>
              <a:t>– проверяем деда вершины</a:t>
            </a:r>
            <a:endParaRPr lang="ru-RU" sz="3600" dirty="0">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38034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красный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9222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N(0) = 1, N(1) =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t>КЧ дерево – </a:t>
            </a:r>
            <a:r>
              <a:rPr lang="ru-RU" dirty="0" smtClean="0"/>
              <a:t>всегда достаточно </a:t>
            </a:r>
            <a:r>
              <a:rPr lang="en-US" dirty="0"/>
              <a:t>2</a:t>
            </a:r>
            <a:r>
              <a:rPr lang="ru-RU" dirty="0"/>
              <a:t> </a:t>
            </a:r>
            <a:r>
              <a:rPr lang="ru-RU" dirty="0" smtClean="0"/>
              <a:t>поворотов</a:t>
            </a:r>
            <a:endParaRPr lang="ru-RU" dirty="0"/>
          </a:p>
          <a:p>
            <a:pPr lvl="1">
              <a:lnSpc>
                <a:spcPct val="80000"/>
              </a:lnSpc>
            </a:pPr>
            <a:r>
              <a:rPr lang="ru-RU" dirty="0"/>
              <a:t>АВЛ дерево – </a:t>
            </a:r>
            <a:r>
              <a:rPr lang="ru-RU" dirty="0" smtClean="0"/>
              <a:t>может понадобиться </a:t>
            </a:r>
            <a:r>
              <a:rPr lang="ru-RU" dirty="0"/>
              <a:t>поворот в </a:t>
            </a:r>
            <a:r>
              <a:rPr lang="ru-RU" dirty="0" smtClean="0"/>
              <a:t>каждой вершине на </a:t>
            </a:r>
            <a:r>
              <a:rPr lang="ru-RU" dirty="0"/>
              <a:t>пути от </a:t>
            </a:r>
            <a:r>
              <a:rPr lang="ru-RU" dirty="0" smtClean="0"/>
              <a:t>вставляемого/удаляемого </a:t>
            </a:r>
            <a:r>
              <a:rPr lang="ru-RU" dirty="0"/>
              <a:t>листа до корня</a:t>
            </a:r>
          </a:p>
          <a:p>
            <a:pPr lvl="1">
              <a:lnSpc>
                <a:spcPct val="80000"/>
              </a:lnSpc>
            </a:pPr>
            <a:endParaRPr lang="ru-RU" dirty="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Связь </a:t>
            </a:r>
            <a:r>
              <a:rPr lang="ru-RU" dirty="0" smtClean="0"/>
              <a:t>КЧ и </a:t>
            </a:r>
            <a:r>
              <a:rPr lang="en-US" dirty="0" smtClean="0"/>
              <a:t>B</a:t>
            </a:r>
            <a:r>
              <a:rPr lang="ru-RU" dirty="0" smtClean="0"/>
              <a:t> деревьев</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деревья так </a:t>
            </a: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a:latin typeface="+mj-lt"/>
                <a:cs typeface="Times New Roman" pitchFamily="18" charset="0"/>
              </a:rPr>
              <a:t>почему нет вершин с одним потомком?</a:t>
            </a:r>
            <a:endParaRPr lang="ru-RU"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latin typeface="+mj-lt"/>
                <a:cs typeface="Times New Roman" pitchFamily="18" charset="0"/>
              </a:rPr>
              <a:t>В исходном </a:t>
            </a:r>
            <a:r>
              <a:rPr lang="en-US" sz="2400" dirty="0">
                <a:latin typeface="+mj-lt"/>
                <a:cs typeface="Times New Roman" pitchFamily="18" charset="0"/>
              </a:rPr>
              <a:t>B</a:t>
            </a:r>
            <a:r>
              <a:rPr lang="ru-RU" sz="2400" dirty="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sz="half" idx="1"/>
          </p:nvPr>
        </p:nvSpPr>
        <p:spPr/>
        <p:txBody>
          <a:bodyPr>
            <a:normAutofit lnSpcReduction="10000"/>
          </a:bodyPr>
          <a:lstStyle/>
          <a:p>
            <a:pPr>
              <a:lnSpc>
                <a:spcPct val="90000"/>
              </a:lnSpc>
            </a:pPr>
            <a:r>
              <a:rPr lang="ru-RU" sz="2800" dirty="0">
                <a:cs typeface="Times New Roman" pitchFamily="18" charset="0"/>
              </a:rPr>
              <a:t>АВЛ-деревья 1961 -- первые сбалансированные деревья</a:t>
            </a: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Красно-чёрные деревья 197</a:t>
            </a:r>
            <a:r>
              <a:rPr lang="en-US" sz="2800" dirty="0">
                <a:cs typeface="Times New Roman" pitchFamily="18" charset="0"/>
              </a:rPr>
              <a:t>8</a:t>
            </a:r>
            <a:endParaRPr lang="ru-RU" sz="2800" dirty="0">
              <a:cs typeface="Times New Roman" pitchFamily="18" charset="0"/>
            </a:endParaRP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Библиотека стандартных шаблонов</a:t>
            </a:r>
            <a:r>
              <a:rPr lang="en-US" sz="2800" dirty="0">
                <a:cs typeface="Times New Roman" pitchFamily="18" charset="0"/>
              </a:rPr>
              <a:t> </a:t>
            </a:r>
            <a:r>
              <a:rPr lang="en-US" sz="2800" dirty="0" smtClean="0">
                <a:cs typeface="Times New Roman" pitchFamily="18" charset="0"/>
              </a:rPr>
              <a:t>STL</a:t>
            </a:r>
            <a:r>
              <a:rPr lang="ru-RU" sz="2800" dirty="0" smtClean="0">
                <a:cs typeface="Times New Roman" pitchFamily="18" charset="0"/>
              </a:rPr>
              <a:t> языка </a:t>
            </a:r>
            <a:r>
              <a:rPr lang="ru-RU" sz="2800" dirty="0">
                <a:cs typeface="Times New Roman" pitchFamily="18" charset="0"/>
              </a:rPr>
              <a:t>C++ </a:t>
            </a:r>
            <a:r>
              <a:rPr lang="ru-RU" sz="2800" dirty="0" smtClean="0">
                <a:cs typeface="Times New Roman" pitchFamily="18" charset="0"/>
              </a:rPr>
              <a:t>использует </a:t>
            </a:r>
            <a:r>
              <a:rPr lang="ru-RU" sz="2800" dirty="0">
                <a:cs typeface="Times New Roman" pitchFamily="18" charset="0"/>
              </a:rPr>
              <a:t>сбалансированные деревья для реализации множества и ассоциативного массива</a:t>
            </a:r>
            <a:endParaRPr lang="en-US" sz="2800" dirty="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a:p>
        </p:txBody>
      </p:sp>
      <p:sp>
        <p:nvSpPr>
          <p:cNvPr id="5" name="TextBox 4"/>
          <p:cNvSpPr txBox="1"/>
          <p:nvPr/>
        </p:nvSpPr>
        <p:spPr>
          <a:xfrm>
            <a:off x="1991545" y="6218148"/>
            <a:ext cx="8576495" cy="523220"/>
          </a:xfrm>
          <a:prstGeom prst="rect">
            <a:avLst/>
          </a:prstGeom>
          <a:noFill/>
          <a:ln w="76200">
            <a:solidFill>
              <a:srgbClr val="FFC000"/>
            </a:solidFill>
          </a:ln>
        </p:spPr>
        <p:txBody>
          <a:bodyPr wrap="square" rtlCol="0">
            <a:spAutoFit/>
          </a:bodyPr>
          <a:lstStyle/>
          <a:p>
            <a:pPr>
              <a:defRPr/>
            </a:pPr>
            <a:r>
              <a:rPr lang="ru-RU" sz="2800" dirty="0" smtClean="0">
                <a:solidFill>
                  <a:srgbClr val="FFC000"/>
                </a:solidFill>
                <a:cs typeface="Times New Roman" pitchFamily="18" charset="0"/>
              </a:rPr>
              <a:t>Как зовут человека на фото? Как он связан с </a:t>
            </a:r>
            <a:r>
              <a:rPr lang="en-US" sz="2800" dirty="0" smtClean="0">
                <a:solidFill>
                  <a:srgbClr val="FFC000"/>
                </a:solidFill>
                <a:cs typeface="Times New Roman" pitchFamily="18" charset="0"/>
              </a:rPr>
              <a:t>STL?</a:t>
            </a:r>
            <a:endParaRPr lang="ru-RU" sz="2800" dirty="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864" y="1719656"/>
            <a:ext cx="3210272" cy="42870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lnSpcReduction="100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pPr lvl="1"/>
            <a:r>
              <a:rPr lang="en-US" sz="2000" dirty="0" smtClean="0">
                <a:latin typeface="+mj-lt"/>
              </a:rPr>
              <a:t>Boeing</a:t>
            </a:r>
            <a:endParaRPr lang="en-US" sz="2000" dirty="0">
              <a:latin typeface="+mj-lt"/>
            </a:endParaRPr>
          </a:p>
          <a:p>
            <a:pPr lvl="1"/>
            <a:r>
              <a:rPr lang="ru-RU" sz="2000" dirty="0" smtClean="0">
                <a:latin typeface="+mj-lt"/>
              </a:rPr>
              <a:t>Обработка больших массивов данных</a:t>
            </a:r>
          </a:p>
          <a:p>
            <a:pPr lvl="1"/>
            <a:r>
              <a:rPr lang="ru-RU" sz="2000" dirty="0" smtClean="0">
                <a:latin typeface="+mj-lt"/>
              </a:rPr>
              <a:t>Страничная </a:t>
            </a:r>
            <a:r>
              <a:rPr lang="ru-RU" sz="2000" dirty="0">
                <a:latin typeface="+mj-lt"/>
              </a:rPr>
              <a:t>организация памяти</a:t>
            </a:r>
          </a:p>
          <a:p>
            <a:pPr lvl="1"/>
            <a:r>
              <a:rPr lang="ru-RU" sz="2000" dirty="0" smtClean="0">
                <a:latin typeface="+mj-lt"/>
              </a:rPr>
              <a:t>Файловые </a:t>
            </a:r>
            <a:r>
              <a:rPr lang="ru-RU" sz="2000" dirty="0">
                <a:latin typeface="+mj-lt"/>
              </a:rPr>
              <a:t>системы, например, </a:t>
            </a:r>
            <a:r>
              <a:rPr lang="en-US" sz="2000" dirty="0">
                <a:latin typeface="+mj-lt"/>
              </a:rPr>
              <a:t>Windows </a:t>
            </a:r>
            <a:r>
              <a:rPr lang="en-US" sz="2000" dirty="0" smtClean="0">
                <a:latin typeface="+mj-lt"/>
              </a:rPr>
              <a:t>NTFS</a:t>
            </a:r>
          </a:p>
          <a:p>
            <a:r>
              <a:rPr lang="en-US" sz="2400" dirty="0"/>
              <a:t>Bayer, R.; </a:t>
            </a:r>
            <a:r>
              <a:rPr lang="en-US" sz="2400" dirty="0" err="1"/>
              <a:t>McCreight</a:t>
            </a:r>
            <a:r>
              <a:rPr lang="en-US" sz="2400" dirty="0"/>
              <a:t>, E. (1972</a:t>
            </a:r>
            <a:r>
              <a:rPr lang="en-US" sz="2400" dirty="0" smtClean="0"/>
              <a:t>), "</a:t>
            </a:r>
            <a:r>
              <a:rPr lang="en-US" sz="2400" dirty="0"/>
              <a:t>Organization and Maintenance of Large Ordered Indexes", </a:t>
            </a:r>
            <a:r>
              <a:rPr lang="en-US" sz="2400" dirty="0" err="1" smtClean="0"/>
              <a:t>Acta</a:t>
            </a:r>
            <a:r>
              <a:rPr lang="en-US" sz="2400" dirty="0" smtClean="0"/>
              <a:t> </a:t>
            </a:r>
            <a:r>
              <a:rPr lang="en-US" sz="2400" dirty="0" err="1"/>
              <a:t>Informatica</a:t>
            </a:r>
            <a:r>
              <a:rPr lang="en-US" sz="2400" dirty="0"/>
              <a:t>, 1 (3): 173–189, doi:10.1007/bf00288683</a:t>
            </a:r>
            <a:r>
              <a:rPr lang="en-US" sz="2400" dirty="0" smtClean="0"/>
              <a:t>, </a:t>
            </a:r>
            <a:r>
              <a:rPr lang="en-US" sz="2400" dirty="0" smtClean="0">
                <a:hlinkClick r:id="rId3"/>
              </a:rPr>
              <a:t>https</a:t>
            </a:r>
            <a:r>
              <a:rPr lang="en-US" sz="2400" dirty="0">
                <a:hlinkClick r:id="rId3"/>
              </a:rPr>
              <a:t>://</a:t>
            </a:r>
            <a:r>
              <a:rPr lang="en-US" sz="2400" dirty="0" smtClean="0">
                <a:hlinkClick r:id="rId3"/>
              </a:rPr>
              <a:t>infolab.usc.edu/csci585/Spring2010/den_ar/indexing.pdf</a:t>
            </a:r>
            <a:endParaRPr lang="ru-RU" sz="2400" dirty="0"/>
          </a:p>
        </p:txBody>
      </p:sp>
      <p:sp>
        <p:nvSpPr>
          <p:cNvPr id="2" name="Объект 1"/>
          <p:cNvSpPr>
            <a:spLocks noGrp="1"/>
          </p:cNvSpPr>
          <p:nvPr>
            <p:ph sz="half" idx="2"/>
          </p:nvPr>
        </p:nvSpPr>
        <p:spPr/>
        <p:txBody>
          <a:bodyPr>
            <a:normAutofit fontScale="92500" lnSpcReduction="10000"/>
          </a:bodyPr>
          <a:lstStyle/>
          <a:p>
            <a:endParaRPr lang="ru-RU" dirty="0"/>
          </a:p>
        </p:txBody>
      </p:sp>
      <p:pic>
        <p:nvPicPr>
          <p:cNvPr id="5" name="Picture 7" descr="http://wikis.gm.fh-koeln.de/wiki_db/img/bay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690" y="1600201"/>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3996" y="1597793"/>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60408" y="4437112"/>
            <a:ext cx="2802370" cy="677108"/>
          </a:xfrm>
          <a:prstGeom prst="rect">
            <a:avLst/>
          </a:prstGeom>
          <a:noFill/>
        </p:spPr>
        <p:txBody>
          <a:bodyPr wrap="none" rtlCol="0">
            <a:spAutoFit/>
          </a:bodyPr>
          <a:lstStyle/>
          <a:p>
            <a:r>
              <a:rPr lang="en-US" smtClean="0">
                <a:latin typeface="+mj-lt"/>
              </a:rPr>
              <a:t>Rudolf Bayer</a:t>
            </a:r>
          </a:p>
          <a:p>
            <a:r>
              <a:rPr lang="en-US" sz="1000">
                <a:latin typeface="+mj-lt"/>
                <a:hlinkClick r:id="rId6"/>
              </a:rPr>
              <a:t>http://wwwbayer.in.tum.de/cgi-webcon</a:t>
            </a:r>
            <a:r>
              <a:rPr lang="en-US" sz="1000" smtClean="0">
                <a:latin typeface="+mj-lt"/>
                <a:hlinkClick r:id="rId6"/>
              </a:rPr>
              <a:t>/</a:t>
            </a:r>
          </a:p>
          <a:p>
            <a:r>
              <a:rPr lang="en-US" sz="1000" smtClean="0">
                <a:latin typeface="+mj-lt"/>
                <a:hlinkClick r:id="rId6"/>
              </a:rPr>
              <a:t>webcon/lehrstuhldb/details/Mitarbeiter/num/5/1</a:t>
            </a:r>
            <a:endParaRPr lang="ru-RU" sz="1000">
              <a:latin typeface="+mj-lt"/>
            </a:endParaRPr>
          </a:p>
        </p:txBody>
      </p:sp>
      <p:sp>
        <p:nvSpPr>
          <p:cNvPr id="7" name="TextBox 6"/>
          <p:cNvSpPr txBox="1"/>
          <p:nvPr/>
        </p:nvSpPr>
        <p:spPr>
          <a:xfrm>
            <a:off x="6168008" y="5571640"/>
            <a:ext cx="3066865" cy="523220"/>
          </a:xfrm>
          <a:prstGeom prst="rect">
            <a:avLst/>
          </a:prstGeom>
          <a:noFill/>
        </p:spPr>
        <p:txBody>
          <a:bodyPr wrap="none" rtlCol="0">
            <a:spAutoFit/>
          </a:bodyPr>
          <a:lstStyle/>
          <a:p>
            <a:r>
              <a:rPr lang="en-US" smtClean="0">
                <a:latin typeface="+mj-lt"/>
              </a:rPr>
              <a:t>Edward McCreight</a:t>
            </a:r>
          </a:p>
          <a:p>
            <a:r>
              <a:rPr lang="en-US" sz="1000">
                <a:latin typeface="+mj-lt"/>
                <a:hlinkClick r:id="rId7"/>
              </a:rPr>
              <a:t>http://www.mccreight.com/people/ed_mcc/index.htm</a:t>
            </a:r>
            <a:endParaRPr lang="ru-RU" sz="1000">
              <a:latin typeface="+mj-lt"/>
            </a:endParaRPr>
          </a:p>
        </p:txBody>
      </p:sp>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a:cs typeface="Times New Roman" pitchFamily="18" charset="0"/>
              </a:rPr>
              <a:t>Если удаляемый узел красный все правила сохраняются и все прекрасно</a:t>
            </a:r>
          </a:p>
          <a:p>
            <a:pPr>
              <a:lnSpc>
                <a:spcPct val="90000"/>
              </a:lnSpc>
            </a:pPr>
            <a:r>
              <a:rPr lang="ru-RU" sz="2400" dirty="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24390"/>
            <a:ext cx="7772400" cy="914400"/>
          </a:xfrm>
        </p:spPr>
        <p:txBody>
          <a:bodyPr/>
          <a:lstStyle/>
          <a:p>
            <a:endParaRPr lang="ru-RU" dirty="0"/>
          </a:p>
        </p:txBody>
      </p:sp>
      <p:sp>
        <p:nvSpPr>
          <p:cNvPr id="3" name="Content Placeholder 2"/>
          <p:cNvSpPr>
            <a:spLocks noGrp="1"/>
          </p:cNvSpPr>
          <p:nvPr>
            <p:ph idx="1"/>
          </p:nvPr>
        </p:nvSpPr>
        <p:spPr/>
        <p:txBody>
          <a:bodyPr>
            <a:normAutofit fontScale="92500" lnSpcReduction="20000"/>
          </a:bodyPr>
          <a:lstStyle/>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pPr marL="68580" indent="0">
              <a:buNone/>
            </a:pPr>
            <a:r>
              <a:rPr lang="ru-RU" dirty="0">
                <a:latin typeface="Calibri" pitchFamily="34" charset="0"/>
              </a:rPr>
              <a:t>При высоте 2 и размере страницы 8Кб это дерево содержит </a:t>
            </a:r>
            <a:r>
              <a:rPr lang="en-US" dirty="0">
                <a:latin typeface="Calibri" pitchFamily="34" charset="0"/>
              </a:rPr>
              <a:t>&gt; </a:t>
            </a:r>
            <a:r>
              <a:rPr lang="ru-RU" dirty="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4738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2750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4179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6672065"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4179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6608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2679552"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3286771" y="1659954"/>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4715521" y="1659954"/>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5274470" y="1659954"/>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3215334" y="2945829"/>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4715520" y="2945829"/>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4715521"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4609951" y="2945829"/>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2824014" y="3017266"/>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4954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6959402" y="3017266"/>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5591175" y="2504504"/>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5664141" y="4297826"/>
            <a:ext cx="800219" cy="461665"/>
          </a:xfrm>
          <a:prstGeom prst="rect">
            <a:avLst/>
          </a:prstGeom>
          <a:noFill/>
          <a:ln w="9525">
            <a:noFill/>
            <a:miter lim="800000"/>
            <a:headEnd/>
            <a:tailEnd/>
          </a:ln>
        </p:spPr>
        <p:txBody>
          <a:bodyPr wrap="none">
            <a:spAutoFit/>
          </a:bodyPr>
          <a:lstStyle/>
          <a:p>
            <a:r>
              <a:rPr lang="ru-RU" sz="2400" b="1" dirty="0"/>
              <a:t>……</a:t>
            </a:r>
          </a:p>
        </p:txBody>
      </p:sp>
      <p:sp>
        <p:nvSpPr>
          <p:cNvPr id="26644" name="TextBox 40"/>
          <p:cNvSpPr txBox="1">
            <a:spLocks noChangeArrowheads="1"/>
          </p:cNvSpPr>
          <p:nvPr/>
        </p:nvSpPr>
        <p:spPr bwMode="auto">
          <a:xfrm>
            <a:off x="7968208" y="1159891"/>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7968208" y="2449259"/>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7968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
        <p:nvSpPr>
          <p:cNvPr id="16386" name="Содержимое 2"/>
          <p:cNvSpPr>
            <a:spLocks noGrp="1"/>
          </p:cNvSpPr>
          <p:nvPr>
            <p:ph idx="1"/>
          </p:nvPr>
        </p:nvSpPr>
        <p:spPr/>
        <p:txBody>
          <a:bodyPr>
            <a:normAutofit fontScale="850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lnSpcReduction="10000"/>
          </a:bodyPr>
          <a:lstStyle/>
          <a:p>
            <a:r>
              <a:rPr lang="ru-RU" sz="2400" dirty="0"/>
              <a:t>У таких деревьев, как правило, только корень находится в ОП, остальное дерево – на диске</a:t>
            </a:r>
          </a:p>
          <a:p>
            <a:r>
              <a:rPr lang="ru-RU" sz="2400" dirty="0"/>
              <a:t>Диск разбит на сектора (дорожки на сектора)</a:t>
            </a:r>
          </a:p>
          <a:p>
            <a:r>
              <a:rPr lang="ru-RU" sz="2400" dirty="0"/>
              <a:t>Обычно записывают или считывают сектор целиком</a:t>
            </a:r>
          </a:p>
          <a:p>
            <a:r>
              <a:rPr lang="ru-RU" sz="2400" dirty="0"/>
              <a:t>Время доступа, чтобы подвести головку к нужному месту на</a:t>
            </a:r>
            <a:r>
              <a:rPr lang="en-US" sz="2400" dirty="0"/>
              <a:t> </a:t>
            </a:r>
            <a:r>
              <a:rPr lang="ru-RU" sz="2400" dirty="0"/>
              <a:t>диске, может быть достаточно большим</a:t>
            </a:r>
          </a:p>
          <a:p>
            <a:r>
              <a:rPr lang="ru-RU" sz="2400" dirty="0"/>
              <a:t>Как только головка диска установлена, запись или чтение происходит довольно быстро</a:t>
            </a:r>
          </a:p>
          <a:p>
            <a:r>
              <a:rPr lang="ru-RU" sz="2400" dirty="0"/>
              <a:t>Часто получается, что обработка прочитанного занимает меньше времени, чем поиск нужного сектора</a:t>
            </a:r>
          </a:p>
          <a:p>
            <a:r>
              <a:rPr lang="ru-RU" sz="2400" dirty="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1/3</a:t>
            </a:r>
            <a:endParaRPr lang="ru-RU" dirty="0"/>
          </a:p>
        </p:txBody>
      </p:sp>
      <p:sp>
        <p:nvSpPr>
          <p:cNvPr id="20482" name="Содержимое 2"/>
          <p:cNvSpPr>
            <a:spLocks noGrp="1"/>
          </p:cNvSpPr>
          <p:nvPr>
            <p:ph idx="1"/>
          </p:nvPr>
        </p:nvSpPr>
        <p:spPr/>
        <p:txBody>
          <a:bodyPr>
            <a:normAutofit/>
          </a:bodyPr>
          <a:lstStyle/>
          <a:p>
            <a:r>
              <a:rPr lang="ru-RU" sz="2400" dirty="0"/>
              <a:t>В каждой вершине </a:t>
            </a:r>
            <a:r>
              <a:rPr lang="en-US" sz="2400" dirty="0"/>
              <a:t>x</a:t>
            </a:r>
            <a:r>
              <a:rPr lang="ru-RU" sz="2400" dirty="0"/>
              <a:t> хранятся</a:t>
            </a:r>
          </a:p>
          <a:p>
            <a:pPr lvl="1"/>
            <a:r>
              <a:rPr lang="ru-RU" sz="2000" dirty="0"/>
              <a:t>n - количество ключей, в данной вершине</a:t>
            </a:r>
          </a:p>
          <a:p>
            <a:pPr lvl="1"/>
            <a:r>
              <a:rPr lang="ru-RU" sz="2000" dirty="0"/>
              <a:t>сами ключи k</a:t>
            </a:r>
            <a:r>
              <a:rPr lang="ru-RU" sz="2000" baseline="-25000" dirty="0"/>
              <a:t>0</a:t>
            </a:r>
            <a:r>
              <a:rPr lang="ru-RU" sz="2000" dirty="0"/>
              <a:t> ≤ k</a:t>
            </a:r>
            <a:r>
              <a:rPr lang="en-US" sz="2000" baseline="-25000" dirty="0"/>
              <a:t>1</a:t>
            </a:r>
            <a:r>
              <a:rPr lang="ru-RU" sz="2000" dirty="0"/>
              <a:t> ≤ </a:t>
            </a:r>
            <a:r>
              <a:rPr lang="en-US" sz="2000" dirty="0"/>
              <a:t>…</a:t>
            </a:r>
            <a:r>
              <a:rPr lang="ru-RU" sz="2000" dirty="0"/>
              <a:t> ≤ </a:t>
            </a:r>
            <a:r>
              <a:rPr lang="ru-RU" sz="2000" dirty="0" err="1"/>
              <a:t>k</a:t>
            </a:r>
            <a:r>
              <a:rPr lang="en-US" sz="2000" baseline="-25000" dirty="0"/>
              <a:t>n-1</a:t>
            </a:r>
            <a:r>
              <a:rPr lang="ru-RU" sz="2000" dirty="0"/>
              <a:t> в неубывающем порядке</a:t>
            </a:r>
          </a:p>
          <a:p>
            <a:pPr lvl="1"/>
            <a:r>
              <a:rPr lang="ru-RU" sz="2000" dirty="0"/>
              <a:t>булевское значение leaf[x], истинное, если вершина </a:t>
            </a:r>
            <a:r>
              <a:rPr lang="en-US" sz="2000" dirty="0"/>
              <a:t>x</a:t>
            </a:r>
            <a:r>
              <a:rPr lang="ru-RU" sz="2000" dirty="0"/>
              <a:t> - лист</a:t>
            </a:r>
          </a:p>
          <a:p>
            <a:r>
              <a:rPr lang="ru-RU" sz="2400" dirty="0"/>
              <a:t>Если </a:t>
            </a:r>
            <a:r>
              <a:rPr lang="en-US" sz="2400" dirty="0"/>
              <a:t>x</a:t>
            </a:r>
            <a:r>
              <a:rPr lang="ru-RU" sz="2400" dirty="0"/>
              <a:t> – внутренняя вершина, то она также содержит </a:t>
            </a:r>
            <a:r>
              <a:rPr lang="en-US" sz="2400" dirty="0"/>
              <a:t>n</a:t>
            </a:r>
            <a:r>
              <a:rPr lang="ru-RU" sz="2400" dirty="0"/>
              <a:t>(</a:t>
            </a:r>
            <a:r>
              <a:rPr lang="en-US" sz="2400" dirty="0"/>
              <a:t>x</a:t>
            </a:r>
            <a:r>
              <a:rPr lang="ru-RU" sz="2400" dirty="0"/>
              <a:t>)</a:t>
            </a:r>
            <a:r>
              <a:rPr lang="en-US" sz="2400" dirty="0"/>
              <a:t>+1-</a:t>
            </a:r>
            <a:r>
              <a:rPr lang="ru-RU" sz="2400" dirty="0"/>
              <a:t>указателей: </a:t>
            </a:r>
            <a:r>
              <a:rPr lang="en-US" sz="2400" dirty="0"/>
              <a:t>C</a:t>
            </a:r>
            <a:r>
              <a:rPr lang="ru-RU" sz="2400" baseline="-25000" dirty="0"/>
              <a:t>0</a:t>
            </a:r>
            <a:r>
              <a:rPr lang="ru-RU" sz="2400" dirty="0"/>
              <a:t>,</a:t>
            </a:r>
            <a:r>
              <a:rPr lang="en-US" sz="2400" dirty="0"/>
              <a:t> C</a:t>
            </a:r>
            <a:r>
              <a:rPr lang="ru-RU" sz="2400" baseline="-25000" dirty="0"/>
              <a:t>1</a:t>
            </a:r>
            <a:r>
              <a:rPr lang="ru-RU" sz="2400" dirty="0"/>
              <a:t>,…,</a:t>
            </a:r>
            <a:r>
              <a:rPr lang="en-US" sz="2400" dirty="0"/>
              <a:t> </a:t>
            </a:r>
            <a:r>
              <a:rPr lang="en-US" sz="2400" dirty="0" err="1"/>
              <a:t>C</a:t>
            </a:r>
            <a:r>
              <a:rPr lang="en-US" sz="2400" baseline="-25000" dirty="0" err="1"/>
              <a:t>n</a:t>
            </a:r>
            <a:r>
              <a:rPr lang="en-US" sz="2400" baseline="-25000" dirty="0"/>
              <a:t>(x)</a:t>
            </a:r>
            <a:r>
              <a:rPr lang="ru-RU" sz="2400" dirty="0"/>
              <a:t> на ее детей</a:t>
            </a:r>
          </a:p>
          <a:p>
            <a:endParaRPr lang="ru-RU" dirty="0" smtClean="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2/3</a:t>
            </a:r>
            <a:endParaRPr lang="ru-RU" dirty="0"/>
          </a:p>
        </p:txBody>
      </p:sp>
      <p:sp>
        <p:nvSpPr>
          <p:cNvPr id="22530" name="Содержимое 2"/>
          <p:cNvSpPr>
            <a:spLocks noGrp="1"/>
          </p:cNvSpPr>
          <p:nvPr>
            <p:ph idx="1"/>
          </p:nvPr>
        </p:nvSpPr>
        <p:spPr/>
        <p:txBody>
          <a:bodyPr>
            <a:normAutofit/>
          </a:bodyPr>
          <a:lstStyle/>
          <a:p>
            <a:r>
              <a:rPr lang="ru-RU" sz="2400" dirty="0"/>
              <a:t>Ключи key</a:t>
            </a:r>
            <a:r>
              <a:rPr lang="en-US" sz="2400" baseline="-25000" dirty="0"/>
              <a:t>i</a:t>
            </a:r>
            <a:r>
              <a:rPr lang="ru-RU" sz="2400" dirty="0"/>
              <a:t>[x] служат границами, разделяющими значения ключей в поддеревьях: </a:t>
            </a:r>
            <a:br>
              <a:rPr lang="ru-RU" sz="2400" dirty="0"/>
            </a:br>
            <a:r>
              <a:rPr lang="ru-RU" sz="2400" dirty="0"/>
              <a:t>	</a:t>
            </a:r>
            <a:r>
              <a:rPr lang="en-US" sz="2400" dirty="0"/>
              <a:t>k</a:t>
            </a:r>
            <a:r>
              <a:rPr lang="en-US" sz="2400" baseline="-25000" dirty="0"/>
              <a:t>0</a:t>
            </a:r>
            <a:r>
              <a:rPr lang="ru-RU" sz="2400" dirty="0"/>
              <a:t> ≤ key</a:t>
            </a:r>
            <a:r>
              <a:rPr lang="en-US" sz="2400" baseline="-25000" dirty="0"/>
              <a:t>0</a:t>
            </a:r>
            <a:r>
              <a:rPr lang="ru-RU" sz="2400" dirty="0"/>
              <a:t>[x] ≤ </a:t>
            </a:r>
            <a:r>
              <a:rPr lang="en-US" sz="2400" dirty="0"/>
              <a:t>k</a:t>
            </a:r>
            <a:r>
              <a:rPr lang="en-US" sz="2400" baseline="-25000" dirty="0"/>
              <a:t>1</a:t>
            </a:r>
            <a:r>
              <a:rPr lang="ru-RU" sz="2400" dirty="0"/>
              <a:t> ≤ key</a:t>
            </a:r>
            <a:r>
              <a:rPr lang="ru-RU" sz="2400" baseline="-25000" dirty="0"/>
              <a:t>2</a:t>
            </a:r>
            <a:r>
              <a:rPr lang="ru-RU" sz="2400" dirty="0"/>
              <a:t>[x] ≤... ≤ key</a:t>
            </a:r>
            <a:r>
              <a:rPr lang="ru-RU" sz="2400" baseline="-25000" dirty="0"/>
              <a:t>n[x]</a:t>
            </a:r>
            <a:r>
              <a:rPr lang="en-US" sz="2400" baseline="-25000" dirty="0"/>
              <a:t>-1</a:t>
            </a:r>
            <a:r>
              <a:rPr lang="ru-RU" sz="2400" dirty="0"/>
              <a:t>[x] ≤ K</a:t>
            </a:r>
            <a:r>
              <a:rPr lang="ru-RU" sz="2400" baseline="-25000" dirty="0"/>
              <a:t>n[x]</a:t>
            </a:r>
            <a:r>
              <a:rPr lang="ru-RU" sz="2400" dirty="0"/>
              <a:t>,</a:t>
            </a:r>
            <a:br>
              <a:rPr lang="ru-RU" sz="2400" dirty="0"/>
            </a:br>
            <a:r>
              <a:rPr lang="ru-RU" sz="2400" dirty="0"/>
              <a:t>где </a:t>
            </a:r>
            <a:r>
              <a:rPr lang="en-US" sz="2400" dirty="0"/>
              <a:t>k</a:t>
            </a:r>
            <a:r>
              <a:rPr lang="ru-RU" sz="2400" baseline="-25000" dirty="0"/>
              <a:t>i</a:t>
            </a:r>
            <a:r>
              <a:rPr lang="ru-RU" sz="2400" dirty="0"/>
              <a:t> - множество</a:t>
            </a:r>
            <a:r>
              <a:rPr lang="en-US" sz="2400" dirty="0"/>
              <a:t> </a:t>
            </a:r>
            <a:r>
              <a:rPr lang="ru-RU" sz="2400" dirty="0"/>
              <a:t>ключей, хранящихся в поддереве с корнем </a:t>
            </a:r>
            <a:r>
              <a:rPr lang="en-US" sz="2400" dirty="0"/>
              <a:t>C</a:t>
            </a:r>
            <a:r>
              <a:rPr lang="ru-RU" sz="2400" baseline="-25000" dirty="0"/>
              <a:t>i</a:t>
            </a:r>
            <a:r>
              <a:rPr lang="ru-RU" sz="2400" dirty="0"/>
              <a:t>[x]</a:t>
            </a:r>
          </a:p>
          <a:p>
            <a:pPr lvl="1"/>
            <a:endParaRPr lang="ru-RU" sz="2000" dirty="0"/>
          </a:p>
          <a:p>
            <a:pPr marL="68580" indent="0">
              <a:buNone/>
            </a:pPr>
            <a:endParaRPr lang="ru-RU"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корня </a:t>
            </a:r>
            <a:r>
              <a:rPr lang="en-US" dirty="0" smtClean="0"/>
              <a:t>B</a:t>
            </a:r>
            <a:r>
              <a:rPr lang="ru-RU" dirty="0" smtClean="0"/>
              <a:t> дерева </a:t>
            </a:r>
            <a:endParaRPr lang="ru-RU" dirty="0"/>
          </a:p>
        </p:txBody>
      </p:sp>
      <p:sp>
        <p:nvSpPr>
          <p:cNvPr id="32770" name="Rectangle 3"/>
          <p:cNvSpPr>
            <a:spLocks noGrp="1"/>
          </p:cNvSpPr>
          <p:nvPr>
            <p:ph idx="1"/>
          </p:nvPr>
        </p:nvSpPr>
        <p:spPr/>
        <p:txBody>
          <a:bodyPr/>
          <a:lstStyle/>
          <a:p>
            <a:pPr>
              <a:buFont typeface="Arial" charset="0"/>
              <a:buNone/>
            </a:pPr>
            <a:r>
              <a:rPr lang="en-US" sz="2400" dirty="0" err="1">
                <a:latin typeface="Consolas" pitchFamily="49" charset="0"/>
                <a:cs typeface="Consolas" pitchFamily="49" charset="0"/>
              </a:rPr>
              <a:t>B_tree</a:t>
            </a:r>
            <a:r>
              <a:rPr lang="en-US" sz="2400" dirty="0">
                <a:latin typeface="Consolas" pitchFamily="49" charset="0"/>
                <a:cs typeface="Consolas" pitchFamily="49" charset="0"/>
              </a:rPr>
              <a:t> *B</a:t>
            </a:r>
            <a:r>
              <a:rPr lang="ru-RU" sz="2400" dirty="0">
                <a:latin typeface="Consolas" pitchFamily="49" charset="0"/>
                <a:cs typeface="Consolas" pitchFamily="49" charset="0"/>
              </a:rPr>
              <a:t> = </a:t>
            </a:r>
            <a:r>
              <a:rPr lang="en-US" sz="2400" dirty="0">
                <a:latin typeface="Consolas" pitchFamily="49" charset="0"/>
                <a:cs typeface="Consolas" pitchFamily="49" charset="0"/>
              </a:rPr>
              <a:t>(</a:t>
            </a:r>
            <a:r>
              <a:rPr lang="en-US" sz="2400" dirty="0" err="1">
                <a:latin typeface="Consolas" pitchFamily="49" charset="0"/>
                <a:cs typeface="Consolas" pitchFamily="49" charset="0"/>
              </a:rPr>
              <a:t>B_tree</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ru-RU" sz="2400" dirty="0">
                <a:latin typeface="Consolas" pitchFamily="49" charset="0"/>
                <a:cs typeface="Consolas" pitchFamily="49" charset="0"/>
              </a:rPr>
              <a:t>*</a:t>
            </a:r>
            <a:r>
              <a:rPr lang="en-US" sz="2400" dirty="0">
                <a:latin typeface="Consolas" pitchFamily="49" charset="0"/>
                <a:cs typeface="Consolas" pitchFamily="49" charset="0"/>
              </a:rPr>
              <a:t>B));</a:t>
            </a:r>
          </a:p>
          <a:p>
            <a:pPr>
              <a:buNone/>
            </a:pPr>
            <a:r>
              <a:rPr lang="en-US" sz="2400" dirty="0">
                <a:latin typeface="Consolas" pitchFamily="49" charset="0"/>
                <a:cs typeface="Consolas" pitchFamily="49" charset="0"/>
              </a:rPr>
              <a:t>B-&gt;n = 1;</a:t>
            </a:r>
          </a:p>
          <a:p>
            <a:pPr>
              <a:buFont typeface="Arial" charset="0"/>
              <a:buNone/>
            </a:pPr>
            <a:r>
              <a:rPr lang="en-US" sz="2400" dirty="0">
                <a:latin typeface="Consolas" pitchFamily="49" charset="0"/>
                <a:cs typeface="Consolas" pitchFamily="49" charset="0"/>
              </a:rPr>
              <a:t>B-&gt;key =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(B-&gt;n*</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en-US" sz="2400" dirty="0" err="1">
                <a:latin typeface="Consolas" pitchFamily="49" charset="0"/>
                <a:cs typeface="Consolas" pitchFamily="49" charset="0"/>
              </a:rPr>
              <a:t>int</a:t>
            </a:r>
            <a:r>
              <a:rPr lang="en-US" sz="2400" dirty="0">
                <a:latin typeface="Consolas" pitchFamily="49" charset="0"/>
                <a:cs typeface="Consolas" pitchFamily="49" charset="0"/>
              </a:rPr>
              <a:t>));</a:t>
            </a:r>
          </a:p>
          <a:p>
            <a:pPr>
              <a:buFont typeface="Arial" charset="0"/>
              <a:buNone/>
            </a:pPr>
            <a:r>
              <a:rPr lang="en-US" sz="2400" dirty="0">
                <a:latin typeface="Consolas" pitchFamily="49" charset="0"/>
                <a:cs typeface="Consolas" pitchFamily="49" charset="0"/>
              </a:rPr>
              <a:t>B-&gt;key[0] = 'M';</a:t>
            </a:r>
          </a:p>
          <a:p>
            <a:pPr>
              <a:buFont typeface="Arial" charset="0"/>
              <a:buNone/>
            </a:pPr>
            <a:r>
              <a:rPr lang="en-US" sz="2400" dirty="0">
                <a:latin typeface="Consolas" pitchFamily="49" charset="0"/>
                <a:cs typeface="Consolas" pitchFamily="49" charset="0"/>
              </a:rPr>
              <a:t>B-&gt;child = NULL;</a:t>
            </a:r>
            <a:endParaRPr lang="ru-RU" sz="24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6" name="Группа 9"/>
          <p:cNvGrpSpPr>
            <a:grpSpLocks/>
          </p:cNvGrpSpPr>
          <p:nvPr/>
        </p:nvGrpSpPr>
        <p:grpSpPr bwMode="auto">
          <a:xfrm>
            <a:off x="6816081" y="188643"/>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smtClean="0"/>
              <a:t>B</a:t>
            </a:r>
            <a:r>
              <a:rPr lang="ru-RU" dirty="0" smtClean="0"/>
              <a:t> дерева</a:t>
            </a:r>
            <a:endParaRPr lang="ru-RU" dirty="0"/>
          </a:p>
        </p:txBody>
      </p:sp>
      <p:sp>
        <p:nvSpPr>
          <p:cNvPr id="34818" name="Rectangle 3"/>
          <p:cNvSpPr>
            <a:spLocks noGrp="1"/>
          </p:cNvSpPr>
          <p:nvPr>
            <p:ph idx="1"/>
          </p:nvPr>
        </p:nvSpPr>
        <p:spPr>
          <a:xfrm>
            <a:off x="1992313" y="2276475"/>
            <a:ext cx="8229600" cy="3887788"/>
          </a:xfrm>
        </p:spPr>
        <p:txBody>
          <a:bodyPr>
            <a:normAutofit lnSpcReduction="10000"/>
          </a:bodyPr>
          <a:lstStyle/>
          <a:p>
            <a:pPr>
              <a:buFont typeface="Arial" charset="0"/>
              <a:buNone/>
            </a:pPr>
            <a:r>
              <a:rPr lang="en-US" sz="2000" dirty="0">
                <a:latin typeface="Consolas" pitchFamily="49" charset="0"/>
                <a:cs typeface="Consolas" pitchFamily="49" charset="0"/>
              </a:rPr>
              <a:t>B-&gt;child</a:t>
            </a:r>
            <a:r>
              <a:rPr lang="ru-RU" sz="2000" dirty="0">
                <a:latin typeface="Consolas" pitchFamily="49" charset="0"/>
                <a:cs typeface="Consolas" pitchFamily="49" charset="0"/>
              </a:rPr>
              <a:t> </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ru-RU"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*)*2);</a:t>
            </a:r>
          </a:p>
          <a:p>
            <a:pPr>
              <a:buFont typeface="Arial" charset="0"/>
              <a:buNone/>
            </a:pPr>
            <a:r>
              <a:rPr lang="en-US" sz="2000" dirty="0">
                <a:latin typeface="Consolas" pitchFamily="49" charset="0"/>
                <a:cs typeface="Consolas" pitchFamily="49" charset="0"/>
              </a:rPr>
              <a:t>B-&gt;child[0]=(</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B-&gt;child[1]=(</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x=B-&gt;child[0];</a:t>
            </a:r>
          </a:p>
          <a:p>
            <a:pPr>
              <a:buFont typeface="Arial" charset="0"/>
              <a:buNone/>
            </a:pPr>
            <a:r>
              <a:rPr lang="en-US" sz="2000" dirty="0">
                <a:latin typeface="Consolas" pitchFamily="49" charset="0"/>
                <a:cs typeface="Consolas" pitchFamily="49" charset="0"/>
              </a:rPr>
              <a:t>x-&gt;n=2;</a:t>
            </a:r>
          </a:p>
          <a:p>
            <a:pPr>
              <a:buFont typeface="Arial" charset="0"/>
              <a:buNone/>
            </a:pPr>
            <a:r>
              <a:rPr lang="en-US" sz="2000" dirty="0">
                <a:latin typeface="Consolas" pitchFamily="49" charset="0"/>
                <a:cs typeface="Consolas" pitchFamily="49" charset="0"/>
              </a:rPr>
              <a:t>x-&gt;key=(</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(x-&gt;n*</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x-&gt;key[0]='D';</a:t>
            </a:r>
          </a:p>
          <a:p>
            <a:pPr>
              <a:buFont typeface="Arial" charset="0"/>
              <a:buNone/>
            </a:pPr>
            <a:r>
              <a:rPr lang="en-US" sz="2000" dirty="0">
                <a:latin typeface="Consolas" pitchFamily="49" charset="0"/>
                <a:cs typeface="Consolas" pitchFamily="49" charset="0"/>
              </a:rPr>
              <a:t>x-&gt;key[1]='H';</a:t>
            </a:r>
          </a:p>
          <a:p>
            <a:pPr>
              <a:buFont typeface="Arial" charset="0"/>
              <a:buNone/>
            </a:pPr>
            <a:r>
              <a:rPr lang="en-US" sz="2000" dirty="0">
                <a:latin typeface="Consolas" pitchFamily="49" charset="0"/>
                <a:cs typeface="Consolas" pitchFamily="49" charset="0"/>
              </a:rPr>
              <a:t>X-&gt;child=NULL;</a:t>
            </a:r>
          </a:p>
          <a:p>
            <a:pPr>
              <a:buFont typeface="Arial" charset="0"/>
              <a:buNone/>
            </a:pPr>
            <a:r>
              <a:rPr lang="ru-RU" sz="2000" dirty="0">
                <a:latin typeface="Consolas" pitchFamily="49" charset="0"/>
                <a:cs typeface="Consolas" pitchFamily="49" charset="0"/>
              </a:rPr>
              <a:t>// Аналогичные действия для вершины</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a:latin typeface="Consolas" pitchFamily="49" charset="0"/>
                <a:cs typeface="Consolas" pitchFamily="49" charset="0"/>
              </a:rPr>
              <a:t>QTX</a:t>
            </a:r>
          </a:p>
          <a:p>
            <a:pPr>
              <a:buFont typeface="Arial" charset="0"/>
              <a:buNone/>
            </a:pPr>
            <a:r>
              <a:rPr lang="en-US" sz="2000" dirty="0">
                <a:latin typeface="Consolas" pitchFamily="49" charset="0"/>
                <a:cs typeface="Consolas" pitchFamily="49" charset="0"/>
              </a:rPr>
              <a:t>// </a:t>
            </a:r>
            <a:r>
              <a:rPr lang="ru-RU" sz="2000" dirty="0">
                <a:latin typeface="Consolas" pitchFamily="49" charset="0"/>
                <a:cs typeface="Consolas" pitchFamily="49" charset="0"/>
              </a:rPr>
              <a:t>Как это сделать цивилизованно?</a:t>
            </a:r>
            <a:endParaRPr lang="en-US" sz="20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6845176"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a:t>Возможна реализация,</a:t>
            </a:r>
            <a:r>
              <a:rPr lang="en-US" sz="2800" dirty="0"/>
              <a:t>  </a:t>
            </a:r>
            <a:r>
              <a:rPr lang="ru-RU" sz="2800" dirty="0"/>
              <a:t>где каждая вершина является отдельным файлом</a:t>
            </a:r>
          </a:p>
          <a:p>
            <a:pPr>
              <a:buFont typeface="Arial" charset="0"/>
              <a:buNone/>
            </a:pPr>
            <a:r>
              <a:rPr lang="ru-RU" sz="2800" dirty="0"/>
              <a:t>	</a:t>
            </a:r>
          </a:p>
          <a:p>
            <a:r>
              <a:rPr lang="ru-RU" sz="2800" dirty="0"/>
              <a:t>В общем случае имеются операции</a:t>
            </a:r>
          </a:p>
          <a:p>
            <a:pPr lvl="1"/>
            <a:r>
              <a:rPr lang="en-US" sz="2400" dirty="0" err="1"/>
              <a:t>Disk_READ</a:t>
            </a:r>
            <a:r>
              <a:rPr lang="en-US" sz="2400" dirty="0"/>
              <a:t>(x) – </a:t>
            </a:r>
            <a:r>
              <a:rPr lang="ru-RU" sz="2400" dirty="0"/>
              <a:t>чтение с диска</a:t>
            </a:r>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2198886"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2198886" y="4091336"/>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дерева</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a:latin typeface="+mj-lt"/>
              </a:rPr>
              <a:t>Все листья находятся на одной </a:t>
            </a:r>
            <a:r>
              <a:rPr lang="ru-RU" dirty="0" smtClean="0">
                <a:latin typeface="+mj-lt"/>
              </a:rPr>
              <a:t>глубине</a:t>
            </a:r>
            <a:endParaRPr lang="en-US" dirty="0" smtClean="0">
              <a:latin typeface="+mj-lt"/>
            </a:endParaRPr>
          </a:p>
          <a:p>
            <a:pPr lvl="1"/>
            <a:r>
              <a:rPr lang="ru-RU" dirty="0" smtClean="0">
                <a:latin typeface="+mj-lt"/>
              </a:rPr>
              <a:t>Корень имеет от 2 до 2*t </a:t>
            </a:r>
            <a:r>
              <a:rPr lang="ru-RU" dirty="0">
                <a:latin typeface="+mj-lt"/>
              </a:rPr>
              <a:t>потомков и </a:t>
            </a:r>
            <a:r>
              <a:rPr lang="ru-RU" dirty="0" smtClean="0">
                <a:latin typeface="+mj-lt"/>
              </a:rPr>
              <a:t>хранит от </a:t>
            </a:r>
            <a:r>
              <a:rPr lang="ru-RU" dirty="0">
                <a:latin typeface="+mj-lt"/>
              </a:rPr>
              <a:t>1 до 2*t-1 ключей</a:t>
            </a:r>
          </a:p>
          <a:p>
            <a:pPr lvl="1"/>
            <a:r>
              <a:rPr lang="ru-RU" dirty="0" smtClean="0">
                <a:latin typeface="+mj-lt"/>
              </a:rPr>
              <a:t>Остальные внутренние вершины имеют от t </a:t>
            </a:r>
            <a:r>
              <a:rPr lang="ru-RU" dirty="0">
                <a:latin typeface="+mj-lt"/>
              </a:rPr>
              <a:t>до 2*t потомков и </a:t>
            </a:r>
            <a:r>
              <a:rPr lang="ru-RU" dirty="0" smtClean="0">
                <a:latin typeface="+mj-lt"/>
              </a:rPr>
              <a:t>хранят от </a:t>
            </a:r>
            <a:r>
              <a:rPr lang="ru-RU" dirty="0">
                <a:latin typeface="+mj-lt"/>
              </a:rPr>
              <a:t>t-1 до 2*t-1 ключей</a:t>
            </a:r>
          </a:p>
          <a:p>
            <a:pPr lvl="1"/>
            <a:r>
              <a:rPr lang="ru-RU" dirty="0">
                <a:latin typeface="+mj-lt"/>
              </a:rPr>
              <a:t>К</a:t>
            </a:r>
            <a:r>
              <a:rPr lang="ru-RU" dirty="0" smtClean="0">
                <a:latin typeface="+mj-lt"/>
              </a:rPr>
              <a:t>лючи вершины разделяют ключи в её поддеревьях</a:t>
            </a:r>
          </a:p>
          <a:p>
            <a:pPr lvl="2"/>
            <a:r>
              <a:rPr lang="ru-RU" dirty="0">
                <a:latin typeface="+mj-lt"/>
              </a:rPr>
              <a:t>На множестве ключей задан линейный </a:t>
            </a:r>
            <a:r>
              <a:rPr lang="ru-RU" dirty="0" smtClean="0">
                <a:latin typeface="+mj-lt"/>
              </a:rPr>
              <a:t>порядок</a:t>
            </a:r>
            <a:endParaRPr lang="ru-RU" dirty="0">
              <a:latin typeface="+mj-lt"/>
            </a:endParaRPr>
          </a:p>
          <a:p>
            <a:endParaRPr lang="en-US" dirty="0" smtClean="0"/>
          </a:p>
          <a:p>
            <a:r>
              <a:rPr lang="ru-RU" dirty="0" smtClean="0"/>
              <a:t>В </a:t>
            </a:r>
            <a:r>
              <a:rPr lang="ru-RU" dirty="0"/>
              <a:t>дерево степени 2 называется 2-3-4 деревом</a:t>
            </a:r>
          </a:p>
          <a:p>
            <a:endParaRPr lang="en-US" dirty="0" smtClean="0"/>
          </a:p>
          <a:p>
            <a:r>
              <a:rPr lang="ru-RU" dirty="0" smtClean="0"/>
              <a:t>Вершина </a:t>
            </a:r>
            <a:r>
              <a:rPr lang="ru-RU" dirty="0"/>
              <a:t>В дерева степени </a:t>
            </a:r>
            <a:r>
              <a:rPr lang="en-US" dirty="0"/>
              <a:t>t </a:t>
            </a:r>
            <a:r>
              <a:rPr lang="ru-RU" dirty="0"/>
              <a:t>называется полной, если у  неё 2</a:t>
            </a:r>
            <a:r>
              <a:rPr lang="en-US" dirty="0"/>
              <a:t>*t </a:t>
            </a:r>
            <a:r>
              <a:rPr lang="ru-RU" dirty="0" smtClean="0"/>
              <a:t>потомков</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2062164"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2135189"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2062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внутренней вершины,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2062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en-US" sz="2000" dirty="0">
                <a:latin typeface="Calibri" pitchFamily="34" charset="0"/>
              </a:rPr>
              <a:t> </a:t>
            </a:r>
            <a:r>
              <a:rPr lang="ru-RU" sz="2000" dirty="0">
                <a:latin typeface="Calibri" pitchFamily="34" charset="0"/>
              </a:rPr>
              <a:t>поступаем аналогично (в)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2166939"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2483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2166939" y="3501009"/>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дети имеют 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2524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3062288" y="4437113"/>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2524125" y="3543400"/>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2095501"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350171" cy="369334"/>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2238376" y="3357564"/>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Какой степени это В дерево</a:t>
            </a:r>
            <a:r>
              <a:rPr lang="en-US" dirty="0" smtClean="0">
                <a:latin typeface="+mj-lt"/>
              </a:rPr>
              <a:t>?</a:t>
            </a:r>
            <a:endParaRPr lang="ru-RU" dirty="0">
              <a:latin typeface="+mj-lt"/>
            </a:endParaRPr>
          </a:p>
        </p:txBody>
      </p:sp>
      <p:sp>
        <p:nvSpPr>
          <p:cNvPr id="4" name="Прямоугольник 3"/>
          <p:cNvSpPr>
            <a:spLocks noChangeArrowheads="1"/>
          </p:cNvSpPr>
          <p:nvPr/>
        </p:nvSpPr>
        <p:spPr bwMode="auto">
          <a:xfrm>
            <a:off x="5418710" y="1943453"/>
            <a:ext cx="642937" cy="500063"/>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3347022" y="308645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7061772" y="3157891"/>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2359572" y="4669403"/>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noFill/>
          <a:ln w="12700" algn="ctr">
            <a:solidFill>
              <a:schemeClr val="tx2"/>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noFill/>
          <a:ln w="12700" algn="ctr">
            <a:solidFill>
              <a:schemeClr val="tx2"/>
            </a:solidFill>
            <a:miter lim="800000"/>
            <a:headEnd/>
            <a:tailEnd/>
          </a:ln>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noFill/>
          <a:ln w="12700">
            <a:solidFill>
              <a:schemeClr val="tx2"/>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3847085" y="2192690"/>
            <a:ext cx="1571625" cy="89376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6061646" y="2157766"/>
            <a:ext cx="1500188" cy="1000125"/>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2859634" y="3515078"/>
            <a:ext cx="644078" cy="1154325"/>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3847085" y="3515077"/>
            <a:ext cx="84683" cy="1152420"/>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a:off x="4151785" y="3515077"/>
            <a:ext cx="981175" cy="1152420"/>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6380040" y="3586515"/>
            <a:ext cx="796081" cy="108098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7523040" y="3586515"/>
            <a:ext cx="38795" cy="1080982"/>
          </a:xfrm>
          <a:prstGeom prst="straightConnector1">
            <a:avLst/>
          </a:prstGeom>
          <a:noFill/>
          <a:ln w="12700" algn="ctr">
            <a:solidFill>
              <a:schemeClr val="tx2"/>
            </a:solidFill>
            <a:round/>
            <a:headEnd/>
            <a:tailEnd type="arrow" w="med" len="med"/>
          </a:ln>
          <a:effectLst/>
        </p:spPr>
      </p:cxnSp>
      <p:cxnSp>
        <p:nvCxnSpPr>
          <p:cNvPr id="38" name="Прямая со стрелкой 37"/>
          <p:cNvCxnSpPr>
            <a:endCxn id="12" idx="0"/>
          </p:cNvCxnSpPr>
          <p:nvPr/>
        </p:nvCxnSpPr>
        <p:spPr>
          <a:xfrm>
            <a:off x="7680178" y="3586515"/>
            <a:ext cx="1128736" cy="1080982"/>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7968208" y="3586516"/>
            <a:ext cx="2023938" cy="1066621"/>
          </a:xfrm>
          <a:prstGeom prst="straightConnector1">
            <a:avLst/>
          </a:prstGeom>
          <a:ln w="12700">
            <a:solidFill>
              <a:schemeClr val="tx2"/>
            </a:solidFill>
            <a:tailEnd type="arrow"/>
          </a:ln>
          <a:effectLst/>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t>Для любого </a:t>
            </a:r>
            <a:r>
              <a:rPr lang="en-US" dirty="0"/>
              <a:t>B</a:t>
            </a:r>
            <a:r>
              <a:rPr lang="ru-RU" dirty="0"/>
              <a:t> дерева высоты </a:t>
            </a:r>
            <a:r>
              <a:rPr lang="en-US" dirty="0"/>
              <a:t>h </a:t>
            </a:r>
            <a:r>
              <a:rPr lang="ru-RU" dirty="0"/>
              <a:t>и минимальной степени </a:t>
            </a:r>
            <a:r>
              <a:rPr lang="en-US" dirty="0"/>
              <a:t>t ≥ 2, </a:t>
            </a:r>
            <a:r>
              <a:rPr lang="ru-RU" dirty="0"/>
              <a:t>хранящего </a:t>
            </a:r>
            <a:r>
              <a:rPr lang="en-US" dirty="0"/>
              <a:t>n ≥ </a:t>
            </a:r>
            <a:r>
              <a:rPr lang="ru-RU" dirty="0"/>
              <a:t>1 ключей, выполнено неравенство</a:t>
            </a:r>
          </a:p>
          <a:p>
            <a:pPr>
              <a:buFont typeface="Arial" charset="0"/>
              <a:buNone/>
            </a:pPr>
            <a:endParaRPr lang="ru-RU" dirty="0"/>
          </a:p>
          <a:p>
            <a:pPr>
              <a:buFont typeface="Arial" charset="0"/>
              <a:buNone/>
            </a:pPr>
            <a:endParaRPr lang="ru-RU" dirty="0"/>
          </a:p>
          <a:p>
            <a:pPr>
              <a:buFont typeface="Arial" charset="0"/>
              <a:buNone/>
            </a:pPr>
            <a:r>
              <a:rPr lang="ru-RU" dirty="0"/>
              <a:t>	</a:t>
            </a:r>
          </a:p>
          <a:p>
            <a:r>
              <a:rPr lang="ru-RU" dirty="0" smtClean="0"/>
              <a:t>Высота В дерева </a:t>
            </a:r>
            <a:r>
              <a:rPr lang="ru-RU" dirty="0"/>
              <a:t>примерно в </a:t>
            </a:r>
            <a:r>
              <a:rPr lang="en-US" dirty="0"/>
              <a:t>log</a:t>
            </a:r>
            <a:r>
              <a:rPr lang="ru-RU" dirty="0"/>
              <a:t> </a:t>
            </a:r>
            <a:r>
              <a:rPr lang="en-US" dirty="0"/>
              <a:t>t</a:t>
            </a:r>
            <a:r>
              <a:rPr lang="ru-RU" dirty="0"/>
              <a:t> раз </a:t>
            </a:r>
            <a:r>
              <a:rPr lang="ru-RU" dirty="0" smtClean="0"/>
              <a:t>меньше высоты двоичного деревьев при равном числе хранящихся ключей</a:t>
            </a:r>
            <a:endParaRPr lang="ru-RU" dirty="0"/>
          </a:p>
        </p:txBody>
      </p:sp>
      <p:graphicFrame>
        <p:nvGraphicFramePr>
          <p:cNvPr id="133124" name="Object 4"/>
          <p:cNvGraphicFramePr>
            <a:graphicFrameLocks noChangeAspect="1"/>
          </p:cNvGraphicFramePr>
          <p:nvPr>
            <p:extLst>
              <p:ext uri="{D42A27DB-BD31-4B8C-83A1-F6EECF244321}">
                <p14:modId xmlns:p14="http://schemas.microsoft.com/office/powerpoint/2010/main" val="2032593880"/>
              </p:ext>
            </p:extLst>
          </p:nvPr>
        </p:nvGraphicFramePr>
        <p:xfrm>
          <a:off x="4738687" y="2850770"/>
          <a:ext cx="2714625" cy="1041400"/>
        </p:xfrm>
        <a:graphic>
          <a:graphicData uri="http://schemas.openxmlformats.org/presentationml/2006/ole">
            <mc:AlternateContent xmlns:mc="http://schemas.openxmlformats.org/markup-compatibility/2006">
              <mc:Choice xmlns:v="urn:schemas-microsoft-com:vml" Requires="v">
                <p:oleObj spid="_x0000_s133236"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7" y="2850770"/>
                        <a:ext cx="2714625" cy="10414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К</a:t>
            </a:r>
          </a:p>
          <a:p>
            <a:r>
              <a:rPr lang="ru-RU" dirty="0">
                <a:cs typeface="Times New Roman" pitchFamily="18" charset="0"/>
              </a:rPr>
              <a:t>Найти </a:t>
            </a:r>
            <a:r>
              <a:rPr lang="ru-RU" dirty="0" smtClean="0">
                <a:cs typeface="Times New Roman" pitchFamily="18" charset="0"/>
              </a:rPr>
              <a:t>вершину в Д, </a:t>
            </a:r>
            <a:r>
              <a:rPr lang="ru-RU" dirty="0">
                <a:cs typeface="Times New Roman" pitchFamily="18" charset="0"/>
              </a:rPr>
              <a:t>содержащую К</a:t>
            </a:r>
          </a:p>
          <a:p>
            <a:endParaRPr lang="ru-RU" dirty="0">
              <a:cs typeface="Times New Roman" pitchFamily="18" charset="0"/>
            </a:endParaRPr>
          </a:p>
          <a:p>
            <a:r>
              <a:rPr lang="ru-RU" dirty="0" smtClean="0">
                <a:cs typeface="Times New Roman" pitchFamily="18" charset="0"/>
              </a:rPr>
              <a:t>Если Д пусто, то не нашли</a:t>
            </a: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pPr lvl="1"/>
            <a:r>
              <a:rPr lang="ru-RU" dirty="0" smtClean="0">
                <a:cs typeface="Times New Roman" pitchFamily="18" charset="0"/>
              </a:rPr>
              <a:t>Считаем, что </a:t>
            </a:r>
            <a:r>
              <a:rPr lang="en-US" dirty="0" smtClean="0">
                <a:cs typeface="Times New Roman" pitchFamily="18" charset="0"/>
              </a:rPr>
              <a:t>K[0] = -∞</a:t>
            </a:r>
            <a:r>
              <a:rPr lang="ru-RU" dirty="0" smtClean="0">
                <a:cs typeface="Times New Roman" pitchFamily="18" charset="0"/>
              </a:rPr>
              <a:t> и </a:t>
            </a:r>
            <a:r>
              <a:rPr lang="en-US" dirty="0" smtClean="0">
                <a:cs typeface="Times New Roman" pitchFamily="18" charset="0"/>
              </a:rPr>
              <a:t>K[n+1] = ∞</a:t>
            </a:r>
            <a:endParaRPr lang="ru-RU" dirty="0" smtClean="0">
              <a:solidFill>
                <a:srgbClr val="FF0000"/>
              </a:solidFill>
            </a:endParaRPr>
          </a:p>
          <a:p>
            <a:r>
              <a:rPr lang="ru-RU" dirty="0" smtClean="0">
                <a:cs typeface="Times New Roman" pitchFamily="18" charset="0"/>
              </a:rPr>
              <a:t>Если </a:t>
            </a:r>
            <a:r>
              <a:rPr lang="en-US" dirty="0" smtClean="0">
                <a:cs typeface="Times New Roman" pitchFamily="18" charset="0"/>
              </a:rPr>
              <a:t>K = </a:t>
            </a:r>
            <a:r>
              <a:rPr lang="en-US" dirty="0" smtClean="0">
                <a:cs typeface="Times New Roman" pitchFamily="18" charset="0"/>
              </a:rPr>
              <a:t>K[c]</a:t>
            </a:r>
            <a:r>
              <a:rPr lang="ru-RU" dirty="0" smtClean="0">
                <a:cs typeface="Times New Roman" pitchFamily="18" charset="0"/>
              </a:rPr>
              <a:t> для некоторого </a:t>
            </a:r>
            <a:r>
              <a:rPr lang="en-US" dirty="0" smtClean="0">
                <a:cs typeface="Times New Roman" pitchFamily="18" charset="0"/>
              </a:rPr>
              <a:t>c</a:t>
            </a:r>
            <a:r>
              <a:rPr lang="ru-RU" dirty="0" smtClean="0">
                <a:cs typeface="Times New Roman" pitchFamily="18" charset="0"/>
              </a:rPr>
              <a:t>, </a:t>
            </a:r>
            <a:r>
              <a:rPr lang="ru-RU" dirty="0" smtClean="0">
                <a:cs typeface="Times New Roman" pitchFamily="18" charset="0"/>
              </a:rPr>
              <a:t>то нашли</a:t>
            </a:r>
          </a:p>
          <a:p>
            <a:r>
              <a:rPr lang="ru-RU" dirty="0" smtClean="0">
                <a:cs typeface="Times New Roman" pitchFamily="18" charset="0"/>
              </a:rPr>
              <a:t>Иначе </a:t>
            </a:r>
            <a:r>
              <a:rPr lang="ru-RU" dirty="0" smtClean="0">
                <a:cs typeface="Times New Roman" pitchFamily="18" charset="0"/>
              </a:rPr>
              <a:t>ищем К в Д</a:t>
            </a:r>
            <a:r>
              <a:rPr lang="en-US" dirty="0" smtClean="0">
                <a:cs typeface="Times New Roman" pitchFamily="18" charset="0"/>
              </a:rPr>
              <a:t>[c], </a:t>
            </a:r>
            <a:r>
              <a:rPr lang="ru-RU" dirty="0" err="1" smtClean="0">
                <a:cs typeface="Times New Roman" pitchFamily="18" charset="0"/>
              </a:rPr>
              <a:t>т.ч</a:t>
            </a:r>
            <a:r>
              <a:rPr lang="ru-RU" dirty="0" smtClean="0">
                <a:cs typeface="Times New Roman" pitchFamily="18" charset="0"/>
              </a:rPr>
              <a:t>. </a:t>
            </a:r>
            <a:r>
              <a:rPr lang="en-US" dirty="0" smtClean="0">
                <a:cs typeface="Times New Roman" pitchFamily="18" charset="0"/>
              </a:rPr>
              <a:t>K[c-1</a:t>
            </a:r>
            <a:r>
              <a:rPr lang="en-US" dirty="0">
                <a:cs typeface="Times New Roman" pitchFamily="18" charset="0"/>
              </a:rPr>
              <a:t>] </a:t>
            </a:r>
            <a:r>
              <a:rPr lang="en-US" dirty="0" smtClean="0">
                <a:cs typeface="Times New Roman" pitchFamily="18" charset="0"/>
              </a:rPr>
              <a:t>&lt; </a:t>
            </a:r>
            <a:r>
              <a:rPr lang="ru-RU" dirty="0" smtClean="0">
                <a:cs typeface="Times New Roman" pitchFamily="18" charset="0"/>
              </a:rPr>
              <a:t>К </a:t>
            </a:r>
            <a:r>
              <a:rPr lang="en-US" dirty="0" smtClean="0">
                <a:cs typeface="Times New Roman" pitchFamily="18" charset="0"/>
              </a:rPr>
              <a:t>&lt; </a:t>
            </a:r>
            <a:r>
              <a:rPr lang="en-US" dirty="0" smtClean="0">
                <a:cs typeface="Times New Roman" pitchFamily="18" charset="0"/>
              </a:rPr>
              <a:t>K[c]</a:t>
            </a:r>
            <a:endParaRPr lang="en-US" dirty="0" smtClean="0">
              <a:cs typeface="Times New Roman" pitchFamily="18" charset="0"/>
            </a:endParaRPr>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TODO: </a:t>
            </a:r>
            <a:r>
              <a:rPr lang="ru-RU" sz="1800" dirty="0">
                <a:solidFill>
                  <a:srgbClr val="008000"/>
                </a:solidFill>
                <a:latin typeface="Consolas" panose="020B0609020204030204" pitchFamily="49" charset="0"/>
              </a:rPr>
              <a:t>как ускорить?</a:t>
            </a:r>
            <a:endParaRPr lang="ru-RU" sz="1800" dirty="0">
              <a:solidFill>
                <a:srgbClr val="000000"/>
              </a:solidFill>
              <a:latin typeface="Consolas" panose="020B0609020204030204" pitchFamily="49" charset="0"/>
            </a:endParaRPr>
          </a:p>
        </p:txBody>
      </p:sp>
      <p:sp>
        <p:nvSpPr>
          <p:cNvPr id="4" name="Объект 3"/>
          <p:cNvSpPr>
            <a:spLocks noGrp="1"/>
          </p:cNvSpPr>
          <p:nvPr>
            <p:ph sz="half" idx="2"/>
          </p:nvPr>
        </p:nvSpPr>
        <p:spPr/>
        <p:txBody>
          <a:bodyPr>
            <a:noAutofit/>
          </a:bodyPr>
          <a:lstStyle/>
          <a:p>
            <a:pPr marL="0" indent="0">
              <a:buNone/>
            </a:pP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 {</a:t>
            </a:r>
          </a:p>
          <a:p>
            <a:pPr marL="0" indent="0">
              <a:buNone/>
            </a:pPr>
            <a:r>
              <a:rPr lang="en-US" sz="1800" dirty="0" smtClean="0">
                <a:solidFill>
                  <a:srgbClr val="0000FF"/>
                </a:solidFill>
                <a:latin typeface="Consolas" panose="020B0609020204030204" pitchFamily="49" charset="0"/>
              </a:rPr>
              <a:t>    for</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 = 0; c &lt;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-&gt;n; ++c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-&gt;key[c</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c;</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&gt;</a:t>
            </a:r>
            <a:r>
              <a:rPr lang="en-US" sz="1800" dirty="0" smtClean="0">
                <a:solidFill>
                  <a:srgbClr val="000000"/>
                </a:solidFill>
                <a:latin typeface="Consolas" panose="020B0609020204030204" pitchFamily="49" charset="0"/>
              </a:rPr>
              <a:t>n;</a:t>
            </a:r>
          </a:p>
          <a:p>
            <a:pPr marL="0" indent="0">
              <a:buNone/>
            </a:pPr>
            <a:r>
              <a:rPr lang="en-US" sz="1800" dirty="0" smtClean="0">
                <a:solidFill>
                  <a:srgbClr val="000000"/>
                </a:solidFill>
                <a:latin typeface="Consolas" panose="020B0609020204030204" pitchFamily="49" charset="0"/>
              </a:rPr>
              <a:t>}</a:t>
            </a:r>
            <a:endParaRPr lang="en-US" sz="1800" dirty="0" smtClean="0">
              <a:solidFill>
                <a:srgbClr val="0000FF"/>
              </a:solidFill>
              <a:latin typeface="Consolas" panose="020B0609020204030204" pitchFamily="49" charset="0"/>
            </a:endParaRP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 </a:t>
            </a:r>
            <a:endParaRPr lang="en-US" sz="2800" dirty="0"/>
          </a:p>
          <a:p>
            <a:r>
              <a:rPr lang="ru-RU" sz="2800" dirty="0" smtClean="0"/>
              <a:t>Если 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t>Вставить К в Д</a:t>
            </a:r>
            <a:r>
              <a:rPr lang="en-US" sz="2800" dirty="0" smtClean="0"/>
              <a:t>[c]</a:t>
            </a:r>
            <a:endParaRPr lang="ru-RU" sz="2800" dirty="0"/>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38404</TotalTime>
  <Words>2646</Words>
  <Application>Microsoft Office PowerPoint</Application>
  <PresentationFormat>Широкоэкранный</PresentationFormat>
  <Paragraphs>604</Paragraphs>
  <Slides>43</Slides>
  <Notes>38</Notes>
  <HiddenSlides>5</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43</vt:i4>
      </vt:variant>
    </vt:vector>
  </HeadingPairs>
  <TitlesOfParts>
    <vt:vector size="50" baseType="lpstr">
      <vt:lpstr>Arial</vt:lpstr>
      <vt:lpstr>Calibri</vt:lpstr>
      <vt:lpstr>Consolas</vt:lpstr>
      <vt:lpstr>Symbol</vt:lpstr>
      <vt:lpstr>Times New Roman</vt:lpstr>
      <vt:lpstr>Office Theme</vt:lpstr>
      <vt:lpstr>Equation</vt:lpstr>
      <vt:lpstr>B деревья и красно-чёрные деревья</vt:lpstr>
      <vt:lpstr>План лекции</vt:lpstr>
      <vt:lpstr>Кто придумал B деревья</vt:lpstr>
      <vt:lpstr>Определение B дерева</vt:lpstr>
      <vt:lpstr>Пример B дерева </vt:lpstr>
      <vt:lpstr>«Теорема» о высоте B дерева</vt:lpstr>
      <vt:lpstr>Поиск в В дереве</vt:lpstr>
      <vt:lpstr>Поиск в В дереве на Си</vt:lpstr>
      <vt:lpstr>Вставка в B дерево с неполным корнем</vt:lpstr>
      <vt:lpstr>Вставка в В дерево с полным корнем</vt:lpstr>
      <vt:lpstr>Вставка в В дерево на Си 1/2</vt:lpstr>
      <vt:lpstr>Вставка в В дерево на Си 2/2</vt:lpstr>
      <vt:lpstr>Работающий пример на ideone.com</vt:lpstr>
      <vt:lpstr>Презентация PowerPoint</vt:lpstr>
      <vt:lpstr>Красно-чёрное дерево</vt:lpstr>
      <vt:lpstr>Пример КЧ дерева (Википедия)</vt:lpstr>
      <vt:lpstr>Высота и число вершин в КЧ дереве</vt:lpstr>
      <vt:lpstr>Как вставить новый ключ в КЧ дерево</vt:lpstr>
      <vt:lpstr>Какие КЧ свойства могут нарушиться?</vt:lpstr>
      <vt:lpstr>Возможные случаи при починке КЧ свойств</vt:lpstr>
      <vt:lpstr>Нет дяди, любой потомок</vt:lpstr>
      <vt:lpstr>Красный дядя, любой потомок</vt:lpstr>
      <vt:lpstr>Черный дядя, левый потомок</vt:lpstr>
      <vt:lpstr>Черный дядя, правый потомок</vt:lpstr>
      <vt:lpstr>Сравнение с АВЛ деревом</vt:lpstr>
      <vt:lpstr>Сравнение с АВЛ деревом</vt:lpstr>
      <vt:lpstr>Связь КЧ и B деревьев</vt:lpstr>
      <vt:lpstr>Использование в библиотеке стандартных шаблонов С++ (STL)</vt:lpstr>
      <vt:lpstr>Заключение</vt:lpstr>
      <vt:lpstr>Удаление узла из КЧ дерева</vt:lpstr>
      <vt:lpstr>Презентация PowerPoint</vt:lpstr>
      <vt:lpstr>B деревья</vt:lpstr>
      <vt:lpstr>Презентация PowerPoint</vt:lpstr>
      <vt:lpstr>Определение B дерева 1/3</vt:lpstr>
      <vt:lpstr>Определение B дерева 2/3</vt:lpstr>
      <vt:lpstr>Создание корня B дерева </vt:lpstr>
      <vt:lpstr>Создание  B дерева</vt:lpstr>
      <vt:lpstr>Презентация PowerPoint</vt:lpstr>
      <vt:lpstr>Удаление элемента из B дерева</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keywords>CTPClassification=CTP_PUBLIC:VisualMarkings=</cp:keywords>
  <cp:lastModifiedBy>Evgenii Petrov</cp:lastModifiedBy>
  <cp:revision>452</cp:revision>
  <dcterms:created xsi:type="dcterms:W3CDTF">2009-09-24T12:02:26Z</dcterms:created>
  <dcterms:modified xsi:type="dcterms:W3CDTF">2019-03-04T20:17:13Z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ae403a7f-27ae-42de-8f02-51ba2f8c0992</vt:lpwstr>
  </property>
  <property fmtid="{D5CDD505-2E9C-101B-9397-08002B2CF9AE}" pid="3" name="CTP_TimeStamp">
    <vt:lpwstr>2016-03-28 05:05:13Z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