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268" r:id="rId4"/>
    <p:sldId id="277" r:id="rId5"/>
    <p:sldId id="267" r:id="rId6"/>
    <p:sldId id="264" r:id="rId7"/>
    <p:sldId id="269" r:id="rId8"/>
    <p:sldId id="265" r:id="rId9"/>
    <p:sldId id="261" r:id="rId10"/>
    <p:sldId id="272" r:id="rId11"/>
    <p:sldId id="276" r:id="rId12"/>
    <p:sldId id="275" r:id="rId13"/>
    <p:sldId id="273" r:id="rId14"/>
    <p:sldId id="278" r:id="rId15"/>
    <p:sldId id="279" r:id="rId16"/>
    <p:sldId id="274" r:id="rId17"/>
    <p:sldId id="322" r:id="rId18"/>
    <p:sldId id="324" r:id="rId19"/>
    <p:sldId id="271" r:id="rId20"/>
    <p:sldId id="337" r:id="rId21"/>
    <p:sldId id="333" r:id="rId22"/>
    <p:sldId id="338" r:id="rId23"/>
    <p:sldId id="339" r:id="rId24"/>
    <p:sldId id="340" r:id="rId25"/>
    <p:sldId id="329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34" r:id="rId34"/>
    <p:sldId id="25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5" autoAdjust="0"/>
    <p:restoredTop sz="94660"/>
  </p:normalViewPr>
  <p:slideViewPr>
    <p:cSldViewPr>
      <p:cViewPr varScale="1">
        <p:scale>
          <a:sx n="112" d="100"/>
          <a:sy n="112" d="100"/>
        </p:scale>
        <p:origin x="13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0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5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5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0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9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8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2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39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8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r>
              <a:rPr lang="ru-RU" dirty="0" smtClean="0"/>
              <a:t> внешних объявлений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333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МП </a:t>
            </a:r>
            <a:r>
              <a:rPr lang="en-US" dirty="0" smtClean="0"/>
              <a:t>char</a:t>
            </a:r>
            <a:r>
              <a:rPr lang="ru-RU" dirty="0" smtClean="0"/>
              <a:t>, </a:t>
            </a:r>
            <a:r>
              <a:rPr lang="en-US" dirty="0" smtClean="0"/>
              <a:t>signed char, unsigned char</a:t>
            </a:r>
            <a:r>
              <a:rPr lang="ru-RU" dirty="0" smtClean="0"/>
              <a:t> 1/3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 байт памяти</a:t>
            </a:r>
            <a:r>
              <a:rPr lang="en-US" dirty="0" smtClean="0"/>
              <a:t>, </a:t>
            </a:r>
            <a:endParaRPr lang="ru-RU" dirty="0" smtClean="0"/>
          </a:p>
          <a:p>
            <a:pPr lvl="1"/>
            <a:r>
              <a:rPr lang="en-US" dirty="0"/>
              <a:t>signed char </a:t>
            </a:r>
            <a:r>
              <a:rPr lang="ru-RU" dirty="0" smtClean="0"/>
              <a:t>целые числа от -128 до 127</a:t>
            </a:r>
            <a:endParaRPr lang="en-US" dirty="0" smtClean="0"/>
          </a:p>
          <a:p>
            <a:pPr lvl="1"/>
            <a:r>
              <a:rPr lang="en-US" dirty="0"/>
              <a:t>unsigned </a:t>
            </a:r>
            <a:r>
              <a:rPr lang="en-US" dirty="0" smtClean="0"/>
              <a:t>char </a:t>
            </a:r>
            <a:r>
              <a:rPr lang="ru-RU" dirty="0"/>
              <a:t>целые числа </a:t>
            </a:r>
            <a:r>
              <a:rPr lang="ru-RU" dirty="0" smtClean="0"/>
              <a:t>от 0 до 25</a:t>
            </a:r>
            <a:r>
              <a:rPr lang="en-US" dirty="0" smtClean="0"/>
              <a:t>5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Значения типов </a:t>
            </a:r>
            <a:r>
              <a:rPr lang="en-US" dirty="0"/>
              <a:t>char</a:t>
            </a:r>
            <a:r>
              <a:rPr lang="ru-RU" dirty="0"/>
              <a:t>, </a:t>
            </a:r>
            <a:r>
              <a:rPr lang="en-US" dirty="0"/>
              <a:t>signed char, unsigned char </a:t>
            </a:r>
            <a:r>
              <a:rPr lang="ru-RU" dirty="0" smtClean="0"/>
              <a:t>кодируют символы</a:t>
            </a:r>
          </a:p>
          <a:p>
            <a:endParaRPr lang="ru-RU" dirty="0" smtClean="0"/>
          </a:p>
          <a:p>
            <a:r>
              <a:rPr lang="ru-RU" dirty="0" smtClean="0"/>
              <a:t>Соответствие значений и символов определяется кодировкой ОС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83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МП </a:t>
            </a:r>
            <a:r>
              <a:rPr lang="en-US" dirty="0" smtClean="0"/>
              <a:t>char</a:t>
            </a:r>
            <a:r>
              <a:rPr lang="ru-RU" dirty="0"/>
              <a:t>, </a:t>
            </a:r>
            <a:r>
              <a:rPr lang="en-US" dirty="0"/>
              <a:t>signed char, unsigned </a:t>
            </a:r>
            <a:r>
              <a:rPr lang="en-US" dirty="0" smtClean="0"/>
              <a:t>char</a:t>
            </a:r>
            <a:r>
              <a:rPr lang="ru-RU" dirty="0" smtClean="0"/>
              <a:t> 2/3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Кодировка </a:t>
            </a:r>
            <a:r>
              <a:rPr lang="en-US" dirty="0" smtClean="0"/>
              <a:t>CP866 (MS DOS)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28" y="2276873"/>
            <a:ext cx="3384376" cy="4095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2276872"/>
            <a:ext cx="3355816" cy="40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68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МП </a:t>
            </a:r>
            <a:r>
              <a:rPr lang="en-US" dirty="0" smtClean="0"/>
              <a:t>char</a:t>
            </a:r>
            <a:r>
              <a:rPr lang="ru-RU" dirty="0"/>
              <a:t>, </a:t>
            </a:r>
            <a:r>
              <a:rPr lang="en-US" dirty="0"/>
              <a:t>signed char, unsigned </a:t>
            </a:r>
            <a:r>
              <a:rPr lang="en-US" dirty="0" smtClean="0"/>
              <a:t>char</a:t>
            </a:r>
            <a:r>
              <a:rPr lang="ru-RU" dirty="0" smtClean="0"/>
              <a:t> 3/3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</a:t>
            </a:r>
            <a:r>
              <a:rPr lang="en-US" dirty="0" smtClean="0"/>
              <a:t>(</a:t>
            </a:r>
            <a:r>
              <a:rPr lang="ru-RU" dirty="0" smtClean="0"/>
              <a:t>КОИ8</a:t>
            </a:r>
            <a:r>
              <a:rPr lang="en-US" dirty="0" smtClean="0"/>
              <a:t>)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Win 1251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Mac OS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39" y="3501009"/>
            <a:ext cx="5200749" cy="1457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89" y="5229201"/>
            <a:ext cx="5232599" cy="1466619"/>
          </a:xfrm>
          <a:prstGeom prst="rect">
            <a:avLst/>
          </a:prstGeom>
        </p:spPr>
      </p:pic>
      <p:pic>
        <p:nvPicPr>
          <p:cNvPr id="1026" name="Picture 2" descr="KOI8-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38" y="1772816"/>
            <a:ext cx="5200749" cy="14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199" y="2423791"/>
            <a:ext cx="4185989" cy="8309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Если в тексте</a:t>
            </a:r>
            <a:r>
              <a:rPr lang="en-US" sz="1600" dirty="0"/>
              <a:t> </a:t>
            </a:r>
            <a:r>
              <a:rPr lang="ru-RU" sz="1600" dirty="0"/>
              <a:t>в КОИ-8 убирать восьмой бит каждого символа, то </a:t>
            </a:r>
            <a:r>
              <a:rPr lang="ru-RU" sz="1600" dirty="0" err="1" smtClean="0"/>
              <a:t>транслит</a:t>
            </a:r>
            <a:r>
              <a:rPr lang="ru-RU" sz="1600" dirty="0" smtClean="0"/>
              <a:t> с </a:t>
            </a:r>
            <a:r>
              <a:rPr lang="ru-RU" sz="1600" dirty="0" err="1" smtClean="0"/>
              <a:t>антикапсом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Например</a:t>
            </a:r>
            <a:r>
              <a:rPr lang="ru-RU" sz="1600" dirty="0"/>
              <a:t>, </a:t>
            </a:r>
            <a:r>
              <a:rPr lang="ru-RU" sz="1600" dirty="0" smtClean="0"/>
              <a:t>Русский Текст </a:t>
            </a:r>
            <a:r>
              <a:rPr lang="ru-RU" sz="1600" dirty="0"/>
              <a:t>--</a:t>
            </a:r>
            <a:r>
              <a:rPr lang="en-US" sz="1600" dirty="0"/>
              <a:t>&gt; </a:t>
            </a:r>
            <a:r>
              <a:rPr lang="ru-RU" sz="1600" dirty="0" err="1" smtClean="0"/>
              <a:t>rUSSKIJ</a:t>
            </a:r>
            <a:r>
              <a:rPr lang="ru-RU" sz="1600" dirty="0" smtClean="0"/>
              <a:t> </a:t>
            </a:r>
            <a:r>
              <a:rPr lang="ru-RU" sz="1600" dirty="0" err="1" smtClean="0"/>
              <a:t>tEKST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9659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МП целых чисел без знака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Двоичная запись </a:t>
            </a:r>
            <a:r>
              <a:rPr lang="ru-RU" dirty="0" smtClean="0"/>
              <a:t>числа Ч – это последовательность битов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/>
              <a:t>… </a:t>
            </a:r>
            <a:r>
              <a:rPr lang="en-US" dirty="0" smtClean="0"/>
              <a:t>b</a:t>
            </a:r>
            <a:r>
              <a:rPr lang="en-US" baseline="-25000" dirty="0" smtClean="0"/>
              <a:t>1 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ru-RU" dirty="0" smtClean="0"/>
              <a:t> такая, что</a:t>
            </a:r>
          </a:p>
          <a:p>
            <a:pPr marL="0" indent="0" algn="ctr">
              <a:buNone/>
            </a:pPr>
            <a:r>
              <a:rPr lang="ru-RU" dirty="0" smtClean="0"/>
              <a:t>Ч</a:t>
            </a:r>
            <a:r>
              <a:rPr lang="en-US" dirty="0"/>
              <a:t> = 2</a:t>
            </a:r>
            <a:r>
              <a:rPr lang="en-US" baseline="30000" dirty="0"/>
              <a:t>n </a:t>
            </a:r>
            <a:r>
              <a:rPr lang="en-US" dirty="0"/>
              <a:t>∙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ru-RU" dirty="0" smtClean="0"/>
              <a:t> </a:t>
            </a:r>
            <a:r>
              <a:rPr lang="en-US" dirty="0" smtClean="0"/>
              <a:t>+</a:t>
            </a:r>
            <a:r>
              <a:rPr lang="en-US" dirty="0"/>
              <a:t> </a:t>
            </a:r>
            <a:r>
              <a:rPr lang="en-US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+</a:t>
            </a:r>
            <a:r>
              <a:rPr lang="en-US" dirty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/>
              <a:t> ∙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 +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0</a:t>
            </a:r>
            <a:r>
              <a:rPr lang="en-US" dirty="0"/>
              <a:t> ∙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baseline="-25000" dirty="0"/>
              <a:t>0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МП целого числа </a:t>
            </a:r>
            <a:r>
              <a:rPr lang="en-US" dirty="0"/>
              <a:t>x </a:t>
            </a:r>
            <a:r>
              <a:rPr lang="ru-RU" dirty="0" smtClean="0"/>
              <a:t>без знака </a:t>
            </a:r>
            <a:r>
              <a:rPr lang="en-US" dirty="0" smtClean="0"/>
              <a:t>– </a:t>
            </a:r>
            <a:r>
              <a:rPr lang="ru-RU" dirty="0" smtClean="0"/>
              <a:t>это </a:t>
            </a:r>
            <a:r>
              <a:rPr lang="ru-RU" i="1" dirty="0" smtClean="0"/>
              <a:t>двоичная запись </a:t>
            </a:r>
            <a:r>
              <a:rPr lang="ru-RU" dirty="0" smtClean="0"/>
              <a:t>числа</a:t>
            </a:r>
          </a:p>
          <a:p>
            <a:pPr marL="0" indent="0" algn="ctr">
              <a:buNone/>
            </a:pPr>
            <a:r>
              <a:rPr lang="en-US" dirty="0" smtClean="0"/>
              <a:t>x mod 2</a:t>
            </a:r>
            <a:r>
              <a:rPr lang="en-US" baseline="30000" dirty="0"/>
              <a:t>8</a:t>
            </a:r>
            <a:r>
              <a:rPr lang="en-US" baseline="30000" dirty="0" smtClean="0"/>
              <a:t>∙sizeof(</a:t>
            </a:r>
            <a:r>
              <a:rPr lang="ru-RU" baseline="30000" dirty="0" smtClean="0"/>
              <a:t>х</a:t>
            </a:r>
            <a:r>
              <a:rPr lang="en-US" baseline="30000" dirty="0" smtClean="0"/>
              <a:t>)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4138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МП целых чисел со знаком 1/2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МП числа </a:t>
            </a:r>
            <a:r>
              <a:rPr lang="en-US" dirty="0" smtClean="0"/>
              <a:t>x</a:t>
            </a:r>
            <a:r>
              <a:rPr lang="ru-RU" dirty="0" smtClean="0"/>
              <a:t> со знаком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двоичная запись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dirty="0" smtClean="0"/>
              <a:t>mod 2</a:t>
            </a:r>
            <a:r>
              <a:rPr lang="en-US" baseline="30000" dirty="0" smtClean="0"/>
              <a:t>8∙</a:t>
            </a:r>
            <a:r>
              <a:rPr lang="en-US" baseline="30000" dirty="0"/>
              <a:t>sizeof(T</a:t>
            </a:r>
            <a:r>
              <a:rPr lang="en-US" baseline="30000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если </a:t>
            </a:r>
            <a:r>
              <a:rPr lang="en-US" dirty="0" smtClean="0"/>
              <a:t>x &gt;= 0</a:t>
            </a:r>
            <a:endParaRPr lang="ru-RU" dirty="0" smtClean="0"/>
          </a:p>
          <a:p>
            <a:pPr lvl="1"/>
            <a:endParaRPr lang="en-US" dirty="0" smtClean="0"/>
          </a:p>
          <a:p>
            <a:pPr lvl="1"/>
            <a:r>
              <a:rPr lang="ru-RU" i="1" dirty="0"/>
              <a:t>дополнительный код</a:t>
            </a:r>
            <a:r>
              <a:rPr lang="en-US" dirty="0"/>
              <a:t> |x| </a:t>
            </a:r>
            <a:r>
              <a:rPr lang="ru-RU" dirty="0" smtClean="0"/>
              <a:t>-- двоичная запись</a:t>
            </a:r>
            <a:r>
              <a:rPr lang="en-US" dirty="0" smtClean="0"/>
              <a:t> 2</a:t>
            </a:r>
            <a:r>
              <a:rPr lang="en-US" baseline="30000" dirty="0" smtClean="0"/>
              <a:t>8∙sizeof(T</a:t>
            </a:r>
            <a:r>
              <a:rPr lang="en-US" baseline="30000" dirty="0"/>
              <a:t>) </a:t>
            </a:r>
            <a:r>
              <a:rPr lang="en-US" dirty="0"/>
              <a:t> -</a:t>
            </a:r>
            <a:r>
              <a:rPr lang="en-US" dirty="0" smtClean="0"/>
              <a:t> </a:t>
            </a:r>
            <a:r>
              <a:rPr lang="en-US" dirty="0"/>
              <a:t>|</a:t>
            </a:r>
            <a:r>
              <a:rPr lang="en-US" dirty="0" smtClean="0"/>
              <a:t>x| </a:t>
            </a:r>
            <a:r>
              <a:rPr lang="en-US" dirty="0"/>
              <a:t>mod </a:t>
            </a:r>
            <a:r>
              <a:rPr lang="en-US" dirty="0" smtClean="0"/>
              <a:t>2</a:t>
            </a:r>
            <a:r>
              <a:rPr lang="en-US" baseline="30000" dirty="0" smtClean="0"/>
              <a:t>8∙sizeof(T</a:t>
            </a:r>
            <a:r>
              <a:rPr lang="en-US" baseline="30000" dirty="0"/>
              <a:t>)</a:t>
            </a:r>
            <a:r>
              <a:rPr lang="en-US" dirty="0" smtClean="0"/>
              <a:t>, </a:t>
            </a:r>
            <a:r>
              <a:rPr lang="ru-RU" dirty="0"/>
              <a:t>если </a:t>
            </a:r>
            <a:r>
              <a:rPr lang="en-US" dirty="0"/>
              <a:t>x </a:t>
            </a:r>
            <a:r>
              <a:rPr lang="en-US" dirty="0" smtClean="0"/>
              <a:t>&lt; 0</a:t>
            </a:r>
            <a:endParaRPr lang="ru-RU" i="1" dirty="0" smtClean="0"/>
          </a:p>
          <a:p>
            <a:endParaRPr lang="ru-RU" dirty="0" smtClean="0"/>
          </a:p>
          <a:p>
            <a:r>
              <a:rPr lang="ru-RU" dirty="0" smtClean="0"/>
              <a:t>Докажите, что МП(МП(х) + МП(у)) = МП(х + у</a:t>
            </a:r>
            <a:r>
              <a:rPr lang="ru-RU" dirty="0"/>
              <a:t>), МП(МП(х) </a:t>
            </a:r>
            <a:r>
              <a:rPr lang="ru-RU" dirty="0" smtClean="0"/>
              <a:t>* </a:t>
            </a:r>
            <a:r>
              <a:rPr lang="ru-RU" dirty="0"/>
              <a:t>МП(у)) = МП(х </a:t>
            </a:r>
            <a:r>
              <a:rPr lang="ru-RU" dirty="0" smtClean="0"/>
              <a:t>* </a:t>
            </a:r>
            <a:r>
              <a:rPr lang="ru-RU" dirty="0"/>
              <a:t>у)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9815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МП целых чисел со знаком 2/2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Построение дополнительного кода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Вход	</a:t>
            </a:r>
            <a:r>
              <a:rPr lang="en-US" dirty="0" smtClean="0"/>
              <a:t>b[n] </a:t>
            </a:r>
            <a:r>
              <a:rPr lang="ru-RU" dirty="0" smtClean="0"/>
              <a:t>– двоичная запись </a:t>
            </a:r>
            <a:r>
              <a:rPr lang="en-US" dirty="0"/>
              <a:t>|x</a:t>
            </a:r>
            <a:r>
              <a:rPr lang="en-US" dirty="0" smtClean="0"/>
              <a:t>|</a:t>
            </a:r>
            <a:endParaRPr lang="ru-RU" dirty="0" smtClean="0"/>
          </a:p>
          <a:p>
            <a:r>
              <a:rPr lang="ru-RU" dirty="0" smtClean="0"/>
              <a:t>Выход	</a:t>
            </a:r>
            <a:r>
              <a:rPr lang="en-US" dirty="0" smtClean="0"/>
              <a:t>d[n] – </a:t>
            </a:r>
            <a:r>
              <a:rPr lang="ru-RU" dirty="0" smtClean="0"/>
              <a:t>дополнительный код </a:t>
            </a:r>
            <a:r>
              <a:rPr lang="en-US" dirty="0"/>
              <a:t>|x</a:t>
            </a:r>
            <a:r>
              <a:rPr lang="en-US" dirty="0" smtClean="0"/>
              <a:t>|</a:t>
            </a:r>
            <a:endParaRPr lang="ru-RU" dirty="0" smtClean="0"/>
          </a:p>
          <a:p>
            <a:r>
              <a:rPr lang="ru-RU" dirty="0" smtClean="0"/>
              <a:t>Алгоритм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(i = 0; i &lt; n; i = i+1)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 = 1-b[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0; i &lt; </a:t>
            </a:r>
            <a:r>
              <a:rPr lang="en-US" dirty="0" smtClean="0"/>
              <a:t>n &amp;&amp; d[i] == 1; </a:t>
            </a:r>
            <a:r>
              <a:rPr lang="en-US" dirty="0"/>
              <a:t>i = </a:t>
            </a:r>
            <a:r>
              <a:rPr lang="en-US" dirty="0" smtClean="0"/>
              <a:t>i+1)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/>
              <a:t>] </a:t>
            </a:r>
            <a:r>
              <a:rPr lang="en-US" dirty="0" smtClean="0"/>
              <a:t>= 0;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if (i &lt; n) d[i] = 1;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6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МП вещественных чисел 1/3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Числа с плавающей точкой – это числа вида 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dirty="0" smtClean="0"/>
              <a:t>∙</a:t>
            </a:r>
            <a:r>
              <a:rPr lang="ru-RU" dirty="0" smtClean="0"/>
              <a:t> </a:t>
            </a:r>
            <a:r>
              <a:rPr lang="en-US" dirty="0" smtClean="0"/>
              <a:t>M ∙ 2</a:t>
            </a:r>
            <a:r>
              <a:rPr lang="en-US" baseline="30000" dirty="0" smtClean="0"/>
              <a:t>P</a:t>
            </a:r>
            <a:r>
              <a:rPr lang="en-US" dirty="0" smtClean="0"/>
              <a:t> </a:t>
            </a:r>
          </a:p>
          <a:p>
            <a:r>
              <a:rPr lang="en-US" dirty="0" smtClean="0"/>
              <a:t>S – </a:t>
            </a:r>
            <a:r>
              <a:rPr lang="ru-RU" dirty="0" smtClean="0"/>
              <a:t>знак +1 или -1</a:t>
            </a:r>
          </a:p>
          <a:p>
            <a:endParaRPr lang="ru-RU" dirty="0" smtClean="0"/>
          </a:p>
          <a:p>
            <a:r>
              <a:rPr lang="en-US" dirty="0" smtClean="0"/>
              <a:t>M – </a:t>
            </a:r>
            <a:r>
              <a:rPr lang="ru-RU" dirty="0" smtClean="0"/>
              <a:t>мантисса</a:t>
            </a:r>
            <a:r>
              <a:rPr lang="en-US" dirty="0" smtClean="0"/>
              <a:t>, x/2</a:t>
            </a:r>
            <a:r>
              <a:rPr lang="en-US" baseline="30000" dirty="0" smtClean="0"/>
              <a:t>mb</a:t>
            </a:r>
            <a:r>
              <a:rPr lang="ru-RU" dirty="0" smtClean="0"/>
              <a:t> от 0 до 1</a:t>
            </a:r>
          </a:p>
          <a:p>
            <a:pPr lvl="1"/>
            <a:r>
              <a:rPr lang="en-US" dirty="0" err="1" smtClean="0"/>
              <a:t>mb</a:t>
            </a:r>
            <a:r>
              <a:rPr lang="en-US" dirty="0" smtClean="0"/>
              <a:t> – </a:t>
            </a:r>
            <a:r>
              <a:rPr lang="ru-RU" dirty="0" smtClean="0"/>
              <a:t>число битов в мантиссе</a:t>
            </a:r>
          </a:p>
          <a:p>
            <a:pPr lvl="1"/>
            <a:r>
              <a:rPr lang="en-US" dirty="0" smtClean="0"/>
              <a:t>x – </a:t>
            </a:r>
            <a:r>
              <a:rPr lang="ru-RU" dirty="0" smtClean="0"/>
              <a:t>целое от 0 до </a:t>
            </a:r>
            <a:r>
              <a:rPr lang="en-US" dirty="0" smtClean="0"/>
              <a:t>2</a:t>
            </a:r>
            <a:r>
              <a:rPr lang="en-US" baseline="30000" dirty="0" smtClean="0"/>
              <a:t>mb</a:t>
            </a:r>
            <a:r>
              <a:rPr lang="ru-RU" dirty="0" smtClean="0"/>
              <a:t>-1</a:t>
            </a:r>
          </a:p>
          <a:p>
            <a:endParaRPr lang="ru-RU" dirty="0" smtClean="0"/>
          </a:p>
          <a:p>
            <a:r>
              <a:rPr lang="en-US" dirty="0" smtClean="0"/>
              <a:t>P – </a:t>
            </a:r>
            <a:r>
              <a:rPr lang="ru-RU" dirty="0" smtClean="0"/>
              <a:t>порядок</a:t>
            </a:r>
          </a:p>
          <a:p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4750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МП </a:t>
            </a:r>
            <a:r>
              <a:rPr lang="en-US" dirty="0" smtClean="0"/>
              <a:t>double</a:t>
            </a:r>
            <a:r>
              <a:rPr lang="ru-RU" dirty="0" smtClean="0"/>
              <a:t> </a:t>
            </a:r>
            <a:r>
              <a:rPr lang="ru-RU" dirty="0"/>
              <a:t>– стандарт </a:t>
            </a:r>
            <a:r>
              <a:rPr lang="en-US" dirty="0"/>
              <a:t>IEEE </a:t>
            </a:r>
            <a:r>
              <a:rPr lang="en-US" dirty="0" smtClean="0"/>
              <a:t>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39534"/>
              </p:ext>
            </p:extLst>
          </p:nvPr>
        </p:nvGraphicFramePr>
        <p:xfrm>
          <a:off x="2063552" y="1916832"/>
          <a:ext cx="8450176" cy="1356126"/>
        </p:xfrm>
        <a:graphic>
          <a:graphicData uri="http://schemas.openxmlformats.org/drawingml/2006/table">
            <a:tbl>
              <a:tblPr/>
              <a:tblGrid>
                <a:gridCol w="132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3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4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4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4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4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4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4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4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4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4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4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5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5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5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53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54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55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56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57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58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59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60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61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62"/>
                    </a:ext>
                  </a:extLst>
                </a:gridCol>
                <a:gridCol w="132034">
                  <a:extLst>
                    <a:ext uri="{9D8B030D-6E8A-4147-A177-3AD203B41FA5}">
                      <a16:colId xmlns:a16="http://schemas.microsoft.com/office/drawing/2014/main" xmlns="" val="20063"/>
                    </a:ext>
                  </a:extLst>
                </a:gridCol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11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(11 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(52 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267"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63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56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55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47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40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39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32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31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24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23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16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15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>
                          <a:effectLst/>
                        </a:rPr>
                        <a:t>8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ru-RU" sz="1000">
                          <a:effectLst/>
                        </a:rPr>
                        <a:t>7</a:t>
                      </a: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ru-RU" sz="1000" dirty="0">
                          <a:effectLst/>
                        </a:rPr>
                        <a:t>0</a:t>
                      </a: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30508"/>
              </p:ext>
            </p:extLst>
          </p:nvPr>
        </p:nvGraphicFramePr>
        <p:xfrm>
          <a:off x="2063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18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8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699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!=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и -0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Денормализов. числа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порядок-1022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(0.мантисса)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0x001 … 0x7fe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Нормализованные</a:t>
                      </a:r>
                      <a:r>
                        <a:rPr lang="ru-RU" baseline="0" dirty="0" smtClean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порядок-1023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(1.мантисса)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0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ym typeface="Symbol"/>
                        </a:rPr>
                        <a:t> </a:t>
                      </a:r>
                      <a:r>
                        <a:rPr lang="ru-RU" dirty="0" smtClean="0">
                          <a:sym typeface="Symbol"/>
                        </a:rPr>
                        <a:t>или</a:t>
                      </a:r>
                      <a:r>
                        <a:rPr lang="ru-RU" baseline="0" dirty="0" smtClean="0">
                          <a:sym typeface="Symbol"/>
                        </a:rPr>
                        <a:t> -</a:t>
                      </a: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72780"/>
              </p:ext>
            </p:extLst>
          </p:nvPr>
        </p:nvGraphicFramePr>
        <p:xfrm>
          <a:off x="2063552" y="5733256"/>
          <a:ext cx="8424936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/>
                        <a:t> = 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indent="0">
                        <a:buNone/>
                      </a:pPr>
                      <a:r>
                        <a:rPr lang="ru-RU" sz="1600" dirty="0" smtClean="0"/>
                        <a:t>0000 0000 0000 0000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ru-RU" sz="1600" dirty="0" smtClean="0"/>
                        <a:t> = 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7ff0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>
                          <a:effectLst/>
                        </a:rPr>
                        <a:t> = ∞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3ff0 0000 0000 0001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/>
                        <a:t> ≈ 1.0000000000000002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8000 0000 0000 0000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ru-RU" sz="1600" dirty="0" smtClean="0"/>
                        <a:t> = –0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fff0 0000 0000 0000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en-US" sz="1600" dirty="0" smtClean="0">
                          <a:effectLst/>
                        </a:rPr>
                        <a:t> = −∞</a:t>
                      </a:r>
                    </a:p>
                    <a:p>
                      <a:r>
                        <a:rPr lang="nl-NL" sz="1600" dirty="0" smtClean="0">
                          <a:effectLst/>
                        </a:rPr>
                        <a:t>3fd5 5555 5555 5555</a:t>
                      </a:r>
                      <a:r>
                        <a:rPr lang="en-US" sz="1600" baseline="-25000" dirty="0" smtClean="0"/>
                        <a:t>(16)</a:t>
                      </a:r>
                      <a:r>
                        <a:rPr lang="nl-NL" sz="1600" dirty="0" smtClean="0">
                          <a:effectLst/>
                        </a:rPr>
                        <a:t> ≈ 1/3 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63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МП </a:t>
            </a:r>
            <a:r>
              <a:rPr lang="en-US" dirty="0" smtClean="0"/>
              <a:t>float </a:t>
            </a:r>
            <a:r>
              <a:rPr lang="ru-RU" dirty="0" smtClean="0"/>
              <a:t>– стандарт </a:t>
            </a:r>
            <a:r>
              <a:rPr lang="en-US" dirty="0" smtClean="0"/>
              <a:t>IEEE 754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48076"/>
              </p:ext>
            </p:extLst>
          </p:nvPr>
        </p:nvGraphicFramePr>
        <p:xfrm>
          <a:off x="2063552" y="1916832"/>
          <a:ext cx="8424928" cy="1356126"/>
        </p:xfrm>
        <a:graphic>
          <a:graphicData uri="http://schemas.openxmlformats.org/drawingml/2006/table">
            <a:tbl>
              <a:tblPr/>
              <a:tblGrid>
                <a:gridCol w="2632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279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</a:tblGrid>
              <a:tr h="213267">
                <a:tc gridSpan="7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Знак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E0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 marL="53317" marR="53317" marT="26658" marB="26658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217">
                <a:tc>
                  <a:txBody>
                    <a:bodyPr/>
                    <a:lstStyle/>
                    <a:p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битов)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Порядок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бита)</a:t>
                      </a:r>
                      <a:b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Мантисса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267"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E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 </a:t>
                      </a:r>
                    </a:p>
                  </a:txBody>
                  <a:tcPr marL="53317" marR="53317" marT="26658" marB="266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267"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>
                      <a:noFill/>
                    </a:lnL>
                    <a:lnR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endParaRPr lang="ru-RU" sz="1000" dirty="0">
                        <a:effectLst/>
                      </a:endParaRPr>
                    </a:p>
                  </a:txBody>
                  <a:tcPr marL="53317" marR="53317" marT="26658" marB="26658" anchor="ctr">
                    <a:lnL w="762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39526"/>
              </p:ext>
            </p:extLst>
          </p:nvPr>
        </p:nvGraphicFramePr>
        <p:xfrm>
          <a:off x="2063552" y="3501008"/>
          <a:ext cx="842493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18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8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699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Мантисса !=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x00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 и -0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Денормализов. числа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порядок-12</a:t>
                      </a:r>
                      <a:r>
                        <a:rPr lang="en-US" baseline="30000" dirty="0" smtClean="0"/>
                        <a:t>6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(0.мантисса)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0x01 … 0xfe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Нормализованные</a:t>
                      </a:r>
                      <a:r>
                        <a:rPr lang="ru-RU" baseline="0" dirty="0" smtClean="0"/>
                        <a:t> числа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(-1)</a:t>
                      </a:r>
                      <a:r>
                        <a:rPr lang="ru-RU" baseline="30000" dirty="0" smtClean="0"/>
                        <a:t>знак</a:t>
                      </a:r>
                      <a:r>
                        <a:rPr lang="en-US" dirty="0" smtClean="0"/>
                        <a:t>∙2</a:t>
                      </a:r>
                      <a:r>
                        <a:rPr lang="ru-RU" baseline="30000" dirty="0" smtClean="0"/>
                        <a:t>порядок-12</a:t>
                      </a:r>
                      <a:r>
                        <a:rPr lang="en-US" baseline="30000" dirty="0" smtClean="0"/>
                        <a:t>7</a:t>
                      </a:r>
                      <a:r>
                        <a:rPr lang="en-US" baseline="0" dirty="0" smtClean="0"/>
                        <a:t>∙</a:t>
                      </a:r>
                      <a:r>
                        <a:rPr lang="ru-RU" baseline="0" dirty="0" smtClean="0"/>
                        <a:t>(1.мантисса)</a:t>
                      </a:r>
                      <a:r>
                        <a:rPr lang="ru-RU" baseline="-25000" dirty="0" smtClean="0"/>
                        <a:t>(2)</a:t>
                      </a:r>
                      <a:endParaRPr lang="ru-RU" baseline="0" dirty="0" smtClean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smtClean="0">
                          <a:sym typeface="Symbol"/>
                        </a:rPr>
                        <a:t> </a:t>
                      </a:r>
                      <a:r>
                        <a:rPr lang="ru-RU" dirty="0" smtClean="0">
                          <a:sym typeface="Symbol"/>
                        </a:rPr>
                        <a:t>или</a:t>
                      </a:r>
                      <a:r>
                        <a:rPr lang="ru-RU" baseline="0" dirty="0" smtClean="0">
                          <a:sym typeface="Symbol"/>
                        </a:rPr>
                        <a:t> -</a:t>
                      </a: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84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МП данных простых типов -- разное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Значение переменной простого типа </a:t>
            </a:r>
            <a:r>
              <a:rPr lang="en-US" dirty="0" smtClean="0"/>
              <a:t>B</a:t>
            </a:r>
            <a:r>
              <a:rPr lang="ru-RU" dirty="0" smtClean="0"/>
              <a:t> хранится по адресу </a:t>
            </a:r>
            <a:r>
              <a:rPr lang="ru-RU" i="1" dirty="0" smtClean="0"/>
              <a:t>выровненному на </a:t>
            </a:r>
            <a:r>
              <a:rPr lang="ru-RU" dirty="0" smtClean="0"/>
              <a:t>(кратному)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/>
              <a:t>B</a:t>
            </a:r>
            <a:r>
              <a:rPr lang="en-US" dirty="0" smtClean="0"/>
              <a:t>)</a:t>
            </a:r>
            <a:r>
              <a:rPr lang="ru-RU" dirty="0" smtClean="0"/>
              <a:t> байтов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11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Обзор </a:t>
            </a:r>
            <a:r>
              <a:rPr lang="ru-RU" dirty="0" smtClean="0"/>
              <a:t>тела синтаксиса языка Си</a:t>
            </a:r>
          </a:p>
          <a:p>
            <a:r>
              <a:rPr lang="ru-RU" dirty="0" smtClean="0"/>
              <a:t>Синтаксис внешних определений на языке Си</a:t>
            </a:r>
          </a:p>
          <a:p>
            <a:r>
              <a:rPr lang="ru-RU" dirty="0"/>
              <a:t>Синтаксис</a:t>
            </a:r>
            <a:r>
              <a:rPr lang="ru-RU" dirty="0" smtClean="0"/>
              <a:t> объявлений </a:t>
            </a:r>
            <a:r>
              <a:rPr lang="ru-RU" dirty="0"/>
              <a:t>на языке </a:t>
            </a:r>
            <a:r>
              <a:rPr lang="ru-RU" dirty="0" smtClean="0"/>
              <a:t>Си</a:t>
            </a:r>
          </a:p>
          <a:p>
            <a:r>
              <a:rPr lang="ru-RU" dirty="0" smtClean="0"/>
              <a:t>Синтаксис инструкций</a:t>
            </a:r>
            <a:r>
              <a:rPr lang="ru-RU" dirty="0"/>
              <a:t> на языке Си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fourmilab.ch/images/Romanesco/images/Lc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Грамматика языка Си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717" y="1340768"/>
            <a:ext cx="8322566" cy="4397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Единица трансляции 1/1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399501" y="1551852"/>
            <a:ext cx="30936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Consolas" panose="020B0609020204030204" pitchFamily="49" charset="0"/>
              </a:rPr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единица-трансляции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внешнее-объявление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определение-функции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список-объявлений</a:t>
            </a:r>
          </a:p>
          <a:p>
            <a:r>
              <a:rPr lang="ru-RU" sz="1600" dirty="0">
                <a:cs typeface="Consolas" panose="020B0609020204030204" pitchFamily="49" charset="0"/>
              </a:rPr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спецификаторы-объявления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8089" y="4765858"/>
            <a:ext cx="136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n = 5;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   foo()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936117" y="4819119"/>
            <a:ext cx="888076" cy="24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936118" y="5612088"/>
            <a:ext cx="463383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536160" y="5612088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936117" y="5915889"/>
            <a:ext cx="231692" cy="552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8544272" y="4754467"/>
            <a:ext cx="191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объявление</a:t>
            </a:r>
          </a:p>
        </p:txBody>
      </p:sp>
      <p:cxnSp>
        <p:nvCxnSpPr>
          <p:cNvPr id="26" name="Прямая со стрелкой 25"/>
          <p:cNvCxnSpPr>
            <a:stCxn id="40" idx="1"/>
            <a:endCxn id="23" idx="3"/>
          </p:cNvCxnSpPr>
          <p:nvPr/>
        </p:nvCxnSpPr>
        <p:spPr>
          <a:xfrm rot="10800000" flipV="1">
            <a:off x="7167811" y="6191994"/>
            <a:ext cx="1376463" cy="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39" idx="1"/>
            <a:endCxn id="21" idx="3"/>
          </p:cNvCxnSpPr>
          <p:nvPr/>
        </p:nvCxnSpPr>
        <p:spPr>
          <a:xfrm rot="10800000">
            <a:off x="8112224" y="5756106"/>
            <a:ext cx="432048" cy="2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4" idx="1"/>
            <a:endCxn id="19" idx="3"/>
          </p:cNvCxnSpPr>
          <p:nvPr/>
        </p:nvCxnSpPr>
        <p:spPr>
          <a:xfrm rot="10800000" flipV="1">
            <a:off x="7824195" y="4939133"/>
            <a:ext cx="720079" cy="18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38" idx="1"/>
            <a:endCxn id="20" idx="0"/>
          </p:cNvCxnSpPr>
          <p:nvPr/>
        </p:nvCxnSpPr>
        <p:spPr>
          <a:xfrm rot="10800000" flipV="1">
            <a:off x="7167811" y="5427421"/>
            <a:ext cx="1376463" cy="184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44272" y="5242755"/>
            <a:ext cx="191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специф</a:t>
            </a:r>
            <a:r>
              <a:rPr lang="ru-RU" dirty="0"/>
              <a:t>.-</a:t>
            </a:r>
            <a:r>
              <a:rPr lang="ru-RU" dirty="0" err="1"/>
              <a:t>объявл</a:t>
            </a:r>
            <a:r>
              <a:rPr lang="ru-RU" dirty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44272" y="5574265"/>
            <a:ext cx="191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объявитель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44272" y="6007328"/>
            <a:ext cx="191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составная-</a:t>
            </a:r>
            <a:r>
              <a:rPr lang="ru-RU" dirty="0" err="1"/>
              <a:t>инстр</a:t>
            </a:r>
            <a:r>
              <a:rPr lang="ru-RU" dirty="0"/>
              <a:t>.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6825316" y="5192102"/>
            <a:ext cx="3528392" cy="140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6021438" y="4800634"/>
            <a:ext cx="79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опр.-</a:t>
            </a:r>
            <a:r>
              <a:rPr lang="ru-RU" dirty="0" err="1"/>
              <a:t>функц</a:t>
            </a:r>
            <a:endParaRPr lang="ru-RU" dirty="0"/>
          </a:p>
        </p:txBody>
      </p:sp>
      <p:cxnSp>
        <p:nvCxnSpPr>
          <p:cNvPr id="54" name="Прямая со стрелкой 25"/>
          <p:cNvCxnSpPr>
            <a:stCxn id="53" idx="2"/>
            <a:endCxn id="50" idx="1"/>
          </p:cNvCxnSpPr>
          <p:nvPr/>
        </p:nvCxnSpPr>
        <p:spPr>
          <a:xfrm rot="16200000" flipH="1">
            <a:off x="6398157" y="5467567"/>
            <a:ext cx="447763" cy="406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6021437" y="4598894"/>
            <a:ext cx="4484670" cy="2150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052450" y="6007327"/>
            <a:ext cx="191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единица-</a:t>
            </a:r>
            <a:r>
              <a:rPr lang="ru-RU" dirty="0" err="1"/>
              <a:t>трансл</a:t>
            </a:r>
            <a:r>
              <a:rPr lang="ru-RU" dirty="0"/>
              <a:t>.</a:t>
            </a:r>
          </a:p>
        </p:txBody>
      </p:sp>
      <p:cxnSp>
        <p:nvCxnSpPr>
          <p:cNvPr id="64" name="Прямая со стрелкой 25"/>
          <p:cNvCxnSpPr>
            <a:stCxn id="63" idx="3"/>
            <a:endCxn id="58" idx="1"/>
          </p:cNvCxnSpPr>
          <p:nvPr/>
        </p:nvCxnSpPr>
        <p:spPr>
          <a:xfrm flipV="1">
            <a:off x="4964861" y="5674323"/>
            <a:ext cx="1056577" cy="517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1/3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988840"/>
            <a:ext cx="5762720" cy="2705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8183" y="1988840"/>
            <a:ext cx="3109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объявление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спецификаторы-объявления</a:t>
            </a:r>
          </a:p>
          <a:p>
            <a:r>
              <a:rPr lang="ru-RU" sz="1600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список-объявителей-инициализаторов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спецификатор-класса-памяти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спецификатор-типа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квалификатор-типа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спецификатор-функции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43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2/3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1556793"/>
            <a:ext cx="4677823" cy="2386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8183" y="1988840"/>
            <a:ext cx="31098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Consolas" panose="020B0609020204030204" pitchFamily="49" charset="0"/>
              </a:rPr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список-объявителей-инициализаторов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объявитель-инициализатор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инициализатор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список-инициализаторов</a:t>
            </a:r>
          </a:p>
          <a:p>
            <a:r>
              <a:rPr lang="ru-RU" sz="1600" dirty="0">
                <a:cs typeface="Consolas" panose="020B0609020204030204" pitchFamily="49" charset="0"/>
              </a:rPr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cs typeface="Consolas" panose="020B0609020204030204" pitchFamily="49" charset="0"/>
              </a:rPr>
              <a:t>обозначитель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спецификатор-класса-памяти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квалификатор-типа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9" y="3973569"/>
            <a:ext cx="5481923" cy="27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3/3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1" y="1556792"/>
            <a:ext cx="3548253" cy="3210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8183" y="1988841"/>
            <a:ext cx="31098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обозначитель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список-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обозначителей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спецификатор-класса-памяти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спецификатор-типа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квалификатор-типа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спецификатор-функции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составная-инструкция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7350" y="5343600"/>
            <a:ext cx="464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long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x = 5, A[5] = { 0, 1, 2, 3, 4 }</a:t>
            </a:r>
            <a:r>
              <a:rPr lang="ru-RU" sz="2400" dirty="0"/>
              <a:t> </a:t>
            </a:r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75520" y="4766812"/>
            <a:ext cx="4619224" cy="1974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08168" y="5571022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объявление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4642" y="6076820"/>
            <a:ext cx="18374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/>
              <a:t>список-</a:t>
            </a:r>
          </a:p>
          <a:p>
            <a:r>
              <a:rPr lang="ru-RU" sz="1700" dirty="0"/>
              <a:t>инициализаторов</a:t>
            </a:r>
          </a:p>
        </p:txBody>
      </p:sp>
      <p:cxnSp>
        <p:nvCxnSpPr>
          <p:cNvPr id="11" name="Соединительная линия уступом 10"/>
          <p:cNvCxnSpPr>
            <a:stCxn id="8" idx="1"/>
            <a:endCxn id="6" idx="3"/>
          </p:cNvCxnSpPr>
          <p:nvPr/>
        </p:nvCxnSpPr>
        <p:spPr>
          <a:xfrm rot="10800000">
            <a:off x="6394744" y="5754090"/>
            <a:ext cx="1213424" cy="1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9" idx="0"/>
            <a:endCxn id="51" idx="2"/>
          </p:cNvCxnSpPr>
          <p:nvPr/>
        </p:nvCxnSpPr>
        <p:spPr>
          <a:xfrm rot="5400000" flipH="1" flipV="1">
            <a:off x="5266951" y="5936601"/>
            <a:ext cx="276654" cy="3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936376" y="5360894"/>
            <a:ext cx="991272" cy="412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913873" y="6040960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специф</a:t>
            </a:r>
            <a:r>
              <a:rPr lang="ru-RU" dirty="0"/>
              <a:t>.-</a:t>
            </a:r>
          </a:p>
          <a:p>
            <a:r>
              <a:rPr lang="ru-RU" dirty="0" err="1"/>
              <a:t>объявл</a:t>
            </a:r>
            <a:r>
              <a:rPr lang="ru-RU" dirty="0"/>
              <a:t>.</a:t>
            </a:r>
          </a:p>
        </p:txBody>
      </p:sp>
      <p:cxnSp>
        <p:nvCxnSpPr>
          <p:cNvPr id="17" name="Соединительная линия уступом 16"/>
          <p:cNvCxnSpPr>
            <a:stCxn id="16" idx="0"/>
            <a:endCxn id="15" idx="2"/>
          </p:cNvCxnSpPr>
          <p:nvPr/>
        </p:nvCxnSpPr>
        <p:spPr>
          <a:xfrm rot="16200000" flipV="1">
            <a:off x="2299267" y="5906017"/>
            <a:ext cx="267689" cy="2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994212" y="5360894"/>
            <a:ext cx="233082" cy="41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975416" y="6317958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объявитель</a:t>
            </a:r>
          </a:p>
        </p:txBody>
      </p:sp>
      <p:cxnSp>
        <p:nvCxnSpPr>
          <p:cNvPr id="24" name="Соединительная линия уступом 23"/>
          <p:cNvCxnSpPr>
            <a:stCxn id="23" idx="0"/>
            <a:endCxn id="25" idx="2"/>
          </p:cNvCxnSpPr>
          <p:nvPr/>
        </p:nvCxnSpPr>
        <p:spPr>
          <a:xfrm rot="5400000" flipH="1" flipV="1">
            <a:off x="3551272" y="5860693"/>
            <a:ext cx="543064" cy="371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3722981" y="5360894"/>
            <a:ext cx="571113" cy="41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ная линия уступом 25"/>
          <p:cNvCxnSpPr>
            <a:stCxn id="23" idx="0"/>
            <a:endCxn id="22" idx="2"/>
          </p:cNvCxnSpPr>
          <p:nvPr/>
        </p:nvCxnSpPr>
        <p:spPr>
          <a:xfrm rot="16200000" flipV="1">
            <a:off x="3102380" y="5783267"/>
            <a:ext cx="543064" cy="526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3404091" y="5349811"/>
            <a:ext cx="208686" cy="41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1815418" y="4775735"/>
            <a:ext cx="169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инициализатор</a:t>
            </a:r>
          </a:p>
        </p:txBody>
      </p:sp>
      <p:cxnSp>
        <p:nvCxnSpPr>
          <p:cNvPr id="36" name="Соединительная линия уступом 35"/>
          <p:cNvCxnSpPr>
            <a:stCxn id="35" idx="3"/>
            <a:endCxn id="34" idx="0"/>
          </p:cNvCxnSpPr>
          <p:nvPr/>
        </p:nvCxnSpPr>
        <p:spPr>
          <a:xfrm flipH="1">
            <a:off x="3508434" y="4960401"/>
            <a:ext cx="6424" cy="389410"/>
          </a:xfrm>
          <a:prstGeom prst="bentConnector4">
            <a:avLst>
              <a:gd name="adj1" fmla="val -3558531"/>
              <a:gd name="adj2" fmla="val 73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4518213" y="5343599"/>
            <a:ext cx="1766047" cy="132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Соединительная линия уступом 41"/>
          <p:cNvCxnSpPr>
            <a:stCxn id="35" idx="3"/>
            <a:endCxn id="41" idx="0"/>
          </p:cNvCxnSpPr>
          <p:nvPr/>
        </p:nvCxnSpPr>
        <p:spPr>
          <a:xfrm>
            <a:off x="3514858" y="4960401"/>
            <a:ext cx="1886378" cy="383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4700410" y="5397593"/>
            <a:ext cx="1413519" cy="402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7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Спецификаторы и квалификатор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625266" y="1988840"/>
            <a:ext cx="30427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Consolas" panose="020B0609020204030204" pitchFamily="49" charset="0"/>
              </a:rPr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спецификатор-класса-памяти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квалификатор-типа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спецификатор-функции</a:t>
            </a:r>
          </a:p>
          <a:p>
            <a:r>
              <a:rPr lang="ru-RU" sz="1600" dirty="0">
                <a:cs typeface="Consolas" panose="020B0609020204030204" pitchFamily="49" charset="0"/>
              </a:rPr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-</a:t>
            </a:r>
            <a:r>
              <a:rPr lang="ru-RU" sz="1600" dirty="0">
                <a:cs typeface="Consolas" panose="020B0609020204030204" pitchFamily="49" charset="0"/>
              </a:rPr>
              <a:t>или-</a:t>
            </a:r>
            <a:r>
              <a:rPr lang="en-US" sz="1600" dirty="0">
                <a:cs typeface="Consolas" panose="020B0609020204030204" pitchFamily="49" charset="0"/>
              </a:rPr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enum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имя-</a:t>
            </a:r>
            <a:r>
              <a:rPr lang="en-US" sz="1600" dirty="0" err="1">
                <a:cs typeface="Consolas" panose="020B0609020204030204" pitchFamily="49" charset="0"/>
              </a:rPr>
              <a:t>typedef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09962" y="2133744"/>
            <a:ext cx="3229166" cy="598608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84" y="2060848"/>
            <a:ext cx="2584609" cy="22974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09" y="2060848"/>
            <a:ext cx="2010251" cy="231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Объявитель 1/3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44" y="1690689"/>
            <a:ext cx="8213312" cy="4403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92144" y="-489"/>
            <a:ext cx="327585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непосредственный-объявитель</a:t>
            </a:r>
          </a:p>
          <a:p>
            <a:r>
              <a:rPr lang="ru-RU" sz="1600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указатель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список-типов-параметров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список-идентификаторов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список-квалификаторов-типа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-</a:t>
            </a:r>
            <a:r>
              <a:rPr lang="ru-RU" sz="1600" dirty="0">
                <a:cs typeface="Consolas" panose="020B0609020204030204" pitchFamily="49" charset="0"/>
              </a:rPr>
              <a:t>или-</a:t>
            </a:r>
            <a:r>
              <a:rPr lang="en-US" sz="1600" dirty="0">
                <a:cs typeface="Consolas" panose="020B0609020204030204" pitchFamily="49" charset="0"/>
              </a:rPr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enum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имя-</a:t>
            </a:r>
            <a:r>
              <a:rPr lang="en-US" sz="1600" dirty="0" err="1">
                <a:cs typeface="Consolas" panose="020B0609020204030204" pitchFamily="49" charset="0"/>
              </a:rPr>
              <a:t>typedef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endParaRPr lang="ru-RU" sz="1600" dirty="0">
              <a:cs typeface="Consolas" panose="020B0609020204030204" pitchFamily="49" charset="0"/>
            </a:endParaRPr>
          </a:p>
          <a:p>
            <a:r>
              <a:rPr lang="ru-RU" sz="1600" dirty="0">
                <a:cs typeface="Consolas" panose="020B0609020204030204" pitchFamily="49" charset="0"/>
              </a:rPr>
              <a:t>Объявление идентификаторов, имеющих составной тип (массив,  функция, указатель, 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, union, </a:t>
            </a:r>
            <a:r>
              <a:rPr lang="en-US" sz="1600" dirty="0" err="1">
                <a:cs typeface="Consolas" panose="020B0609020204030204" pitchFamily="49" charset="0"/>
              </a:rPr>
              <a:t>enum</a:t>
            </a:r>
            <a:r>
              <a:rPr lang="ru-RU" sz="1600" dirty="0">
                <a:cs typeface="Consolas" panose="020B0609020204030204" pitchFamily="49" charset="0"/>
              </a:rPr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911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Объявитель 2/3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556793"/>
            <a:ext cx="4263009" cy="35610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64152" y="-489"/>
            <a:ext cx="3203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указатель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список-типов-параметров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список-квалификаторов-типа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объявление-параметра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список-идентификаторов</a:t>
            </a:r>
          </a:p>
          <a:p>
            <a:r>
              <a:rPr lang="ru-RU" sz="1600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абстрактный-объявитель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-</a:t>
            </a:r>
            <a:r>
              <a:rPr lang="ru-RU" sz="1600" dirty="0">
                <a:cs typeface="Consolas" panose="020B0609020204030204" pitchFamily="49" charset="0"/>
              </a:rPr>
              <a:t>или-</a:t>
            </a:r>
            <a:r>
              <a:rPr lang="en-US" sz="1600" dirty="0">
                <a:cs typeface="Consolas" panose="020B0609020204030204" pitchFamily="49" charset="0"/>
              </a:rPr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enum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имя-</a:t>
            </a:r>
            <a:r>
              <a:rPr lang="en-US" sz="1600" dirty="0" err="1">
                <a:cs typeface="Consolas" panose="020B0609020204030204" pitchFamily="49" charset="0"/>
              </a:rPr>
              <a:t>typedef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116" y="4026462"/>
            <a:ext cx="5322380" cy="23548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5" y="5232614"/>
            <a:ext cx="3599307" cy="11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Объявитель 3/3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1235"/>
          <a:stretch/>
        </p:blipFill>
        <p:spPr>
          <a:xfrm>
            <a:off x="1534133" y="1268761"/>
            <a:ext cx="9117149" cy="3888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92144" y="-489"/>
            <a:ext cx="327585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абстрактный-объявитель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непосредственный-абстрактный-объявитель</a:t>
            </a:r>
          </a:p>
          <a:p>
            <a:r>
              <a:rPr lang="ru-RU" sz="1600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-</a:t>
            </a:r>
            <a:r>
              <a:rPr lang="ru-RU" sz="1600" dirty="0">
                <a:cs typeface="Consolas" panose="020B0609020204030204" pitchFamily="49" charset="0"/>
              </a:rPr>
              <a:t>или-</a:t>
            </a:r>
            <a:r>
              <a:rPr lang="en-US" sz="1600" dirty="0">
                <a:cs typeface="Consolas" panose="020B0609020204030204" pitchFamily="49" charset="0"/>
              </a:rPr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enum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имя-</a:t>
            </a:r>
            <a:r>
              <a:rPr lang="en-US" sz="1600" dirty="0" err="1">
                <a:cs typeface="Consolas" panose="020B0609020204030204" pitchFamily="49" charset="0"/>
              </a:rPr>
              <a:t>typedef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r>
              <a:rPr lang="ru-RU" sz="1600" dirty="0">
                <a:cs typeface="Consolas" panose="020B0609020204030204" pitchFamily="49" charset="0"/>
              </a:rPr>
              <a:t>Объявление типа параметра функции без указания имени параметра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360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8563" y="2492897"/>
            <a:ext cx="715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int</a:t>
            </a:r>
            <a:r>
              <a:rPr lang="ru-RU" sz="3200" dirty="0"/>
              <a:t>  *</a:t>
            </a:r>
            <a:r>
              <a:rPr lang="en-US" sz="3200" dirty="0" err="1"/>
              <a:t>const</a:t>
            </a:r>
            <a:r>
              <a:rPr lang="ru-RU" sz="3200" dirty="0"/>
              <a:t> </a:t>
            </a:r>
            <a:r>
              <a:rPr lang="en-US" sz="3200" dirty="0"/>
              <a:t> f</a:t>
            </a:r>
            <a:r>
              <a:rPr lang="ru-RU" sz="3200" dirty="0"/>
              <a:t> </a:t>
            </a:r>
            <a:r>
              <a:rPr lang="en-US" sz="3200" dirty="0"/>
              <a:t>(</a:t>
            </a:r>
            <a:r>
              <a:rPr lang="ru-RU" sz="3200" dirty="0"/>
              <a:t> </a:t>
            </a:r>
            <a:r>
              <a:rPr lang="en-US" sz="3200" dirty="0" err="1"/>
              <a:t>int</a:t>
            </a:r>
            <a:r>
              <a:rPr lang="en-US" sz="3200" dirty="0"/>
              <a:t> (*)[5]</a:t>
            </a:r>
            <a:r>
              <a:rPr lang="ru-RU" sz="3200" dirty="0"/>
              <a:t> </a:t>
            </a:r>
            <a:r>
              <a:rPr lang="en-US" sz="3200" dirty="0"/>
              <a:t>)</a:t>
            </a:r>
            <a:r>
              <a:rPr lang="ru-RU" sz="3200" dirty="0"/>
              <a:t> </a:t>
            </a:r>
            <a:r>
              <a:rPr lang="en-US" sz="3200" dirty="0"/>
              <a:t>, g</a:t>
            </a:r>
            <a:r>
              <a:rPr lang="ru-RU" sz="3200" dirty="0"/>
              <a:t> </a:t>
            </a:r>
            <a:r>
              <a:rPr lang="en-US" sz="3200" dirty="0"/>
              <a:t>(</a:t>
            </a:r>
            <a:r>
              <a:rPr lang="ru-RU" sz="3200" dirty="0"/>
              <a:t> </a:t>
            </a:r>
            <a:r>
              <a:rPr lang="en-US" sz="3200" dirty="0"/>
              <a:t>void (*h)()</a:t>
            </a:r>
            <a:r>
              <a:rPr lang="ru-RU" sz="3200" dirty="0"/>
              <a:t> </a:t>
            </a:r>
            <a:r>
              <a:rPr lang="en-US" sz="3200" dirty="0"/>
              <a:t>)</a:t>
            </a:r>
            <a:r>
              <a:rPr lang="ru-RU" sz="3200" dirty="0"/>
              <a:t> </a:t>
            </a:r>
            <a:r>
              <a:rPr lang="en-US" sz="3200" dirty="0"/>
              <a:t>;</a:t>
            </a:r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869160" y="2554361"/>
            <a:ext cx="560966" cy="502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631504" y="3324073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специф</a:t>
            </a:r>
            <a:r>
              <a:rPr lang="ru-RU" dirty="0"/>
              <a:t>.-</a:t>
            </a:r>
          </a:p>
          <a:p>
            <a:r>
              <a:rPr lang="ru-RU" dirty="0" err="1"/>
              <a:t>объявл</a:t>
            </a:r>
            <a:r>
              <a:rPr lang="ru-RU" dirty="0"/>
              <a:t>.</a:t>
            </a:r>
          </a:p>
        </p:txBody>
      </p:sp>
      <p:cxnSp>
        <p:nvCxnSpPr>
          <p:cNvPr id="12" name="Соединительная линия уступом 11"/>
          <p:cNvCxnSpPr>
            <a:stCxn id="11" idx="0"/>
            <a:endCxn id="10" idx="2"/>
          </p:cNvCxnSpPr>
          <p:nvPr/>
        </p:nvCxnSpPr>
        <p:spPr>
          <a:xfrm rot="16200000" flipV="1">
            <a:off x="2016898" y="3189130"/>
            <a:ext cx="267689" cy="2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27" idx="2"/>
            <a:endCxn id="19" idx="2"/>
          </p:cNvCxnSpPr>
          <p:nvPr/>
        </p:nvCxnSpPr>
        <p:spPr>
          <a:xfrm rot="5400000">
            <a:off x="7073875" y="3533242"/>
            <a:ext cx="12774" cy="5683398"/>
          </a:xfrm>
          <a:prstGeom prst="bentConnector3">
            <a:avLst>
              <a:gd name="adj1" fmla="val 1889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490446" y="116632"/>
            <a:ext cx="3496235" cy="6264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9120337" y="5445224"/>
            <a:ext cx="160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объявитель,</a:t>
            </a:r>
          </a:p>
          <a:p>
            <a:r>
              <a:rPr lang="ru-RU" dirty="0" err="1"/>
              <a:t>непосредств</a:t>
            </a:r>
            <a:r>
              <a:rPr lang="ru-RU" dirty="0"/>
              <a:t>.-объявитель</a:t>
            </a:r>
          </a:p>
        </p:txBody>
      </p:sp>
      <p:cxnSp>
        <p:nvCxnSpPr>
          <p:cNvPr id="28" name="Соединительная линия уступом 27"/>
          <p:cNvCxnSpPr>
            <a:stCxn id="27" idx="0"/>
            <a:endCxn id="29" idx="3"/>
          </p:cNvCxnSpPr>
          <p:nvPr/>
        </p:nvCxnSpPr>
        <p:spPr>
          <a:xfrm rot="16200000" flipV="1">
            <a:off x="8218318" y="3741580"/>
            <a:ext cx="2195473" cy="1211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6159043" y="116632"/>
            <a:ext cx="2551102" cy="6266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038355" y="5734998"/>
            <a:ext cx="160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непосредств</a:t>
            </a:r>
            <a:r>
              <a:rPr lang="ru-RU" dirty="0"/>
              <a:t>.-объявитель</a:t>
            </a:r>
          </a:p>
        </p:txBody>
      </p:sp>
      <p:cxnSp>
        <p:nvCxnSpPr>
          <p:cNvPr id="34" name="Соединительная линия уступом 33"/>
          <p:cNvCxnSpPr>
            <a:stCxn id="33" idx="0"/>
            <a:endCxn id="35" idx="2"/>
          </p:cNvCxnSpPr>
          <p:nvPr/>
        </p:nvCxnSpPr>
        <p:spPr>
          <a:xfrm rot="16200000" flipV="1">
            <a:off x="4699118" y="5591204"/>
            <a:ext cx="284456" cy="3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3772400" y="332657"/>
            <a:ext cx="2134760" cy="5117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2544234" y="2563325"/>
            <a:ext cx="1192306" cy="46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Соединительная линия уступом 48"/>
          <p:cNvCxnSpPr>
            <a:stCxn id="51" idx="0"/>
            <a:endCxn id="46" idx="2"/>
          </p:cNvCxnSpPr>
          <p:nvPr/>
        </p:nvCxnSpPr>
        <p:spPr>
          <a:xfrm rot="5400000" flipH="1" flipV="1">
            <a:off x="2829457" y="3333677"/>
            <a:ext cx="614304" cy="7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64600" y="3644605"/>
            <a:ext cx="113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указатель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3819773" y="2582835"/>
            <a:ext cx="179556" cy="58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ная линия уступом 58"/>
          <p:cNvCxnSpPr>
            <a:stCxn id="33" idx="1"/>
            <a:endCxn id="55" idx="2"/>
          </p:cNvCxnSpPr>
          <p:nvPr/>
        </p:nvCxnSpPr>
        <p:spPr>
          <a:xfrm rot="10800000">
            <a:off x="3909553" y="3170959"/>
            <a:ext cx="128803" cy="2887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4175843" y="548680"/>
            <a:ext cx="1551153" cy="4104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92320" y="4860450"/>
            <a:ext cx="205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список-типов-парам., </a:t>
            </a:r>
            <a:r>
              <a:rPr lang="ru-RU" sz="1600" dirty="0" err="1"/>
              <a:t>объявл</a:t>
            </a:r>
            <a:r>
              <a:rPr lang="ru-RU" sz="1600" dirty="0"/>
              <a:t>.-парам.</a:t>
            </a:r>
          </a:p>
        </p:txBody>
      </p:sp>
      <p:cxnSp>
        <p:nvCxnSpPr>
          <p:cNvPr id="71" name="Соединительная линия уступом 70"/>
          <p:cNvCxnSpPr>
            <a:stCxn id="64" idx="0"/>
            <a:endCxn id="63" idx="2"/>
          </p:cNvCxnSpPr>
          <p:nvPr/>
        </p:nvCxnSpPr>
        <p:spPr>
          <a:xfrm rot="5400000" flipH="1" flipV="1">
            <a:off x="4832903" y="4741934"/>
            <a:ext cx="207767" cy="29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4210538" y="2563425"/>
            <a:ext cx="560966" cy="502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4630771" y="3950630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специф</a:t>
            </a:r>
            <a:r>
              <a:rPr lang="ru-RU" dirty="0"/>
              <a:t>.-</a:t>
            </a:r>
          </a:p>
          <a:p>
            <a:r>
              <a:rPr lang="ru-RU" dirty="0" err="1"/>
              <a:t>объявл</a:t>
            </a:r>
            <a:r>
              <a:rPr lang="ru-RU" dirty="0"/>
              <a:t>.</a:t>
            </a:r>
          </a:p>
        </p:txBody>
      </p:sp>
      <p:cxnSp>
        <p:nvCxnSpPr>
          <p:cNvPr id="76" name="Соединительная линия уступом 75"/>
          <p:cNvCxnSpPr>
            <a:stCxn id="75" idx="1"/>
            <a:endCxn id="74" idx="2"/>
          </p:cNvCxnSpPr>
          <p:nvPr/>
        </p:nvCxnSpPr>
        <p:spPr>
          <a:xfrm rot="10800000">
            <a:off x="4491021" y="3065447"/>
            <a:ext cx="139750" cy="1208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4803340" y="2447366"/>
            <a:ext cx="887506" cy="1443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TextBox 82"/>
          <p:cNvSpPr txBox="1"/>
          <p:nvPr/>
        </p:nvSpPr>
        <p:spPr>
          <a:xfrm>
            <a:off x="4235661" y="692697"/>
            <a:ext cx="1411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абстрактн</a:t>
            </a:r>
            <a:r>
              <a:rPr lang="ru-RU" dirty="0"/>
              <a:t>.-объявитель,</a:t>
            </a:r>
          </a:p>
          <a:p>
            <a:r>
              <a:rPr lang="ru-RU" dirty="0" err="1"/>
              <a:t>непоср</a:t>
            </a:r>
            <a:r>
              <a:rPr lang="ru-RU" dirty="0"/>
              <a:t>.-</a:t>
            </a:r>
            <a:r>
              <a:rPr lang="ru-RU" dirty="0" err="1"/>
              <a:t>абст</a:t>
            </a:r>
            <a:r>
              <a:rPr lang="ru-RU" dirty="0"/>
              <a:t>.-объяв.</a:t>
            </a:r>
          </a:p>
        </p:txBody>
      </p:sp>
      <p:cxnSp>
        <p:nvCxnSpPr>
          <p:cNvPr id="84" name="Соединительная линия уступом 83"/>
          <p:cNvCxnSpPr>
            <a:stCxn id="83" idx="2"/>
            <a:endCxn id="82" idx="0"/>
          </p:cNvCxnSpPr>
          <p:nvPr/>
        </p:nvCxnSpPr>
        <p:spPr>
          <a:xfrm rot="16200000" flipH="1">
            <a:off x="4817158" y="2017431"/>
            <a:ext cx="554340" cy="305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409968" y="5734998"/>
            <a:ext cx="160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непосредств</a:t>
            </a:r>
            <a:r>
              <a:rPr lang="ru-RU" dirty="0"/>
              <a:t>.-объявитель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6191386" y="2562400"/>
            <a:ext cx="179556" cy="58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Соединительная линия уступом 94"/>
          <p:cNvCxnSpPr>
            <a:stCxn id="93" idx="1"/>
            <a:endCxn id="94" idx="2"/>
          </p:cNvCxnSpPr>
          <p:nvPr/>
        </p:nvCxnSpPr>
        <p:spPr>
          <a:xfrm rot="10800000">
            <a:off x="6281166" y="3150526"/>
            <a:ext cx="128803" cy="2907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Прямоугольник 95"/>
          <p:cNvSpPr/>
          <p:nvPr/>
        </p:nvSpPr>
        <p:spPr>
          <a:xfrm>
            <a:off x="6656900" y="2555602"/>
            <a:ext cx="784045" cy="502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extBox 96"/>
          <p:cNvSpPr txBox="1"/>
          <p:nvPr/>
        </p:nvSpPr>
        <p:spPr>
          <a:xfrm>
            <a:off x="6519652" y="3219365"/>
            <a:ext cx="105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специф</a:t>
            </a:r>
            <a:r>
              <a:rPr lang="ru-RU" dirty="0"/>
              <a:t>.-</a:t>
            </a:r>
          </a:p>
          <a:p>
            <a:r>
              <a:rPr lang="ru-RU" dirty="0" err="1"/>
              <a:t>объявл</a:t>
            </a:r>
            <a:r>
              <a:rPr lang="ru-RU" dirty="0"/>
              <a:t>.</a:t>
            </a:r>
          </a:p>
        </p:txBody>
      </p:sp>
      <p:cxnSp>
        <p:nvCxnSpPr>
          <p:cNvPr id="98" name="Соединительная линия уступом 97"/>
          <p:cNvCxnSpPr>
            <a:stCxn id="97" idx="0"/>
            <a:endCxn id="96" idx="2"/>
          </p:cNvCxnSpPr>
          <p:nvPr/>
        </p:nvCxnSpPr>
        <p:spPr>
          <a:xfrm rot="5400000" flipH="1" flipV="1">
            <a:off x="6968051" y="3138495"/>
            <a:ext cx="16174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7486283" y="2447366"/>
            <a:ext cx="947762" cy="1418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TextBox 102"/>
          <p:cNvSpPr txBox="1"/>
          <p:nvPr/>
        </p:nvSpPr>
        <p:spPr>
          <a:xfrm>
            <a:off x="6692583" y="1114180"/>
            <a:ext cx="1088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объявит.,</a:t>
            </a:r>
          </a:p>
          <a:p>
            <a:r>
              <a:rPr lang="ru-RU" dirty="0" err="1"/>
              <a:t>непоср</a:t>
            </a:r>
            <a:r>
              <a:rPr lang="ru-RU" dirty="0"/>
              <a:t>.-объявит.</a:t>
            </a:r>
          </a:p>
        </p:txBody>
      </p:sp>
      <p:cxnSp>
        <p:nvCxnSpPr>
          <p:cNvPr id="104" name="Соединительная линия уступом 103"/>
          <p:cNvCxnSpPr>
            <a:stCxn id="103" idx="2"/>
            <a:endCxn id="102" idx="0"/>
          </p:cNvCxnSpPr>
          <p:nvPr/>
        </p:nvCxnSpPr>
        <p:spPr>
          <a:xfrm rot="16200000" flipH="1">
            <a:off x="7393553" y="1880752"/>
            <a:ext cx="409855" cy="723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7822904" y="2559772"/>
            <a:ext cx="179556" cy="58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4" name="Соединительная линия уступом 113"/>
          <p:cNvCxnSpPr>
            <a:stCxn id="103" idx="2"/>
            <a:endCxn id="113" idx="0"/>
          </p:cNvCxnSpPr>
          <p:nvPr/>
        </p:nvCxnSpPr>
        <p:spPr>
          <a:xfrm rot="16200000" flipH="1">
            <a:off x="7313607" y="1960697"/>
            <a:ext cx="522262" cy="675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7611354" y="2601602"/>
            <a:ext cx="186198" cy="46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1" name="Соединительная линия уступом 130"/>
          <p:cNvCxnSpPr>
            <a:stCxn id="132" idx="0"/>
            <a:endCxn id="130" idx="2"/>
          </p:cNvCxnSpPr>
          <p:nvPr/>
        </p:nvCxnSpPr>
        <p:spPr>
          <a:xfrm rot="16200000" flipV="1">
            <a:off x="7634955" y="3138079"/>
            <a:ext cx="394711" cy="255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532238" y="3463289"/>
            <a:ext cx="8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указат.</a:t>
            </a:r>
          </a:p>
        </p:txBody>
      </p:sp>
      <p:sp>
        <p:nvSpPr>
          <p:cNvPr id="147" name="Прямоугольник 146"/>
          <p:cNvSpPr/>
          <p:nvPr/>
        </p:nvSpPr>
        <p:spPr>
          <a:xfrm>
            <a:off x="6596282" y="1048290"/>
            <a:ext cx="1900518" cy="2976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TextBox 147"/>
          <p:cNvSpPr txBox="1"/>
          <p:nvPr/>
        </p:nvSpPr>
        <p:spPr>
          <a:xfrm>
            <a:off x="6402577" y="4321733"/>
            <a:ext cx="229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список-типов-парам., </a:t>
            </a:r>
            <a:r>
              <a:rPr lang="ru-RU" dirty="0" err="1"/>
              <a:t>объявл</a:t>
            </a:r>
            <a:r>
              <a:rPr lang="ru-RU" dirty="0"/>
              <a:t>.-парам.</a:t>
            </a:r>
          </a:p>
        </p:txBody>
      </p:sp>
      <p:cxnSp>
        <p:nvCxnSpPr>
          <p:cNvPr id="149" name="Соединительная линия уступом 148"/>
          <p:cNvCxnSpPr>
            <a:stCxn id="148" idx="0"/>
            <a:endCxn id="147" idx="2"/>
          </p:cNvCxnSpPr>
          <p:nvPr/>
        </p:nvCxnSpPr>
        <p:spPr>
          <a:xfrm rot="16200000" flipV="1">
            <a:off x="7399720" y="4171393"/>
            <a:ext cx="297160" cy="3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/>
          <p:cNvSpPr/>
          <p:nvPr/>
        </p:nvSpPr>
        <p:spPr>
          <a:xfrm>
            <a:off x="4922211" y="2612359"/>
            <a:ext cx="186198" cy="46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3" name="Соединительная линия уступом 172"/>
          <p:cNvCxnSpPr>
            <a:stCxn id="174" idx="0"/>
            <a:endCxn id="172" idx="2"/>
          </p:cNvCxnSpPr>
          <p:nvPr/>
        </p:nvCxnSpPr>
        <p:spPr>
          <a:xfrm rot="16200000" flipV="1">
            <a:off x="4945812" y="3148836"/>
            <a:ext cx="394711" cy="255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4843095" y="3474046"/>
            <a:ext cx="8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указат.</a:t>
            </a:r>
          </a:p>
        </p:txBody>
      </p:sp>
    </p:spTree>
    <p:extLst>
      <p:ext uri="{BB962C8B-B14F-4D97-AF65-F5344CB8AC3E}">
        <p14:creationId xmlns:p14="http://schemas.microsoft.com/office/powerpoint/2010/main" val="42808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данных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4000" i="1" dirty="0"/>
              <a:t>Тип данных </a:t>
            </a:r>
            <a:r>
              <a:rPr lang="ru-RU" sz="4000" dirty="0"/>
              <a:t>– это пара, состоящая из множества значений и множества операций над ними</a:t>
            </a:r>
          </a:p>
          <a:p>
            <a:endParaRPr lang="ru-RU" sz="4000" dirty="0"/>
          </a:p>
          <a:p>
            <a:r>
              <a:rPr lang="ru-RU" sz="4000" dirty="0"/>
              <a:t>Языки программирования позволяют строить одни типы данных из других типов данных</a:t>
            </a:r>
          </a:p>
          <a:p>
            <a:endParaRPr lang="ru-RU" sz="4000" i="1" dirty="0"/>
          </a:p>
          <a:p>
            <a:r>
              <a:rPr lang="ru-RU" sz="4000" i="1" dirty="0"/>
              <a:t>Простые </a:t>
            </a:r>
            <a:r>
              <a:rPr lang="ru-RU" sz="4000" dirty="0"/>
              <a:t>типы данных – это типы данных, доступные без построения</a:t>
            </a:r>
          </a:p>
          <a:p>
            <a:endParaRPr lang="ru-RU" sz="4000" dirty="0"/>
          </a:p>
          <a:p>
            <a:r>
              <a:rPr lang="ru-RU" sz="4000" i="1" dirty="0"/>
              <a:t>Составные </a:t>
            </a:r>
            <a:r>
              <a:rPr lang="ru-RU" sz="4000" dirty="0"/>
              <a:t>типы данных – это типы данных, которые строятся из других типов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279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690689"/>
            <a:ext cx="5054346" cy="3994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2144" y="-489"/>
            <a:ext cx="32758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enum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имя-</a:t>
            </a:r>
            <a:r>
              <a:rPr lang="en-US" sz="1600" dirty="0" err="1">
                <a:cs typeface="Consolas" panose="020B0609020204030204" pitchFamily="49" charset="0"/>
              </a:rPr>
              <a:t>typedef</a:t>
            </a:r>
            <a:r>
              <a:rPr lang="ru-RU" sz="1600" dirty="0">
                <a:cs typeface="Consolas" panose="020B0609020204030204" pitchFamily="49" charset="0"/>
              </a:rPr>
              <a:t> – </a:t>
            </a:r>
            <a:r>
              <a:rPr lang="en-US" sz="1600" dirty="0">
                <a:cs typeface="Consolas" panose="020B0609020204030204" pitchFamily="49" charset="0"/>
              </a:rPr>
              <a:t>a</a:t>
            </a:r>
            <a:r>
              <a:rPr lang="ru-RU" sz="1600" dirty="0">
                <a:cs typeface="Consolas" panose="020B0609020204030204" pitchFamily="49" charset="0"/>
              </a:rPr>
              <a:t>.</a:t>
            </a:r>
            <a:r>
              <a:rPr lang="en-US" sz="1600" dirty="0">
                <a:cs typeface="Consolas" panose="020B0609020204030204" pitchFamily="49" charset="0"/>
              </a:rPr>
              <a:t>k</a:t>
            </a:r>
            <a:r>
              <a:rPr lang="ru-RU" sz="1600" dirty="0">
                <a:cs typeface="Consolas" panose="020B0609020204030204" pitchFamily="49" charset="0"/>
              </a:rPr>
              <a:t>.</a:t>
            </a:r>
            <a:r>
              <a:rPr lang="en-US" sz="1600" dirty="0">
                <a:cs typeface="Consolas" panose="020B0609020204030204" pitchFamily="49" charset="0"/>
              </a:rPr>
              <a:t>a</a:t>
            </a:r>
            <a:r>
              <a:rPr lang="ru-RU" sz="1600" dirty="0">
                <a:cs typeface="Consolas" panose="020B0609020204030204" pitchFamily="49" charset="0"/>
              </a:rPr>
              <a:t>.</a:t>
            </a:r>
            <a:r>
              <a:rPr lang="en-US" sz="1600" dirty="0">
                <a:cs typeface="Consolas" panose="020B0609020204030204" pitchFamily="49" charset="0"/>
              </a:rPr>
              <a:t> </a:t>
            </a:r>
            <a:r>
              <a:rPr lang="ru-RU" sz="1600" dirty="0">
                <a:cs typeface="Consolas" panose="020B0609020204030204" pitchFamily="49" charset="0"/>
              </a:rPr>
              <a:t>идентификатор</a:t>
            </a:r>
          </a:p>
          <a:p>
            <a:r>
              <a:rPr lang="ru-RU" sz="1600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-</a:t>
            </a:r>
            <a:r>
              <a:rPr lang="ru-RU" sz="1600" dirty="0">
                <a:cs typeface="Consolas" panose="020B0609020204030204" pitchFamily="49" charset="0"/>
              </a:rPr>
              <a:t>или-</a:t>
            </a:r>
            <a:r>
              <a:rPr lang="en-US" sz="1600" dirty="0">
                <a:cs typeface="Consolas" panose="020B0609020204030204" pitchFamily="49" charset="0"/>
              </a:rPr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Элементы </a:t>
            </a:r>
            <a:r>
              <a:rPr lang="en-US" sz="1600" dirty="0" err="1">
                <a:cs typeface="Consolas" panose="020B0609020204030204" pitchFamily="49" charset="0"/>
              </a:rPr>
              <a:t>enum</a:t>
            </a:r>
            <a:r>
              <a:rPr lang="en-US" sz="1600" dirty="0">
                <a:cs typeface="Consolas" panose="020B0609020204030204" pitchFamily="49" charset="0"/>
              </a:rPr>
              <a:t> </a:t>
            </a:r>
            <a:r>
              <a:rPr lang="ru-RU" sz="1600" dirty="0">
                <a:cs typeface="Consolas" panose="020B0609020204030204" pitchFamily="49" charset="0"/>
              </a:rPr>
              <a:t>являются </a:t>
            </a:r>
            <a:r>
              <a:rPr lang="ru-RU" sz="1600" dirty="0" err="1">
                <a:cs typeface="Consolas" panose="020B0609020204030204" pitchFamily="49" charset="0"/>
              </a:rPr>
              <a:t>констатнтами</a:t>
            </a:r>
            <a:r>
              <a:rPr lang="ru-RU" sz="1600" dirty="0">
                <a:cs typeface="Consolas" panose="020B0609020204030204" pitchFamily="49" charset="0"/>
              </a:rPr>
              <a:t> и имеют тип </a:t>
            </a:r>
            <a:r>
              <a:rPr lang="en-US" sz="1600" dirty="0" err="1">
                <a:cs typeface="Consolas" panose="020B0609020204030204" pitchFamily="49" charset="0"/>
              </a:rPr>
              <a:t>int</a:t>
            </a: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Значения типа </a:t>
            </a:r>
            <a:r>
              <a:rPr lang="en-US" sz="1600" dirty="0" err="1">
                <a:cs typeface="Consolas" panose="020B0609020204030204" pitchFamily="49" charset="0"/>
              </a:rPr>
              <a:t>enum</a:t>
            </a:r>
            <a:r>
              <a:rPr lang="ru-RU" sz="1600" dirty="0">
                <a:cs typeface="Consolas" panose="020B0609020204030204" pitchFamily="49" charset="0"/>
              </a:rPr>
              <a:t> могут быть преобразованы в </a:t>
            </a:r>
            <a:r>
              <a:rPr lang="en-US" sz="1600" dirty="0">
                <a:cs typeface="Consolas" panose="020B0609020204030204" pitchFamily="49" charset="0"/>
              </a:rPr>
              <a:t>char</a:t>
            </a:r>
            <a:r>
              <a:rPr lang="ru-RU" sz="1600" dirty="0">
                <a:cs typeface="Consolas" panose="020B0609020204030204" pitchFamily="49" charset="0"/>
              </a:rPr>
              <a:t> или один из целых типов (со знаком или без знака)</a:t>
            </a: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Этот тип должен быть достаточен для хранения значений всех  элементов </a:t>
            </a:r>
            <a:r>
              <a:rPr lang="en-US" sz="1600" dirty="0" err="1">
                <a:cs typeface="Consolas" panose="020B0609020204030204" pitchFamily="49" charset="0"/>
              </a:rPr>
              <a:t>enum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Конкретный тип выбирается реализацией компилятора</a:t>
            </a:r>
          </a:p>
        </p:txBody>
      </p:sp>
    </p:spTree>
    <p:extLst>
      <p:ext uri="{BB962C8B-B14F-4D97-AF65-F5344CB8AC3E}">
        <p14:creationId xmlns:p14="http://schemas.microsoft.com/office/powerpoint/2010/main" val="7944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990684"/>
            <a:ext cx="6694456" cy="43906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, union</a:t>
            </a:r>
            <a:r>
              <a:rPr lang="ru-RU" dirty="0" smtClean="0"/>
              <a:t> 1/2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392144" y="404665"/>
            <a:ext cx="32758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-</a:t>
            </a:r>
            <a:r>
              <a:rPr lang="ru-RU" sz="1600" dirty="0">
                <a:cs typeface="Consolas" panose="020B0609020204030204" pitchFamily="49" charset="0"/>
              </a:rPr>
              <a:t>или-</a:t>
            </a:r>
            <a:r>
              <a:rPr lang="en-US" sz="1600" dirty="0">
                <a:cs typeface="Consolas" panose="020B0609020204030204" pitchFamily="49" charset="0"/>
              </a:rPr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-</a:t>
            </a:r>
            <a:r>
              <a:rPr lang="ru-RU" sz="1600" dirty="0">
                <a:cs typeface="Consolas" panose="020B0609020204030204" pitchFamily="49" charset="0"/>
              </a:rPr>
              <a:t>или-</a:t>
            </a:r>
            <a:r>
              <a:rPr lang="en-US" sz="1600" dirty="0">
                <a:cs typeface="Consolas" panose="020B0609020204030204" pitchFamily="49" charset="0"/>
              </a:rPr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список-описания-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описание-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endParaRPr lang="en-US" sz="1600" dirty="0">
              <a:cs typeface="Consolas" panose="020B0609020204030204" pitchFamily="49" charset="0"/>
            </a:endParaRP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список-спецификаторов-квалификаторов</a:t>
            </a: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список-описателя-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, union</a:t>
            </a:r>
            <a:r>
              <a:rPr lang="ru-RU" dirty="0"/>
              <a:t> </a:t>
            </a:r>
            <a:r>
              <a:rPr lang="ru-RU" dirty="0" smtClean="0"/>
              <a:t>2/2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1" y="1772816"/>
            <a:ext cx="5073491" cy="2405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0056" y="368073"/>
            <a:ext cx="406794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список-описателя-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список-спецификаторов-квалификаторов</a:t>
            </a:r>
            <a:endParaRPr lang="en-US" sz="1600" dirty="0">
              <a:cs typeface="Consolas" panose="020B0609020204030204" pitchFamily="49" charset="0"/>
            </a:endParaRPr>
          </a:p>
          <a:p>
            <a:endParaRPr lang="ru-RU" sz="1600" dirty="0"/>
          </a:p>
          <a:p>
            <a:r>
              <a:rPr lang="ru-RU" sz="1600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Через : задается ширина битового поля внутри значений типа </a:t>
            </a:r>
            <a:r>
              <a:rPr lang="en-US" sz="1600" dirty="0">
                <a:cs typeface="Consolas" panose="020B0609020204030204" pitchFamily="49" charset="0"/>
              </a:rPr>
              <a:t>_Bool (C99), signed </a:t>
            </a:r>
            <a:r>
              <a:rPr lang="en-US" sz="1600" dirty="0" err="1">
                <a:cs typeface="Consolas" panose="020B0609020204030204" pitchFamily="49" charset="0"/>
              </a:rPr>
              <a:t>int</a:t>
            </a:r>
            <a:r>
              <a:rPr lang="en-US" sz="1600" dirty="0">
                <a:cs typeface="Consolas" panose="020B0609020204030204" pitchFamily="49" charset="0"/>
              </a:rPr>
              <a:t>, unsigned </a:t>
            </a:r>
            <a:r>
              <a:rPr lang="en-US" sz="1600" dirty="0" err="1">
                <a:cs typeface="Consolas" panose="020B0609020204030204" pitchFamily="49" charset="0"/>
              </a:rPr>
              <a:t>int</a:t>
            </a:r>
            <a:r>
              <a:rPr lang="ru-RU" sz="1600" dirty="0">
                <a:cs typeface="Consolas" panose="020B0609020204030204" pitchFamily="49" charset="0"/>
              </a:rPr>
              <a:t> или типа, определенного реализацией компилятора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Ширина битового поля должна быть </a:t>
            </a:r>
            <a:r>
              <a:rPr lang="en-US" sz="1600" dirty="0">
                <a:cs typeface="Consolas" panose="020B0609020204030204" pitchFamily="49" charset="0"/>
              </a:rPr>
              <a:t>&gt;= 0 </a:t>
            </a:r>
            <a:r>
              <a:rPr lang="ru-RU" sz="1600" dirty="0">
                <a:cs typeface="Consolas" panose="020B0609020204030204" pitchFamily="49" charset="0"/>
              </a:rPr>
              <a:t>и не превышать числа битов в значении, внутри которого находится битовое поле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Значением битового поля является целое число со знаком или без знака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Битовые поля последовательно упаковываются 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Если ширина поля равна нулю, то объявитель должен отсутствовать</a:t>
            </a:r>
            <a:r>
              <a:rPr lang="en-US" sz="1600" dirty="0">
                <a:cs typeface="Consolas" panose="020B0609020204030204" pitchFamily="49" charset="0"/>
              </a:rPr>
              <a:t>; </a:t>
            </a:r>
            <a:r>
              <a:rPr lang="ru-RU" sz="1600" dirty="0">
                <a:cs typeface="Consolas" panose="020B0609020204030204" pitchFamily="49" charset="0"/>
              </a:rPr>
              <a:t>такое поле – последнее поле внутри данного значения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5157192"/>
            <a:ext cx="3786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Small_3D_Point {</a:t>
            </a:r>
          </a:p>
          <a:p>
            <a:r>
              <a:rPr lang="en-US" dirty="0"/>
              <a:t>	unsigned </a:t>
            </a:r>
            <a:r>
              <a:rPr lang="en-US" dirty="0" err="1"/>
              <a:t>int</a:t>
            </a:r>
            <a:r>
              <a:rPr lang="en-US" dirty="0"/>
              <a:t> x:10, y:10, z:10;</a:t>
            </a:r>
          </a:p>
          <a:p>
            <a:r>
              <a:rPr lang="en-US" dirty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0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Составная инструкции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28505" y="260649"/>
            <a:ext cx="32403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составная-инструкция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список-блоков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блок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инструкция</a:t>
            </a:r>
          </a:p>
          <a:p>
            <a:r>
              <a:rPr lang="ru-RU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помеченная-инструкция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выражение-инструкция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инструкция-выбора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инструкция-повторения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инструкция-перехода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877664"/>
            <a:ext cx="3529108" cy="32036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298" y="3933057"/>
            <a:ext cx="2725007" cy="278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Простые типы данных</a:t>
            </a:r>
          </a:p>
          <a:p>
            <a:pPr lvl="1"/>
            <a:r>
              <a:rPr lang="ru-RU" dirty="0"/>
              <a:t>Ограничения на простые типы данных</a:t>
            </a:r>
          </a:p>
          <a:p>
            <a:r>
              <a:rPr lang="ru-RU" dirty="0"/>
              <a:t>Машинное представление простых типов данных </a:t>
            </a:r>
          </a:p>
          <a:p>
            <a:endParaRPr lang="ru-RU" dirty="0" smtClean="0"/>
          </a:p>
          <a:p>
            <a:r>
              <a:rPr lang="ru-RU" dirty="0" smtClean="0"/>
              <a:t>Обзор </a:t>
            </a:r>
            <a:r>
              <a:rPr lang="ru-RU" dirty="0"/>
              <a:t>тела синтаксиса языка Си</a:t>
            </a:r>
          </a:p>
          <a:p>
            <a:r>
              <a:rPr lang="ru-RU" dirty="0"/>
              <a:t>Синтаксис внешних определений на языке Си</a:t>
            </a:r>
          </a:p>
          <a:p>
            <a:r>
              <a:rPr lang="ru-RU" dirty="0"/>
              <a:t>Синтаксис объявлений на языке Си</a:t>
            </a:r>
          </a:p>
          <a:p>
            <a:r>
              <a:rPr lang="ru-RU" dirty="0"/>
              <a:t>Синтаксис инструкций на языке Си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2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</a:t>
            </a:r>
            <a:r>
              <a:rPr lang="ru-RU" dirty="0"/>
              <a:t>типы </a:t>
            </a:r>
            <a:r>
              <a:rPr lang="ru-RU" dirty="0" smtClean="0"/>
              <a:t>данных языка Си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Символы</a:t>
            </a:r>
          </a:p>
          <a:p>
            <a:r>
              <a:rPr lang="ru-RU" sz="4000" dirty="0"/>
              <a:t>Целые числа</a:t>
            </a:r>
          </a:p>
          <a:p>
            <a:r>
              <a:rPr lang="ru-RU" sz="4000" dirty="0"/>
              <a:t>Вещественные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00861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 для хранения кодов символов и 8-битных целых чисел</a:t>
            </a:r>
            <a:endParaRPr lang="en-US" dirty="0" smtClean="0"/>
          </a:p>
          <a:p>
            <a:pPr lvl="1"/>
            <a:r>
              <a:rPr lang="en-US" dirty="0" smtClean="0"/>
              <a:t>char</a:t>
            </a:r>
            <a:endParaRPr lang="ru-RU" dirty="0" smtClean="0"/>
          </a:p>
          <a:p>
            <a:pPr lvl="2"/>
            <a:r>
              <a:rPr lang="ru-RU" dirty="0" smtClean="0"/>
              <a:t>Стандарт Си не определяет, есть ли знак у значений типа </a:t>
            </a:r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signed char</a:t>
            </a:r>
          </a:p>
          <a:p>
            <a:pPr lvl="1"/>
            <a:r>
              <a:rPr lang="en-US" dirty="0" smtClean="0"/>
              <a:t>unsigned char</a:t>
            </a:r>
          </a:p>
          <a:p>
            <a:r>
              <a:rPr lang="ru-RU" dirty="0" smtClean="0"/>
              <a:t>Минимальное и максимальное значения </a:t>
            </a:r>
            <a:r>
              <a:rPr lang="en-US" dirty="0" smtClean="0"/>
              <a:t>CHAR_MIN, CHAR_MAX, UCHAR_MAX</a:t>
            </a:r>
            <a:r>
              <a:rPr lang="ru-RU" dirty="0" smtClean="0"/>
              <a:t> в </a:t>
            </a:r>
            <a:r>
              <a:rPr lang="en-US" dirty="0" err="1" smtClean="0"/>
              <a:t>limits.h</a:t>
            </a:r>
            <a:endParaRPr lang="ru-RU" dirty="0" smtClean="0"/>
          </a:p>
          <a:p>
            <a:r>
              <a:rPr lang="ru-RU" dirty="0" smtClean="0"/>
              <a:t>Минимальные стандартные диапазоны</a:t>
            </a:r>
          </a:p>
          <a:p>
            <a:pPr lvl="1"/>
            <a:r>
              <a:rPr lang="en-US" dirty="0"/>
              <a:t>signed char</a:t>
            </a:r>
            <a:r>
              <a:rPr lang="ru-RU" dirty="0" smtClean="0"/>
              <a:t> -127 … 127</a:t>
            </a:r>
          </a:p>
          <a:p>
            <a:pPr lvl="1"/>
            <a:r>
              <a:rPr lang="en-US" dirty="0" smtClean="0"/>
              <a:t>unsigned </a:t>
            </a:r>
            <a:r>
              <a:rPr lang="en-US" dirty="0"/>
              <a:t>char</a:t>
            </a:r>
            <a:r>
              <a:rPr lang="ru-RU" dirty="0" smtClean="0"/>
              <a:t> 0 … 255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543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числа 1/2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С89 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signed|unsigned</a:t>
            </a:r>
            <a:r>
              <a:rPr lang="en-US" dirty="0"/>
              <a:t>] </a:t>
            </a:r>
            <a:r>
              <a:rPr lang="en-US" dirty="0" smtClean="0"/>
              <a:t>[</a:t>
            </a:r>
            <a:r>
              <a:rPr lang="en-US" dirty="0" err="1" smtClean="0"/>
              <a:t>short|long</a:t>
            </a:r>
            <a:r>
              <a:rPr lang="en-US" dirty="0" smtClean="0"/>
              <a:t>] </a:t>
            </a:r>
            <a:r>
              <a:rPr lang="ru-RU" dirty="0" smtClean="0"/>
              <a:t>int</a:t>
            </a:r>
          </a:p>
          <a:p>
            <a:endParaRPr lang="ru-RU" dirty="0" smtClean="0"/>
          </a:p>
          <a:p>
            <a:r>
              <a:rPr lang="ru-RU" dirty="0" smtClean="0"/>
              <a:t>Дополнительно в С99 и новее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/>
              <a:t>signed|unsigned</a:t>
            </a:r>
            <a:r>
              <a:rPr lang="en-US" dirty="0"/>
              <a:t>] </a:t>
            </a:r>
            <a:r>
              <a:rPr lang="en-US" dirty="0" smtClean="0"/>
              <a:t>long </a:t>
            </a:r>
            <a:r>
              <a:rPr lang="en-US" dirty="0" err="1" smtClean="0">
                <a:solidFill>
                  <a:srgbClr val="FFC000"/>
                </a:solidFill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ru-RU" dirty="0" err="1" smtClean="0"/>
              <a:t>int</a:t>
            </a:r>
            <a:r>
              <a:rPr lang="en-US" dirty="0" smtClean="0"/>
              <a:t>]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Знаковые типы: </a:t>
            </a:r>
            <a:r>
              <a:rPr lang="en-US" dirty="0" smtClean="0"/>
              <a:t>[signed] short</a:t>
            </a:r>
            <a:r>
              <a:rPr lang="ru-RU" dirty="0" smtClean="0"/>
              <a:t> </a:t>
            </a:r>
            <a:r>
              <a:rPr lang="en-US" dirty="0" err="1" smtClean="0"/>
              <a:t>int</a:t>
            </a:r>
            <a:r>
              <a:rPr lang="en-US" dirty="0"/>
              <a:t>, [signed] </a:t>
            </a:r>
            <a:r>
              <a:rPr lang="en-US" dirty="0" err="1" smtClean="0"/>
              <a:t>int</a:t>
            </a:r>
            <a:r>
              <a:rPr lang="en-US" dirty="0"/>
              <a:t>, [signed] </a:t>
            </a:r>
            <a:r>
              <a:rPr lang="en-US" dirty="0" smtClean="0"/>
              <a:t>long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[</a:t>
            </a:r>
            <a:r>
              <a:rPr lang="en-US" dirty="0"/>
              <a:t>signed] </a:t>
            </a:r>
            <a:r>
              <a:rPr lang="en-US" dirty="0" smtClean="0"/>
              <a:t>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Некоторые компиляторы поддерживают 128-битные целые числа</a:t>
            </a:r>
          </a:p>
          <a:p>
            <a:pPr lvl="1"/>
            <a:r>
              <a:rPr lang="ru-RU" dirty="0" smtClean="0"/>
              <a:t>Нет в стандарте Си</a:t>
            </a:r>
          </a:p>
        </p:txBody>
      </p:sp>
    </p:spTree>
    <p:extLst>
      <p:ext uri="{BB962C8B-B14F-4D97-AF65-F5344CB8AC3E}">
        <p14:creationId xmlns:p14="http://schemas.microsoft.com/office/powerpoint/2010/main" val="374484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числа 2/2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00311"/>
              </p:ext>
            </p:extLst>
          </p:nvPr>
        </p:nvGraphicFramePr>
        <p:xfrm>
          <a:off x="479375" y="1340768"/>
          <a:ext cx="1101722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2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63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985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Варианты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имени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Диапазон</a:t>
                      </a:r>
                      <a:r>
                        <a:rPr lang="ru-RU" baseline="0" dirty="0" smtClean="0"/>
                        <a:t> значений в </a:t>
                      </a:r>
                      <a:r>
                        <a:rPr lang="en-US" baseline="0" dirty="0" err="1" smtClean="0"/>
                        <a:t>limits.h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Минимальный</a:t>
                      </a:r>
                      <a:r>
                        <a:rPr lang="ru-RU" baseline="0" dirty="0" smtClean="0"/>
                        <a:t> стандартный диапазон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[signed] short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SHRT_MIN … SHRT_MAX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-32767 … 32767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short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 … USHRT_MAX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 … 65535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int|signed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INT_MIN … INT_MAX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</a:t>
                      </a:r>
                      <a:r>
                        <a:rPr lang="ru-RU" baseline="0" dirty="0" smtClean="0"/>
                        <a:t> у </a:t>
                      </a:r>
                      <a:r>
                        <a:rPr lang="en-US" baseline="0" dirty="0" smtClean="0"/>
                        <a:t>short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r>
                        <a:rPr lang="en-US" baseline="0" dirty="0" smtClean="0"/>
                        <a:t> [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… UINT_MAX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как</a:t>
                      </a:r>
                      <a:r>
                        <a:rPr lang="ru-RU" baseline="0" dirty="0" smtClean="0"/>
                        <a:t> у </a:t>
                      </a:r>
                      <a:r>
                        <a:rPr lang="en-US" baseline="0" dirty="0" smtClean="0"/>
                        <a:t>unsigned short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[signed] long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LONG_MIN … LONG_MAX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^31-1)</a:t>
                      </a:r>
                      <a:r>
                        <a:rPr lang="en-US" baseline="0" dirty="0" smtClean="0"/>
                        <a:t> … 2^31-1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unsigned long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… ULONG_MAX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… 2^32-1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[signed] 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LLONG_MIN … LLONG_MAX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^63-1)</a:t>
                      </a:r>
                      <a:r>
                        <a:rPr lang="en-US" baseline="0" dirty="0" smtClean="0"/>
                        <a:t> … 2^63-1 </a:t>
                      </a:r>
                      <a:r>
                        <a:rPr lang="ru-RU" baseline="0" dirty="0" smtClean="0"/>
                        <a:t>(только С99 и новее)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</a:t>
                      </a:r>
                      <a:r>
                        <a:rPr lang="en-US" dirty="0" err="1" smtClean="0"/>
                        <a:t>long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… ULLONG_MAX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… 2^64-1</a:t>
                      </a:r>
                      <a:r>
                        <a:rPr lang="ru-RU" dirty="0" smtClean="0"/>
                        <a:t> </a:t>
                      </a:r>
                      <a:r>
                        <a:rPr lang="ru-RU" baseline="0" dirty="0" smtClean="0"/>
                        <a:t>(только С99 и новее)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49115"/>
              </p:ext>
            </p:extLst>
          </p:nvPr>
        </p:nvGraphicFramePr>
        <p:xfrm>
          <a:off x="479374" y="4653136"/>
          <a:ext cx="11017226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05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08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5083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 smtClean="0"/>
                        <a:t>sizeof</a:t>
                      </a:r>
                      <a:r>
                        <a:rPr lang="en-US" sz="1400" dirty="0" smtClean="0"/>
                        <a:t>(char)</a:t>
                      </a:r>
                      <a:endParaRPr lang="ru-RU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==</a:t>
                      </a:r>
                      <a:endParaRPr lang="ru-RU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sizeof</a:t>
                      </a:r>
                      <a:r>
                        <a:rPr lang="en-US" sz="1400" dirty="0" smtClean="0"/>
                        <a:t>(unsigned char) &lt;=</a:t>
                      </a:r>
                      <a:endParaRPr lang="ru-RU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 &lt;= </a:t>
                      </a:r>
                      <a:r>
                        <a:rPr lang="en-US" sz="1800" dirty="0" err="1" smtClean="0"/>
                        <a:t>sizeof</a:t>
                      </a:r>
                      <a:r>
                        <a:rPr lang="en-US" sz="1800" dirty="0" smtClean="0"/>
                        <a:t>(short) </a:t>
                      </a:r>
                      <a:endParaRPr lang="ru-RU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==</a:t>
                      </a:r>
                      <a:endParaRPr lang="ru-RU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sizeof</a:t>
                      </a:r>
                      <a:r>
                        <a:rPr lang="en-US" sz="1800" dirty="0" smtClean="0"/>
                        <a:t>(unsigned short) &lt;=</a:t>
                      </a:r>
                      <a:endParaRPr lang="ru-RU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4608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 &lt;= </a:t>
                      </a:r>
                      <a:r>
                        <a:rPr lang="en-US" sz="2000" dirty="0" err="1" smtClean="0"/>
                        <a:t>sizeof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) </a:t>
                      </a:r>
                      <a:endParaRPr lang="ru-RU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==</a:t>
                      </a:r>
                      <a:endParaRPr lang="ru-RU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sizeof</a:t>
                      </a:r>
                      <a:r>
                        <a:rPr lang="en-US" sz="2000" dirty="0" smtClean="0"/>
                        <a:t>(unsigned) &lt;=</a:t>
                      </a:r>
                      <a:endParaRPr lang="ru-RU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62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 &lt;= </a:t>
                      </a:r>
                      <a:r>
                        <a:rPr lang="en-US" sz="2400" dirty="0" err="1" smtClean="0"/>
                        <a:t>sizeof</a:t>
                      </a:r>
                      <a:r>
                        <a:rPr lang="en-US" sz="2400" dirty="0" smtClean="0"/>
                        <a:t>(long)</a:t>
                      </a:r>
                      <a:endParaRPr lang="ru-RU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==</a:t>
                      </a:r>
                      <a:endParaRPr lang="ru-RU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sizeof</a:t>
                      </a:r>
                      <a:r>
                        <a:rPr lang="en-US" sz="2400" dirty="0" smtClean="0"/>
                        <a:t>(unsigned long) &lt;=</a:t>
                      </a:r>
                      <a:endParaRPr lang="ru-RU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641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 &lt;= </a:t>
                      </a:r>
                      <a:r>
                        <a:rPr lang="en-US" sz="2800" dirty="0" err="1" smtClean="0"/>
                        <a:t>sizeof</a:t>
                      </a:r>
                      <a:r>
                        <a:rPr lang="en-US" sz="2800" dirty="0" smtClean="0"/>
                        <a:t>(long long) </a:t>
                      </a:r>
                      <a:endParaRPr lang="ru-R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==</a:t>
                      </a:r>
                      <a:endParaRPr lang="ru-R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sizeof</a:t>
                      </a:r>
                      <a:r>
                        <a:rPr lang="en-US" sz="2800" dirty="0" smtClean="0"/>
                        <a:t>(unsigned long long)</a:t>
                      </a:r>
                      <a:endParaRPr lang="ru-RU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Вещественные числа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Типы для хранения вещественных чисел</a:t>
            </a:r>
          </a:p>
          <a:p>
            <a:pPr lvl="1"/>
            <a:r>
              <a:rPr lang="ru-RU" dirty="0" err="1" smtClean="0"/>
              <a:t>float</a:t>
            </a:r>
            <a:endParaRPr lang="ru-RU" dirty="0" smtClean="0"/>
          </a:p>
          <a:p>
            <a:pPr lvl="1"/>
            <a:r>
              <a:rPr lang="en-US" dirty="0" smtClean="0"/>
              <a:t>double</a:t>
            </a:r>
            <a:endParaRPr lang="ru-RU" dirty="0" smtClean="0"/>
          </a:p>
          <a:p>
            <a:pPr lvl="1"/>
            <a:r>
              <a:rPr lang="en-US" dirty="0" smtClean="0"/>
              <a:t>long </a:t>
            </a:r>
            <a:r>
              <a:rPr lang="en-US" dirty="0"/>
              <a:t>double</a:t>
            </a:r>
          </a:p>
          <a:p>
            <a:endParaRPr lang="ru-RU" dirty="0" smtClean="0"/>
          </a:p>
          <a:p>
            <a:r>
              <a:rPr lang="en-US" dirty="0" err="1" smtClean="0"/>
              <a:t>sizeof</a:t>
            </a:r>
            <a:r>
              <a:rPr lang="en-US" dirty="0" smtClean="0"/>
              <a:t>(float) &lt;= </a:t>
            </a:r>
            <a:r>
              <a:rPr lang="en-US" dirty="0" err="1" smtClean="0"/>
              <a:t>sizeof</a:t>
            </a:r>
            <a:r>
              <a:rPr lang="en-US" dirty="0" smtClean="0"/>
              <a:t>(double) &lt;= </a:t>
            </a:r>
            <a:r>
              <a:rPr lang="en-US" dirty="0" err="1" smtClean="0"/>
              <a:t>sizeof</a:t>
            </a:r>
            <a:r>
              <a:rPr lang="en-US" dirty="0" smtClean="0"/>
              <a:t>(long double)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Границы диапазонов </a:t>
            </a:r>
            <a:r>
              <a:rPr lang="en-US" dirty="0"/>
              <a:t>FLT_MIN, </a:t>
            </a:r>
            <a:r>
              <a:rPr lang="en-US" dirty="0" smtClean="0"/>
              <a:t>FLT_MAX </a:t>
            </a:r>
            <a:r>
              <a:rPr lang="ru-RU" dirty="0" smtClean="0"/>
              <a:t>и т.п. в файле </a:t>
            </a:r>
            <a:r>
              <a:rPr lang="en-US" dirty="0" err="1" smtClean="0"/>
              <a:t>float.h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Минимальный стандартный диапазон -10</a:t>
            </a:r>
            <a:r>
              <a:rPr lang="en-US" dirty="0" smtClean="0"/>
              <a:t>^37 … 10^37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6236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</a:t>
            </a:r>
            <a:r>
              <a:rPr lang="ru-RU" dirty="0" smtClean="0"/>
              <a:t>представление значений простых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+mj-lt"/>
              </a:rPr>
              <a:t>Символы</a:t>
            </a:r>
          </a:p>
          <a:p>
            <a:r>
              <a:rPr lang="ru-RU" sz="4400" dirty="0">
                <a:latin typeface="+mj-lt"/>
              </a:rPr>
              <a:t>Целые</a:t>
            </a:r>
            <a:r>
              <a:rPr lang="en-US" sz="4400" dirty="0">
                <a:latin typeface="+mj-lt"/>
              </a:rPr>
              <a:t> </a:t>
            </a:r>
            <a:r>
              <a:rPr lang="ru-RU" sz="4400" dirty="0">
                <a:latin typeface="+mj-lt"/>
              </a:rPr>
              <a:t>числа</a:t>
            </a:r>
          </a:p>
          <a:p>
            <a:r>
              <a:rPr lang="ru-RU" sz="4400" dirty="0">
                <a:latin typeface="+mj-lt"/>
              </a:rPr>
              <a:t>Вещественные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54401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39813</TotalTime>
  <Words>1468</Words>
  <Application>Microsoft Office PowerPoint</Application>
  <PresentationFormat>Широкоэкранный</PresentationFormat>
  <Paragraphs>559</Paragraphs>
  <Slides>34</Slides>
  <Notes>0</Notes>
  <HiddenSlides>17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Symbol</vt:lpstr>
      <vt:lpstr>Тема Office</vt:lpstr>
      <vt:lpstr>Синтаксис внешних объявлений</vt:lpstr>
      <vt:lpstr>План лекции</vt:lpstr>
      <vt:lpstr>Простые типы данных </vt:lpstr>
      <vt:lpstr>Простые типы данных языка Си </vt:lpstr>
      <vt:lpstr>Символы </vt:lpstr>
      <vt:lpstr>Целые числа 1/2 </vt:lpstr>
      <vt:lpstr>Целые числа 2/2 </vt:lpstr>
      <vt:lpstr>Вещественные числа </vt:lpstr>
      <vt:lpstr>Машинное представление значений простых типов</vt:lpstr>
      <vt:lpstr>МП char, signed char, unsigned char 1/3</vt:lpstr>
      <vt:lpstr>МП char, signed char, unsigned char 2/3</vt:lpstr>
      <vt:lpstr>МП char, signed char, unsigned char 3/3</vt:lpstr>
      <vt:lpstr>МП целых чисел без знака</vt:lpstr>
      <vt:lpstr>МП целых чисел со знаком 1/2</vt:lpstr>
      <vt:lpstr>МП целых чисел со знаком 2/2</vt:lpstr>
      <vt:lpstr>МП вещественных чисел 1/3</vt:lpstr>
      <vt:lpstr>МП double – стандарт IEEE 754</vt:lpstr>
      <vt:lpstr>МП float – стандарт IEEE 754</vt:lpstr>
      <vt:lpstr>МП данных простых типов -- разное</vt:lpstr>
      <vt:lpstr>Грамматика языка Си</vt:lpstr>
      <vt:lpstr>Единица трансляции 1/1</vt:lpstr>
      <vt:lpstr>Объявление 1/3</vt:lpstr>
      <vt:lpstr>Объявление 2/3</vt:lpstr>
      <vt:lpstr>Объявление 3/3</vt:lpstr>
      <vt:lpstr>Спецификаторы и квалификатор</vt:lpstr>
      <vt:lpstr>Объявитель 1/3</vt:lpstr>
      <vt:lpstr>Объявитель 2/3</vt:lpstr>
      <vt:lpstr>Объявитель 3/3</vt:lpstr>
      <vt:lpstr>Презентация PowerPoint</vt:lpstr>
      <vt:lpstr>enum</vt:lpstr>
      <vt:lpstr>struct, union 1/2</vt:lpstr>
      <vt:lpstr>struct, union 2/2</vt:lpstr>
      <vt:lpstr>Составная инструкции</vt:lpstr>
      <vt:lpstr>Заключение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248</cp:revision>
  <dcterms:created xsi:type="dcterms:W3CDTF">2012-09-17T07:39:46Z</dcterms:created>
  <dcterms:modified xsi:type="dcterms:W3CDTF">2018-09-28T04:47:51Z</dcterms:modified>
</cp:coreProperties>
</file>