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68"/>
  </p:notesMasterIdLst>
  <p:handoutMasterIdLst>
    <p:handoutMasterId r:id="rId69"/>
  </p:handoutMasterIdLst>
  <p:sldIdLst>
    <p:sldId id="256" r:id="rId2"/>
    <p:sldId id="306" r:id="rId3"/>
    <p:sldId id="257" r:id="rId4"/>
    <p:sldId id="258" r:id="rId5"/>
    <p:sldId id="308" r:id="rId6"/>
    <p:sldId id="259" r:id="rId7"/>
    <p:sldId id="278" r:id="rId8"/>
    <p:sldId id="309" r:id="rId9"/>
    <p:sldId id="333" r:id="rId10"/>
    <p:sldId id="331" r:id="rId11"/>
    <p:sldId id="334" r:id="rId12"/>
    <p:sldId id="332" r:id="rId13"/>
    <p:sldId id="335" r:id="rId14"/>
    <p:sldId id="336" r:id="rId15"/>
    <p:sldId id="337" r:id="rId16"/>
    <p:sldId id="338" r:id="rId17"/>
    <p:sldId id="311" r:id="rId18"/>
    <p:sldId id="260" r:id="rId19"/>
    <p:sldId id="279" r:id="rId20"/>
    <p:sldId id="280" r:id="rId21"/>
    <p:sldId id="325" r:id="rId22"/>
    <p:sldId id="284" r:id="rId23"/>
    <p:sldId id="313" r:id="rId24"/>
    <p:sldId id="339" r:id="rId25"/>
    <p:sldId id="314" r:id="rId26"/>
    <p:sldId id="317" r:id="rId27"/>
    <p:sldId id="327" r:id="rId28"/>
    <p:sldId id="270" r:id="rId29"/>
    <p:sldId id="326" r:id="rId30"/>
    <p:sldId id="319" r:id="rId31"/>
    <p:sldId id="320" r:id="rId32"/>
    <p:sldId id="318" r:id="rId33"/>
    <p:sldId id="281" r:id="rId34"/>
    <p:sldId id="282" r:id="rId35"/>
    <p:sldId id="277" r:id="rId36"/>
    <p:sldId id="293" r:id="rId37"/>
    <p:sldId id="328" r:id="rId38"/>
    <p:sldId id="321" r:id="rId39"/>
    <p:sldId id="323" r:id="rId40"/>
    <p:sldId id="330" r:id="rId41"/>
    <p:sldId id="322" r:id="rId42"/>
    <p:sldId id="324" r:id="rId43"/>
    <p:sldId id="329" r:id="rId44"/>
    <p:sldId id="315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12" r:id="rId54"/>
    <p:sldId id="286" r:id="rId55"/>
    <p:sldId id="287" r:id="rId56"/>
    <p:sldId id="288" r:id="rId57"/>
    <p:sldId id="289" r:id="rId58"/>
    <p:sldId id="290" r:id="rId59"/>
    <p:sldId id="291" r:id="rId60"/>
    <p:sldId id="292" r:id="rId61"/>
    <p:sldId id="275" r:id="rId62"/>
    <p:sldId id="272" r:id="rId63"/>
    <p:sldId id="294" r:id="rId64"/>
    <p:sldId id="295" r:id="rId65"/>
    <p:sldId id="296" r:id="rId66"/>
    <p:sldId id="297" r:id="rId67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C3300"/>
    <a:srgbClr val="006600"/>
    <a:srgbClr val="0000FF"/>
    <a:srgbClr val="FF0066"/>
    <a:srgbClr val="008000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2364" autoAdjust="0"/>
    <p:restoredTop sz="96586" autoAdjust="0"/>
  </p:normalViewPr>
  <p:slideViewPr>
    <p:cSldViewPr snapToGrid="0">
      <p:cViewPr varScale="1">
        <p:scale>
          <a:sx n="122" d="100"/>
          <a:sy n="122" d="100"/>
        </p:scale>
        <p:origin x="81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59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FEC665-9301-410E-A0ED-4BACE5D5A3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66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4C5F56D-6AC7-480D-A8B5-4100880683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632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0E7E39-904D-46A8-AAF4-BA6344BF306B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03202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48583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F90B86-6166-4739-9483-AC5F46B2B1F6}" type="slidenum">
              <a:rPr lang="ru-RU" sz="1200"/>
              <a:pPr algn="r"/>
              <a:t>21</a:t>
            </a:fld>
            <a:endParaRPr lang="ru-RU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97550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F90B86-6166-4739-9483-AC5F46B2B1F6}" type="slidenum">
              <a:rPr lang="ru-RU" sz="1200"/>
              <a:pPr algn="r"/>
              <a:t>22</a:t>
            </a:fld>
            <a:endParaRPr lang="ru-RU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32565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44650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69956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2ED84-36B0-4F51-AA15-1C37B3BFEA00}" type="slidenum">
              <a:rPr lang="ru-RU" smtClean="0"/>
              <a:pPr/>
              <a:t>28</a:t>
            </a:fld>
            <a:endParaRPr lang="ru-RU" smtClean="0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13556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2ED84-36B0-4F51-AA15-1C37B3BFEA00}" type="slidenum">
              <a:rPr lang="ru-RU" smtClean="0"/>
              <a:pPr/>
              <a:t>29</a:t>
            </a:fld>
            <a:endParaRPr lang="ru-RU" smtClean="0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18780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81983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74679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2ED84-36B0-4F51-AA15-1C37B3BFEA00}" type="slidenum">
              <a:rPr lang="ru-RU" smtClean="0"/>
              <a:pPr/>
              <a:t>32</a:t>
            </a:fld>
            <a:endParaRPr lang="ru-RU" smtClean="0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75091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8733FE-1012-43A6-8443-3FEA16207B33}" type="slidenum">
              <a:rPr lang="ru-RU" smtClean="0"/>
              <a:pPr/>
              <a:t>3</a:t>
            </a:fld>
            <a:endParaRPr lang="ru-RU" smtClean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532529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1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10966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7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062639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30CABB-B284-4E0C-9B2B-0CFAE7620BF9}" type="slidenum">
              <a:rPr lang="ru-RU" smtClean="0"/>
              <a:pPr/>
              <a:t>35</a:t>
            </a:fld>
            <a:endParaRPr lang="ru-RU" smtClean="0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188511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36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686602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37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55444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38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389404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39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949962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40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13472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539905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59247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002F6-9A3C-4507-ACFB-ECCC337B0DA8}" type="slidenum">
              <a:rPr lang="ru-RU" smtClean="0"/>
              <a:pPr/>
              <a:t>4</a:t>
            </a:fld>
            <a:endParaRPr lang="ru-RU" smtClean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471646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937038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F851AF4-131E-464A-ACB5-0FD4135687A1}" type="slidenum">
              <a:rPr lang="ru-RU" sz="1200"/>
              <a:pPr algn="r"/>
              <a:t>45</a:t>
            </a:fld>
            <a:endParaRPr lang="ru-RU" sz="1200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933557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92887BE-50DB-433C-8635-D447CDF1E670}" type="slidenum">
              <a:rPr lang="ru-RU" sz="1200"/>
              <a:pPr algn="r"/>
              <a:t>46</a:t>
            </a:fld>
            <a:endParaRPr lang="ru-RU" sz="1200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456587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0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6FC5073-0F81-49BB-B3F3-F7A109F84B58}" type="slidenum">
              <a:rPr lang="ru-RU" sz="1200"/>
              <a:pPr algn="r"/>
              <a:t>47</a:t>
            </a:fld>
            <a:endParaRPr lang="ru-RU" sz="1200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60737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8E507DB-AEB8-4509-8770-12E74B62A149}" type="slidenum">
              <a:rPr lang="ru-RU" sz="1200"/>
              <a:pPr algn="r"/>
              <a:t>48</a:t>
            </a:fld>
            <a:endParaRPr lang="ru-RU" sz="1200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41138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81F8674-56E4-4F03-BF5D-3087B843D86D}" type="slidenum">
              <a:rPr lang="ru-RU" sz="1200"/>
              <a:pPr algn="r"/>
              <a:t>49</a:t>
            </a:fld>
            <a:endParaRPr lang="ru-RU" sz="1200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583572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29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574031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C66FB84-0453-4774-A36C-C26387018278}" type="slidenum">
              <a:rPr lang="ru-RU" sz="1200"/>
              <a:pPr algn="r"/>
              <a:t>51</a:t>
            </a:fld>
            <a:endParaRPr lang="ru-RU" sz="1200"/>
          </a:p>
        </p:txBody>
      </p:sp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482096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F3C28E4-590F-4957-BD18-CAF02282346C}" type="slidenum">
              <a:rPr lang="ru-RU" sz="1200"/>
              <a:pPr algn="r"/>
              <a:t>52</a:t>
            </a:fld>
            <a:endParaRPr lang="ru-RU" sz="1200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128268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F90B86-6166-4739-9483-AC5F46B2B1F6}" type="slidenum">
              <a:rPr lang="ru-RU" sz="1200"/>
              <a:pPr algn="r"/>
              <a:t>53</a:t>
            </a:fld>
            <a:endParaRPr lang="ru-RU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41846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002F6-9A3C-4507-ACFB-ECCC337B0DA8}" type="slidenum">
              <a:rPr lang="ru-RU" smtClean="0"/>
              <a:pPr/>
              <a:t>5</a:t>
            </a:fld>
            <a:endParaRPr lang="ru-RU" smtClean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598041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4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4A079C0-955B-4A3F-B6E3-BD01EB1EC784}" type="slidenum">
              <a:rPr lang="ru-RU" sz="1200"/>
              <a:pPr algn="r"/>
              <a:t>54</a:t>
            </a:fld>
            <a:endParaRPr lang="ru-RU" sz="1200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680937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AB1692E-B474-480C-9389-FEB5EEDFDD30}" type="slidenum">
              <a:rPr lang="ru-RU" sz="1200"/>
              <a:pPr algn="r"/>
              <a:t>55</a:t>
            </a:fld>
            <a:endParaRPr lang="ru-RU" sz="1200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174255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83A20C3-A99A-4467-B493-4D9F19F8548D}" type="slidenum">
              <a:rPr lang="ru-RU" sz="1200"/>
              <a:pPr algn="r"/>
              <a:t>56</a:t>
            </a:fld>
            <a:endParaRPr lang="ru-RU" sz="1200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17586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1216DEB-6A77-42D9-8675-4F4C13FA161E}" type="slidenum">
              <a:rPr lang="ru-RU" sz="1200"/>
              <a:pPr algn="r"/>
              <a:t>57</a:t>
            </a:fld>
            <a:endParaRPr lang="ru-RU" sz="1200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389868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0380926-F906-4164-B1F4-A54B0F97409C}" type="slidenum">
              <a:rPr lang="ru-RU" sz="1200"/>
              <a:pPr algn="r"/>
              <a:t>58</a:t>
            </a:fld>
            <a:endParaRPr lang="ru-RU" sz="1200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464837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8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0A44D5A-4A3A-4BBC-893C-AB727DC9EA83}" type="slidenum">
              <a:rPr lang="ru-RU" sz="1200"/>
              <a:pPr algn="r"/>
              <a:t>59</a:t>
            </a:fld>
            <a:endParaRPr lang="ru-RU" sz="1200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53335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7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129931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C69028-6D43-4603-9697-A7092BBBCA77}" type="slidenum">
              <a:rPr lang="ru-RU" smtClean="0"/>
              <a:pPr/>
              <a:t>61</a:t>
            </a:fld>
            <a:endParaRPr lang="ru-RU" smtClean="0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127618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0736CB-DB35-47B5-AB5D-64F62ED476B9}" type="slidenum">
              <a:rPr lang="ru-RU" smtClean="0"/>
              <a:pPr/>
              <a:t>62</a:t>
            </a:fld>
            <a:endParaRPr lang="ru-RU" smtClean="0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65890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00366A6-8B69-42EB-9767-CDA8446B5E26}" type="slidenum">
              <a:rPr lang="ru-RU" sz="1200"/>
              <a:pPr algn="r"/>
              <a:t>63</a:t>
            </a:fld>
            <a:endParaRPr lang="ru-RU" sz="1200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10115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E40747-4271-4056-AC56-7068EC323973}" type="slidenum">
              <a:rPr lang="ru-RU" smtClean="0"/>
              <a:pPr/>
              <a:t>6</a:t>
            </a:fld>
            <a:endParaRPr lang="ru-RU" smtClean="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607778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6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8941DA7-E032-423B-96A0-2939E7B870B1}" type="slidenum">
              <a:rPr lang="ru-RU" sz="1200"/>
              <a:pPr algn="r"/>
              <a:t>64</a:t>
            </a:fld>
            <a:endParaRPr lang="ru-RU" sz="1200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015408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1FD7743-2D78-4365-A21A-834B0F40B1FD}" type="slidenum">
              <a:rPr lang="ru-RU" sz="1200"/>
              <a:pPr algn="r"/>
              <a:t>65</a:t>
            </a:fld>
            <a:endParaRPr lang="ru-RU" sz="1200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236945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9ADB52E-CA7E-4608-8EB1-1918E6C2605C}" type="slidenum">
              <a:rPr lang="ru-RU" sz="1200"/>
              <a:pPr algn="r"/>
              <a:t>66</a:t>
            </a:fld>
            <a:endParaRPr lang="ru-RU" sz="1200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99558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97416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E40747-4271-4056-AC56-7068EC323973}" type="slidenum">
              <a:rPr lang="ru-RU" smtClean="0"/>
              <a:pPr/>
              <a:t>8</a:t>
            </a:fld>
            <a:endParaRPr lang="ru-RU" smtClean="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57903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0E044F-2CFE-45CA-9B1D-687CF49C1BC2}" type="slidenum">
              <a:rPr lang="ru-RU" smtClean="0"/>
              <a:pPr/>
              <a:t>18</a:t>
            </a:fld>
            <a:endParaRPr lang="ru-RU" smtClean="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28461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5193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34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51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86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88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55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92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83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64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273EE-F226-48F3-A8F1-B0752FCB50AE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3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26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86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85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647191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mmons.wikimedia.org/w/index.php?curid=6474845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40545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3/3e/Karp_mg_7725-b.cr2.jp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//upload.wikimedia.org/wikipedia/commons/c/c0/Michael_O._Rabin.jpg" TargetMode="Externa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x.doi.org/10.1007/3-540-55719-9_77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hyperlink" Target="http://www.cs.utexas.edu/users/moore/best-ideas/string-searching/fstrpos-example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s.utexas.edu/users/boyer/" TargetMode="External"/><Relationship Id="rId5" Type="http://schemas.openxmlformats.org/officeDocument/2006/relationships/image" Target="../media/image8.jpeg"/><Relationship Id="rId4" Type="http://schemas.openxmlformats.org/officeDocument/2006/relationships/hyperlink" Target="//upload.wikimedia.org/wikipedia/commons/0/0e/J_Strother_Moore_FLoC_2006.jpg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4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5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7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8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hdl.handle.net/2027/mdp.39015005511467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pectrum.ieee.org/tech-history/silicon-revolution/hans-peter-luhn-and-the-birth-of-the-hashing-algorith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</a:t>
            </a:r>
            <a:r>
              <a:rPr lang="ru-RU" dirty="0" smtClean="0"/>
              <a:t>лгоритмы поиска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12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</a:t>
            </a:r>
            <a:r>
              <a:rPr lang="ru-RU" dirty="0" smtClean="0"/>
              <a:t>эш-функции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Х.-ф. </a:t>
            </a:r>
            <a:r>
              <a:rPr lang="en-US" dirty="0" smtClean="0"/>
              <a:t>– </a:t>
            </a:r>
            <a:r>
              <a:rPr lang="ru-RU" dirty="0" smtClean="0"/>
              <a:t>это функция, отображающая значения произвольного размера в значения фиксированного размера</a:t>
            </a:r>
          </a:p>
          <a:p>
            <a:pPr lvl="1"/>
            <a:r>
              <a:rPr lang="ru-RU" dirty="0" smtClean="0"/>
              <a:t>Это не контрольная сумма (</a:t>
            </a:r>
            <a:r>
              <a:rPr lang="en-US" dirty="0" smtClean="0"/>
              <a:t>checksums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не бит чётности (</a:t>
            </a:r>
            <a:r>
              <a:rPr lang="en-US" dirty="0" smtClean="0"/>
              <a:t>check digits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не сжатие данных с потерями (</a:t>
            </a:r>
            <a:r>
              <a:rPr lang="en-US" dirty="0" err="1" smtClean="0"/>
              <a:t>lossy</a:t>
            </a:r>
            <a:r>
              <a:rPr lang="en-US" dirty="0" smtClean="0"/>
              <a:t> compression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не коды с автоматическим исправлением ошибок (</a:t>
            </a:r>
            <a:r>
              <a:rPr lang="en-US" dirty="0" smtClean="0"/>
              <a:t>error-correcting codes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Хотя что-то общее есть…</a:t>
            </a:r>
          </a:p>
          <a:p>
            <a:endParaRPr lang="ru-RU" dirty="0" smtClean="0"/>
          </a:p>
          <a:p>
            <a:r>
              <a:rPr lang="ru-RU" dirty="0" smtClean="0"/>
              <a:t>Значения</a:t>
            </a:r>
            <a:r>
              <a:rPr lang="en-US" dirty="0" smtClean="0"/>
              <a:t> </a:t>
            </a:r>
            <a:r>
              <a:rPr lang="ru-RU" dirty="0"/>
              <a:t>х</a:t>
            </a:r>
            <a:r>
              <a:rPr lang="ru-RU" dirty="0" smtClean="0"/>
              <a:t>.-</a:t>
            </a:r>
            <a:r>
              <a:rPr lang="ru-RU" dirty="0"/>
              <a:t>ф. </a:t>
            </a:r>
            <a:r>
              <a:rPr lang="ru-RU" dirty="0" smtClean="0"/>
              <a:t>называются </a:t>
            </a:r>
            <a:r>
              <a:rPr lang="ru-RU" dirty="0" err="1" smtClean="0"/>
              <a:t>хэшами</a:t>
            </a:r>
            <a:endParaRPr lang="ru-RU" dirty="0" smtClean="0"/>
          </a:p>
          <a:p>
            <a:pPr lvl="1"/>
            <a:r>
              <a:rPr lang="ru-RU" dirty="0" smtClean="0"/>
              <a:t>Обычно </a:t>
            </a:r>
            <a:r>
              <a:rPr lang="ru-RU" dirty="0" err="1" smtClean="0"/>
              <a:t>хэши</a:t>
            </a:r>
            <a:r>
              <a:rPr lang="ru-RU" dirty="0" smtClean="0"/>
              <a:t> – это 32- или 64-разрядные целые числа</a:t>
            </a:r>
          </a:p>
          <a:p>
            <a:pPr lvl="1"/>
            <a:r>
              <a:rPr lang="ru-RU" dirty="0" smtClean="0"/>
              <a:t>Другие названия: «</a:t>
            </a:r>
            <a:r>
              <a:rPr lang="ru-RU" dirty="0" err="1" smtClean="0"/>
              <a:t>хэш</a:t>
            </a:r>
            <a:r>
              <a:rPr lang="ru-RU" dirty="0" smtClean="0"/>
              <a:t>-значение», «хэш-код», «дайджест», «код расстановки» (1956, Ершов А.П.)</a:t>
            </a:r>
          </a:p>
          <a:p>
            <a:endParaRPr lang="ru-RU" dirty="0" smtClean="0"/>
          </a:p>
          <a:p>
            <a:r>
              <a:rPr lang="ru-RU" dirty="0" smtClean="0"/>
              <a:t>Примеры использования</a:t>
            </a:r>
          </a:p>
          <a:p>
            <a:pPr lvl="1"/>
            <a:r>
              <a:rPr lang="ru-RU" dirty="0" smtClean="0"/>
              <a:t>Структуры данных с быстрым поиском (хэш-таблицы)</a:t>
            </a:r>
          </a:p>
          <a:p>
            <a:pPr lvl="1"/>
            <a:r>
              <a:rPr lang="ru-RU" dirty="0" smtClean="0"/>
              <a:t>Поиск дубликатов в базах данных</a:t>
            </a:r>
          </a:p>
          <a:p>
            <a:pPr lvl="1"/>
            <a:r>
              <a:rPr lang="ru-RU" dirty="0" smtClean="0"/>
              <a:t>Проверка подлинности сообщений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хорошей хэш-функции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 smtClean="0"/>
              <a:t>Универсальные</a:t>
            </a:r>
          </a:p>
          <a:p>
            <a:pPr marL="0" indent="0" algn="ctr">
              <a:buNone/>
            </a:pPr>
            <a:endParaRPr lang="ru-RU" dirty="0" smtClean="0"/>
          </a:p>
          <a:p>
            <a:r>
              <a:rPr lang="ru-RU" dirty="0" smtClean="0"/>
              <a:t>Детерминизм</a:t>
            </a:r>
          </a:p>
          <a:p>
            <a:pPr lvl="1"/>
            <a:r>
              <a:rPr lang="ru-RU" dirty="0" err="1" smtClean="0"/>
              <a:t>Хэш</a:t>
            </a:r>
            <a:r>
              <a:rPr lang="ru-RU" dirty="0" smtClean="0"/>
              <a:t> значения зависит только от значения</a:t>
            </a:r>
          </a:p>
          <a:p>
            <a:endParaRPr lang="ru-RU" dirty="0" smtClean="0"/>
          </a:p>
          <a:p>
            <a:r>
              <a:rPr lang="ru-RU" dirty="0" smtClean="0"/>
              <a:t>Равномерное распределение </a:t>
            </a:r>
          </a:p>
          <a:p>
            <a:pPr lvl="1"/>
            <a:r>
              <a:rPr lang="ru-RU" dirty="0" smtClean="0"/>
              <a:t>при фиксированном размере значений число значений, имеющих данный </a:t>
            </a:r>
            <a:r>
              <a:rPr lang="ru-RU" dirty="0" err="1" smtClean="0"/>
              <a:t>хэш</a:t>
            </a:r>
            <a:r>
              <a:rPr lang="ru-RU" dirty="0" smtClean="0"/>
              <a:t>, «слабо» зависит от конкретного </a:t>
            </a:r>
            <a:r>
              <a:rPr lang="ru-RU" dirty="0" err="1" smtClean="0"/>
              <a:t>хэша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 smtClean="0"/>
              <a:t>Зависящие от </a:t>
            </a:r>
            <a:r>
              <a:rPr lang="ru-RU" dirty="0"/>
              <a:t>сценария использования</a:t>
            </a:r>
          </a:p>
          <a:p>
            <a:r>
              <a:rPr lang="ru-RU" dirty="0" smtClean="0"/>
              <a:t>Непрерывность</a:t>
            </a:r>
          </a:p>
          <a:p>
            <a:pPr lvl="1"/>
            <a:r>
              <a:rPr lang="ru-RU" dirty="0" err="1" smtClean="0"/>
              <a:t>Хэши</a:t>
            </a:r>
            <a:r>
              <a:rPr lang="ru-RU" dirty="0" smtClean="0"/>
              <a:t> </a:t>
            </a:r>
            <a:r>
              <a:rPr lang="ru-RU" dirty="0"/>
              <a:t>для «</a:t>
            </a:r>
            <a:r>
              <a:rPr lang="ru-RU" dirty="0" smtClean="0"/>
              <a:t>близких» значений </a:t>
            </a:r>
            <a:r>
              <a:rPr lang="ru-RU" dirty="0"/>
              <a:t>«близки</a:t>
            </a:r>
            <a:r>
              <a:rPr lang="ru-RU" dirty="0" smtClean="0"/>
              <a:t>»</a:t>
            </a:r>
          </a:p>
          <a:p>
            <a:endParaRPr lang="ru-RU" dirty="0"/>
          </a:p>
          <a:p>
            <a:r>
              <a:rPr lang="ru-RU" dirty="0" err="1" smtClean="0"/>
              <a:t>Криптостойкость</a:t>
            </a:r>
            <a:endParaRPr lang="ru-RU" dirty="0" smtClean="0"/>
          </a:p>
          <a:p>
            <a:pPr lvl="1"/>
            <a:r>
              <a:rPr lang="ru-RU" dirty="0" smtClean="0"/>
              <a:t>Трудно найти значение, имеющее данный </a:t>
            </a:r>
            <a:r>
              <a:rPr lang="ru-RU" dirty="0" err="1" smtClean="0"/>
              <a:t>хэш</a:t>
            </a:r>
            <a:endParaRPr lang="ru-RU" dirty="0"/>
          </a:p>
          <a:p>
            <a:r>
              <a:rPr lang="ru-RU" dirty="0"/>
              <a:t>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2192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классы хэш-функций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Тривиальная</a:t>
            </a:r>
            <a:r>
              <a:rPr lang="en-US" dirty="0" smtClean="0"/>
              <a:t> (trivial)</a:t>
            </a:r>
            <a:endParaRPr lang="ru-RU" dirty="0" smtClean="0"/>
          </a:p>
          <a:p>
            <a:pPr lvl="1"/>
            <a:r>
              <a:rPr lang="ru-RU" dirty="0" err="1" smtClean="0"/>
              <a:t>Хэш</a:t>
            </a:r>
            <a:r>
              <a:rPr lang="ru-RU" dirty="0" smtClean="0"/>
              <a:t> совпадает с самим значением</a:t>
            </a:r>
          </a:p>
          <a:p>
            <a:pPr lvl="1"/>
            <a:r>
              <a:rPr lang="ru-RU" dirty="0" smtClean="0"/>
              <a:t>Подходит для значений небольшого размера</a:t>
            </a:r>
          </a:p>
          <a:p>
            <a:endParaRPr lang="ru-RU" dirty="0" smtClean="0"/>
          </a:p>
          <a:p>
            <a:r>
              <a:rPr lang="ru-RU" dirty="0" smtClean="0"/>
              <a:t>Идеальные (</a:t>
            </a:r>
            <a:r>
              <a:rPr lang="en-US" dirty="0" smtClean="0"/>
              <a:t>perfect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Каждый </a:t>
            </a:r>
            <a:r>
              <a:rPr lang="ru-RU" dirty="0" err="1" smtClean="0"/>
              <a:t>хэш</a:t>
            </a:r>
            <a:r>
              <a:rPr lang="ru-RU" dirty="0" smtClean="0"/>
              <a:t> соответствует не более, чем одному значению</a:t>
            </a:r>
          </a:p>
          <a:p>
            <a:pPr lvl="1"/>
            <a:r>
              <a:rPr lang="ru-RU" dirty="0" smtClean="0"/>
              <a:t>Для любого множества значений можно построить нетривиальные идеальные х.-ф.</a:t>
            </a:r>
          </a:p>
          <a:p>
            <a:endParaRPr lang="en-US" dirty="0" smtClean="0"/>
          </a:p>
          <a:p>
            <a:r>
              <a:rPr lang="ru-RU" dirty="0" smtClean="0"/>
              <a:t>Кольцевые </a:t>
            </a:r>
            <a:r>
              <a:rPr lang="ru-RU" dirty="0"/>
              <a:t>(</a:t>
            </a:r>
            <a:r>
              <a:rPr lang="en-US" dirty="0"/>
              <a:t>rolling</a:t>
            </a:r>
            <a:r>
              <a:rPr lang="ru-RU" dirty="0" smtClean="0"/>
              <a:t>)</a:t>
            </a:r>
          </a:p>
          <a:p>
            <a:pPr lvl="1"/>
            <a:r>
              <a:rPr lang="en-US" dirty="0" smtClean="0"/>
              <a:t>H(b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b</a:t>
            </a:r>
            <a:r>
              <a:rPr lang="en-US" baseline="-25000" dirty="0" err="1"/>
              <a:t>n</a:t>
            </a:r>
            <a:r>
              <a:rPr lang="en-US" dirty="0" smtClean="0"/>
              <a:t>) = U(H(b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  <a:r>
              <a:rPr lang="en-US" dirty="0"/>
              <a:t>…, </a:t>
            </a:r>
            <a:r>
              <a:rPr lang="en-US" dirty="0" smtClean="0"/>
              <a:t>b</a:t>
            </a:r>
            <a:r>
              <a:rPr lang="en-US" baseline="-25000" dirty="0" smtClean="0"/>
              <a:t>n-1</a:t>
            </a:r>
            <a:r>
              <a:rPr lang="en-US" dirty="0" smtClean="0"/>
              <a:t>), </a:t>
            </a:r>
            <a:r>
              <a:rPr lang="en-US" dirty="0" err="1" smtClean="0"/>
              <a:t>b</a:t>
            </a:r>
            <a:r>
              <a:rPr lang="en-US" baseline="-25000" dirty="0" err="1"/>
              <a:t>n</a:t>
            </a:r>
            <a:r>
              <a:rPr lang="en-US" dirty="0" smtClean="0"/>
              <a:t>)</a:t>
            </a:r>
            <a:r>
              <a:rPr lang="ru-RU" dirty="0" smtClean="0"/>
              <a:t>, где</a:t>
            </a:r>
            <a:r>
              <a:rPr lang="en-US" dirty="0" smtClean="0"/>
              <a:t> </a:t>
            </a:r>
            <a:r>
              <a:rPr lang="ru-RU" dirty="0"/>
              <a:t>массив </a:t>
            </a:r>
            <a:r>
              <a:rPr lang="en-US" dirty="0"/>
              <a:t>b[] – </a:t>
            </a:r>
            <a:r>
              <a:rPr lang="ru-RU" dirty="0" err="1"/>
              <a:t>хэшируемое</a:t>
            </a:r>
            <a:r>
              <a:rPr lang="ru-RU" dirty="0"/>
              <a:t> </a:t>
            </a:r>
            <a:r>
              <a:rPr lang="ru-RU" dirty="0" smtClean="0"/>
              <a:t>значение, </a:t>
            </a:r>
            <a:r>
              <a:rPr lang="en-US" dirty="0" smtClean="0"/>
              <a:t>U </a:t>
            </a:r>
            <a:r>
              <a:rPr lang="ru-RU" dirty="0" smtClean="0"/>
              <a:t>«лёгкая для вычисления» функция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Мультипликативные</a:t>
            </a:r>
            <a:r>
              <a:rPr lang="en-US" dirty="0" smtClean="0"/>
              <a:t> (multiplicative)</a:t>
            </a:r>
            <a:endParaRPr lang="ru-RU" dirty="0" smtClean="0"/>
          </a:p>
          <a:p>
            <a:pPr lvl="1"/>
            <a:r>
              <a:rPr lang="en-US" dirty="0" smtClean="0"/>
              <a:t>H(K)</a:t>
            </a:r>
            <a:r>
              <a:rPr lang="ru-RU" dirty="0" smtClean="0"/>
              <a:t> = </a:t>
            </a:r>
            <a:r>
              <a:rPr lang="en-US" dirty="0" smtClean="0"/>
              <a:t>(a*K mod W) div (W/M)</a:t>
            </a:r>
            <a:r>
              <a:rPr lang="ru-RU" dirty="0" smtClean="0"/>
              <a:t>, где </a:t>
            </a:r>
            <a:r>
              <a:rPr lang="en-US" dirty="0" smtClean="0"/>
              <a:t>K</a:t>
            </a:r>
            <a:r>
              <a:rPr lang="ru-RU" dirty="0" smtClean="0"/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хэшируемое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значение,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взаимно просты,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 –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число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хэшей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9450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Хэш-таблица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Множество пар ключ-значение</a:t>
            </a:r>
          </a:p>
          <a:p>
            <a:pPr lvl="1"/>
            <a:r>
              <a:rPr lang="en-US" sz="2400" dirty="0" smtClean="0"/>
              <a:t>A.k.a</a:t>
            </a:r>
            <a:r>
              <a:rPr lang="en-US" sz="2400" dirty="0"/>
              <a:t>.</a:t>
            </a:r>
            <a:r>
              <a:rPr lang="ru-RU" sz="2400" dirty="0"/>
              <a:t> ассоциативный </a:t>
            </a:r>
            <a:r>
              <a:rPr lang="ru-RU" sz="2400" dirty="0" smtClean="0"/>
              <a:t>массив</a:t>
            </a:r>
          </a:p>
          <a:p>
            <a:endParaRPr lang="ru-RU" sz="2800" dirty="0" smtClean="0"/>
          </a:p>
          <a:p>
            <a:r>
              <a:rPr lang="ru-RU" sz="2800" dirty="0" smtClean="0"/>
              <a:t>Минимальный набор операций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THashMap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hashMap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TKey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THashMap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hashMap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TKey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Has(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THashMap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hashMap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TKey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At(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THashMap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hashMap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TKey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785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массив списков</a:t>
            </a:r>
            <a:endParaRPr lang="ru-RU" dirty="0"/>
          </a:p>
        </p:txBody>
      </p:sp>
      <p:pic>
        <p:nvPicPr>
          <p:cNvPr id="369666" name="Picture 2" descr="https://upload.wikimedia.org/wikipedia/commons/thumb/d/d0/Hash_table_5_0_1_1_1_1_1_LL.svg/1920px-Hash_table_5_0_1_1_1_1_1_LL.svg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007950"/>
            <a:ext cx="5384800" cy="371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Элементы </a:t>
            </a:r>
            <a:r>
              <a:rPr lang="ru-RU" dirty="0"/>
              <a:t>массива индексируются </a:t>
            </a:r>
            <a:r>
              <a:rPr lang="ru-RU" dirty="0" err="1" smtClean="0"/>
              <a:t>хэшами</a:t>
            </a:r>
            <a:r>
              <a:rPr lang="ru-RU" dirty="0" smtClean="0"/>
              <a:t> ключей</a:t>
            </a:r>
          </a:p>
          <a:p>
            <a:endParaRPr lang="ru-RU" dirty="0"/>
          </a:p>
          <a:p>
            <a:r>
              <a:rPr lang="ru-RU" dirty="0"/>
              <a:t>Элемент с индексом </a:t>
            </a:r>
            <a:r>
              <a:rPr lang="en-US" dirty="0"/>
              <a:t>h </a:t>
            </a:r>
            <a:r>
              <a:rPr lang="ru-RU" dirty="0"/>
              <a:t>хранит список </a:t>
            </a:r>
            <a:r>
              <a:rPr lang="ru-RU" dirty="0" smtClean="0"/>
              <a:t>всех пар ключ-значение, у которых </a:t>
            </a:r>
            <a:r>
              <a:rPr lang="ru-RU" dirty="0" err="1" smtClean="0"/>
              <a:t>хэш</a:t>
            </a:r>
            <a:r>
              <a:rPr lang="ru-RU" dirty="0" smtClean="0"/>
              <a:t> ключа = </a:t>
            </a:r>
            <a:r>
              <a:rPr lang="en-US" dirty="0"/>
              <a:t>h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Коэффициент </a:t>
            </a:r>
            <a:r>
              <a:rPr lang="ru-RU" dirty="0"/>
              <a:t>заполнения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ru-RU" dirty="0"/>
              <a:t> </a:t>
            </a:r>
            <a:r>
              <a:rPr lang="ru-RU" dirty="0" smtClean="0"/>
              <a:t>суммарная длина всех списков / число элементов массива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слишком мал,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то уменьшаем размер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массива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 диапазон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хэшей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и перестраиваем списки пар ключ-значение</a:t>
            </a:r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слишком велик,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то увеличиваем размер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массива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 диапазон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хэшей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/>
              <a:t>и перестраиваем списки пар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ключ-значение</a:t>
            </a:r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19726" y="5877838"/>
            <a:ext cx="39645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Автор: </a:t>
            </a:r>
            <a:r>
              <a:rPr lang="ru-RU" sz="1100" dirty="0" err="1"/>
              <a:t>Jorge</a:t>
            </a:r>
            <a:r>
              <a:rPr lang="ru-RU" sz="1100" dirty="0"/>
              <a:t> </a:t>
            </a:r>
            <a:r>
              <a:rPr lang="ru-RU" sz="1100" dirty="0" err="1"/>
              <a:t>Stolfi</a:t>
            </a:r>
            <a:r>
              <a:rPr lang="ru-RU" sz="1100" dirty="0"/>
              <a:t> - собственная работа, CC BY-SA 3.0</a:t>
            </a:r>
            <a:r>
              <a:rPr lang="ru-RU" sz="1100" dirty="0" smtClean="0"/>
              <a:t>,</a:t>
            </a:r>
          </a:p>
          <a:p>
            <a:r>
              <a:rPr lang="ru-RU" sz="1100" dirty="0" smtClean="0">
                <a:hlinkClick r:id="rId3"/>
              </a:rPr>
              <a:t>https</a:t>
            </a:r>
            <a:r>
              <a:rPr lang="ru-RU" sz="1100" dirty="0">
                <a:hlinkClick r:id="rId3"/>
              </a:rPr>
              <a:t>://commons.wikimedia.org/w/index.php?curid=6471915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410236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зондирование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Элементы </a:t>
            </a:r>
            <a:r>
              <a:rPr lang="ru-RU" dirty="0"/>
              <a:t>массива индексируются </a:t>
            </a:r>
            <a:r>
              <a:rPr lang="ru-RU" dirty="0" err="1"/>
              <a:t>хэшами</a:t>
            </a:r>
            <a:r>
              <a:rPr lang="ru-RU" dirty="0"/>
              <a:t> </a:t>
            </a:r>
            <a:r>
              <a:rPr lang="ru-RU" dirty="0" smtClean="0"/>
              <a:t>ключей</a:t>
            </a:r>
            <a:r>
              <a:rPr lang="en-US" dirty="0" smtClean="0"/>
              <a:t> </a:t>
            </a:r>
            <a:r>
              <a:rPr lang="ru-RU" dirty="0" smtClean="0"/>
              <a:t>и хранят пары ключ-значение и флаг пусто-занято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При поиске ключа с </a:t>
            </a:r>
            <a:r>
              <a:rPr lang="ru-RU" dirty="0" err="1" smtClean="0"/>
              <a:t>хэшом</a:t>
            </a:r>
            <a:r>
              <a:rPr lang="ru-RU" dirty="0" smtClean="0"/>
              <a:t> </a:t>
            </a:r>
            <a:r>
              <a:rPr lang="en-US" dirty="0" smtClean="0"/>
              <a:t>h </a:t>
            </a:r>
            <a:r>
              <a:rPr lang="ru-RU" dirty="0" smtClean="0"/>
              <a:t>просматриваем элементы с индексами </a:t>
            </a:r>
            <a:r>
              <a:rPr lang="en-US" dirty="0" smtClean="0"/>
              <a:t>h = </a:t>
            </a:r>
            <a:r>
              <a:rPr lang="en-US" dirty="0"/>
              <a:t>Z(h, </a:t>
            </a:r>
            <a:r>
              <a:rPr lang="en-US" dirty="0" smtClean="0"/>
              <a:t>0), </a:t>
            </a:r>
            <a:r>
              <a:rPr lang="en-US" dirty="0"/>
              <a:t>Z(h, </a:t>
            </a:r>
            <a:r>
              <a:rPr lang="en-US" dirty="0" smtClean="0"/>
              <a:t>1), </a:t>
            </a:r>
            <a:r>
              <a:rPr lang="en-US" dirty="0"/>
              <a:t>Z(h, </a:t>
            </a:r>
            <a:r>
              <a:rPr lang="en-US" dirty="0" smtClean="0"/>
              <a:t>2), … </a:t>
            </a:r>
            <a:r>
              <a:rPr lang="ru-RU" dirty="0" smtClean="0"/>
              <a:t>до тех пор не встретим пару, у которой </a:t>
            </a:r>
            <a:r>
              <a:rPr lang="ru-RU" dirty="0" err="1" smtClean="0"/>
              <a:t>хэш</a:t>
            </a:r>
            <a:r>
              <a:rPr lang="ru-RU" dirty="0" smtClean="0"/>
              <a:t> ключа </a:t>
            </a:r>
            <a:r>
              <a:rPr lang="en-US" dirty="0" smtClean="0"/>
              <a:t>= h</a:t>
            </a:r>
            <a:r>
              <a:rPr lang="ru-RU" dirty="0" smtClean="0"/>
              <a:t> или пустой элемент </a:t>
            </a:r>
          </a:p>
          <a:p>
            <a:endParaRPr lang="ru-RU" dirty="0" smtClean="0"/>
          </a:p>
          <a:p>
            <a:r>
              <a:rPr lang="ru-RU" dirty="0" smtClean="0"/>
              <a:t>Функция </a:t>
            </a:r>
            <a:r>
              <a:rPr lang="en-US" dirty="0" smtClean="0"/>
              <a:t>Z(h, 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  <a:r>
              <a:rPr lang="ru-RU" dirty="0" smtClean="0"/>
              <a:t>называется зондированием</a:t>
            </a:r>
          </a:p>
          <a:p>
            <a:pPr lvl="1"/>
            <a:r>
              <a:rPr lang="ru-RU" dirty="0" smtClean="0"/>
              <a:t>Линейное </a:t>
            </a:r>
            <a:r>
              <a:rPr lang="en-US" dirty="0" smtClean="0"/>
              <a:t>Z(h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ru-RU" dirty="0" smtClean="0"/>
              <a:t>= </a:t>
            </a:r>
            <a:r>
              <a:rPr lang="en-US" dirty="0" smtClean="0"/>
              <a:t>h + </a:t>
            </a:r>
            <a:r>
              <a:rPr lang="en-US" dirty="0" err="1" smtClean="0"/>
              <a:t>i</a:t>
            </a:r>
            <a:r>
              <a:rPr lang="en-US" dirty="0" smtClean="0"/>
              <a:t> * k</a:t>
            </a:r>
            <a:endParaRPr lang="ru-RU" dirty="0" smtClean="0"/>
          </a:p>
          <a:p>
            <a:pPr lvl="2"/>
            <a:r>
              <a:rPr lang="en-US" dirty="0" smtClean="0"/>
              <a:t>k </a:t>
            </a:r>
            <a:r>
              <a:rPr lang="ru-RU" dirty="0" smtClean="0"/>
              <a:t>взаимно просто с размером массива, обычно 1</a:t>
            </a:r>
            <a:endParaRPr lang="en-US" dirty="0" smtClean="0"/>
          </a:p>
          <a:p>
            <a:pPr lvl="1"/>
            <a:r>
              <a:rPr lang="ru-RU" dirty="0" smtClean="0"/>
              <a:t>Квадратичное </a:t>
            </a:r>
            <a:r>
              <a:rPr lang="en-US" dirty="0" smtClean="0"/>
              <a:t>Z(h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ru-RU" dirty="0"/>
              <a:t>= </a:t>
            </a:r>
            <a:r>
              <a:rPr lang="en-US" dirty="0"/>
              <a:t>h + </a:t>
            </a:r>
            <a:r>
              <a:rPr lang="en-US" dirty="0" err="1"/>
              <a:t>i</a:t>
            </a:r>
            <a:r>
              <a:rPr lang="en-US" dirty="0"/>
              <a:t> * </a:t>
            </a:r>
            <a:r>
              <a:rPr lang="en-US" dirty="0" err="1" smtClean="0"/>
              <a:t>i</a:t>
            </a:r>
            <a:endParaRPr lang="ru-RU" dirty="0" smtClean="0"/>
          </a:p>
          <a:p>
            <a:pPr lvl="2"/>
            <a:r>
              <a:rPr lang="ru-RU" dirty="0" smtClean="0"/>
              <a:t>Если размер массива = степень 2</a:t>
            </a:r>
            <a:endParaRPr lang="en-US" dirty="0"/>
          </a:p>
          <a:p>
            <a:pPr lvl="1"/>
            <a:r>
              <a:rPr lang="ru-RU" dirty="0" smtClean="0"/>
              <a:t>Другое …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19726" y="5992134"/>
            <a:ext cx="39645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Автор</a:t>
            </a:r>
            <a:r>
              <a:rPr lang="ru-RU" sz="1100" dirty="0"/>
              <a:t>: </a:t>
            </a:r>
            <a:r>
              <a:rPr lang="ru-RU" sz="1100" dirty="0" err="1"/>
              <a:t>Jorge</a:t>
            </a:r>
            <a:r>
              <a:rPr lang="ru-RU" sz="1100" dirty="0"/>
              <a:t> </a:t>
            </a:r>
            <a:r>
              <a:rPr lang="ru-RU" sz="1100" dirty="0" err="1"/>
              <a:t>Stolfi</a:t>
            </a:r>
            <a:r>
              <a:rPr lang="ru-RU" sz="1100" dirty="0"/>
              <a:t> - собственная работа, CC BY-SA 3.0</a:t>
            </a:r>
            <a:r>
              <a:rPr lang="ru-RU" sz="1100" dirty="0" smtClean="0"/>
              <a:t>,</a:t>
            </a:r>
          </a:p>
          <a:p>
            <a:r>
              <a:rPr lang="ru-RU" sz="1100" dirty="0" smtClean="0">
                <a:hlinkClick r:id="rId2"/>
              </a:rPr>
              <a:t>https</a:t>
            </a:r>
            <a:r>
              <a:rPr lang="ru-RU" sz="1100" dirty="0">
                <a:hlinkClick r:id="rId2"/>
              </a:rPr>
              <a:t>://commons.wikimedia.org/w/index.php?curid=6474845</a:t>
            </a:r>
            <a:endParaRPr lang="ru-RU" sz="1100" dirty="0"/>
          </a:p>
        </p:txBody>
      </p:sp>
      <p:pic>
        <p:nvPicPr>
          <p:cNvPr id="370694" name="Picture 6" descr="https://upload.wikimedia.org/wikipedia/commons/thumb/b/bf/Hash_table_5_0_1_1_1_1_0_SP.svg/1280px-Hash_table_5_0_1_1_1_1_0_SP.svg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29" y="1600200"/>
            <a:ext cx="520974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68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Сведения о скорости работы хэш-таблиц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Время одной операции поиска, вставки, удаления</a:t>
            </a:r>
          </a:p>
          <a:p>
            <a:pPr lvl="1"/>
            <a:r>
              <a:rPr lang="ru-RU" dirty="0" smtClean="0"/>
              <a:t>В среднем</a:t>
            </a:r>
          </a:p>
          <a:p>
            <a:pPr lvl="2"/>
            <a:r>
              <a:rPr lang="en-US" dirty="0" smtClean="0"/>
              <a:t>O(1)</a:t>
            </a:r>
            <a:r>
              <a:rPr lang="ru-RU" dirty="0" smtClean="0"/>
              <a:t>, если размер таблицы не меняется</a:t>
            </a:r>
            <a:endParaRPr lang="en-US" dirty="0"/>
          </a:p>
          <a:p>
            <a:pPr lvl="2"/>
            <a:r>
              <a:rPr lang="en-US" dirty="0" smtClean="0"/>
              <a:t>O(log(</a:t>
            </a:r>
            <a:r>
              <a:rPr lang="ru-RU" dirty="0"/>
              <a:t>размер таблицы</a:t>
            </a:r>
            <a:r>
              <a:rPr lang="en-US" dirty="0" smtClean="0"/>
              <a:t>))</a:t>
            </a:r>
            <a:r>
              <a:rPr lang="ru-RU" dirty="0" smtClean="0"/>
              <a:t>, </a:t>
            </a:r>
            <a:r>
              <a:rPr lang="ru-RU" dirty="0"/>
              <a:t>если размер таблицы </a:t>
            </a:r>
            <a:r>
              <a:rPr lang="ru-RU" dirty="0" smtClean="0"/>
              <a:t>растёт</a:t>
            </a:r>
            <a:endParaRPr lang="en-US" dirty="0"/>
          </a:p>
          <a:p>
            <a:pPr lvl="1"/>
            <a:r>
              <a:rPr lang="ru-RU" dirty="0" smtClean="0"/>
              <a:t>В худшем случае</a:t>
            </a:r>
          </a:p>
          <a:p>
            <a:pPr lvl="2"/>
            <a:r>
              <a:rPr lang="en-US" dirty="0" smtClean="0"/>
              <a:t>O(</a:t>
            </a:r>
            <a:r>
              <a:rPr lang="ru-RU" dirty="0" smtClean="0"/>
              <a:t>размер таблицы)</a:t>
            </a:r>
          </a:p>
        </p:txBody>
      </p:sp>
      <p:pic>
        <p:nvPicPr>
          <p:cNvPr id="371714" name="Picture 2" descr="https://upload.wikimedia.org/wikipedia/commons/1/1c/Hash_table_average_insertion_time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130" y="1600201"/>
            <a:ext cx="5381270" cy="349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676010" y="5280026"/>
            <a:ext cx="475162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By Derrick Coetzee (</a:t>
            </a:r>
            <a:r>
              <a:rPr lang="en-US" sz="1100" dirty="0" err="1"/>
              <a:t>User:Dcoetzee</a:t>
            </a:r>
            <a:r>
              <a:rPr lang="en-US" sz="1100" dirty="0"/>
              <a:t>) - Author's Own Work</a:t>
            </a:r>
            <a:r>
              <a:rPr lang="en-US" sz="1100" dirty="0" smtClean="0"/>
              <a:t>.</a:t>
            </a:r>
            <a:endParaRPr lang="ru-RU" sz="1100" dirty="0" smtClean="0"/>
          </a:p>
          <a:p>
            <a:r>
              <a:rPr lang="en-US" sz="1100" dirty="0" smtClean="0"/>
              <a:t>This </a:t>
            </a:r>
            <a:r>
              <a:rPr lang="en-US" sz="1100" dirty="0"/>
              <a:t>mathematical image was created with Mathematica</a:t>
            </a:r>
            <a:r>
              <a:rPr lang="en-US" sz="1100" dirty="0" smtClean="0"/>
              <a:t>.,</a:t>
            </a:r>
            <a:r>
              <a:rPr lang="ru-RU" sz="1100" dirty="0" smtClean="0"/>
              <a:t> </a:t>
            </a:r>
            <a:r>
              <a:rPr lang="en-US" sz="1100" dirty="0" smtClean="0"/>
              <a:t>Public </a:t>
            </a:r>
            <a:r>
              <a:rPr lang="en-US" sz="1100" dirty="0"/>
              <a:t>Domain</a:t>
            </a:r>
            <a:r>
              <a:rPr lang="en-US" sz="1100" dirty="0" smtClean="0"/>
              <a:t>,</a:t>
            </a:r>
            <a:endParaRPr lang="ru-RU" sz="1100" dirty="0" smtClean="0"/>
          </a:p>
          <a:p>
            <a:r>
              <a:rPr lang="en-US" sz="1100" dirty="0" smtClean="0">
                <a:hlinkClick r:id="rId3"/>
              </a:rPr>
              <a:t>https</a:t>
            </a:r>
            <a:r>
              <a:rPr lang="en-US" sz="1100" dirty="0">
                <a:hlinkClick r:id="rId3"/>
              </a:rPr>
              <a:t>://commons.wikimedia.org/w/index.php?curid=405452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008778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Поиск в массивах и списках</a:t>
            </a:r>
          </a:p>
          <a:p>
            <a:pPr lvl="1"/>
            <a:r>
              <a:rPr lang="ru-RU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Линейный поиск</a:t>
            </a:r>
          </a:p>
          <a:p>
            <a:pPr lvl="1"/>
            <a:r>
              <a:rPr lang="ru-RU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Бинарный поиск</a:t>
            </a:r>
          </a:p>
          <a:p>
            <a:r>
              <a:rPr lang="ru-RU" dirty="0" smtClean="0"/>
              <a:t>Поиск подстроки</a:t>
            </a:r>
          </a:p>
          <a:p>
            <a:pPr lvl="1"/>
            <a:r>
              <a:rPr lang="ru-RU" dirty="0" smtClean="0"/>
              <a:t>Наивный поиск подстроки</a:t>
            </a:r>
          </a:p>
          <a:p>
            <a:pPr lvl="1"/>
            <a:r>
              <a:rPr lang="ru-RU" dirty="0" smtClean="0"/>
              <a:t>Алгоритм Рабина-Карпа</a:t>
            </a:r>
          </a:p>
          <a:p>
            <a:pPr lvl="1"/>
            <a:r>
              <a:rPr lang="ru-RU" dirty="0" smtClean="0"/>
              <a:t>Алгоритм Бойера-Мура</a:t>
            </a:r>
          </a:p>
          <a:p>
            <a:pPr lvl="1"/>
            <a:r>
              <a:rPr lang="ru-RU" dirty="0" smtClean="0"/>
              <a:t>Алгоритм Кнута-Мориса-Прата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28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</a:t>
            </a:r>
            <a:r>
              <a:rPr lang="ru-RU" dirty="0"/>
              <a:t>подстроки </a:t>
            </a:r>
            <a:r>
              <a:rPr lang="ru-RU" dirty="0" smtClean="0"/>
              <a:t>в строке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</a:t>
            </a:r>
            <a:r>
              <a:rPr lang="ru-RU" sz="2800" dirty="0" smtClean="0"/>
              <a:t>аны </a:t>
            </a:r>
            <a:r>
              <a:rPr lang="ru-RU" sz="2800" dirty="0"/>
              <a:t>строка s </a:t>
            </a:r>
            <a:r>
              <a:rPr lang="ru-RU" sz="2800" dirty="0" smtClean="0"/>
              <a:t>длины N (текст) и </a:t>
            </a:r>
            <a:r>
              <a:rPr lang="ru-RU" sz="2800" dirty="0"/>
              <a:t>строка q </a:t>
            </a:r>
            <a:r>
              <a:rPr lang="ru-RU" sz="2800" dirty="0" smtClean="0"/>
              <a:t>длины М </a:t>
            </a:r>
            <a:r>
              <a:rPr lang="en-US" sz="2800" dirty="0" smtClean="0"/>
              <a:t>&lt;= N </a:t>
            </a:r>
            <a:r>
              <a:rPr lang="ru-RU" sz="2800" dirty="0" smtClean="0"/>
              <a:t>(образец)</a:t>
            </a:r>
            <a:endParaRPr lang="ru-RU" sz="2800" dirty="0"/>
          </a:p>
          <a:p>
            <a:endParaRPr lang="ru-RU" sz="2800" dirty="0" smtClean="0"/>
          </a:p>
          <a:p>
            <a:r>
              <a:rPr lang="ru-RU" sz="2800" dirty="0" smtClean="0"/>
              <a:t>Найти такой индекс k первого вхождения образца </a:t>
            </a:r>
            <a:r>
              <a:rPr lang="en-US" sz="2800" dirty="0" smtClean="0"/>
              <a:t>q </a:t>
            </a:r>
            <a:r>
              <a:rPr lang="ru-RU" sz="2800" dirty="0" smtClean="0"/>
              <a:t>в текст </a:t>
            </a:r>
            <a:r>
              <a:rPr lang="en-US" sz="2800" dirty="0" smtClean="0"/>
              <a:t>s</a:t>
            </a:r>
            <a:r>
              <a:rPr lang="ru-RU" sz="2800" dirty="0" smtClean="0"/>
              <a:t>, что q[0] = s[k],  q[1] = s[k+1],  ..., q[M−1] = s[k+M − 1]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3309937" y="4041777"/>
            <a:ext cx="5572126" cy="2084387"/>
            <a:chOff x="2524125" y="4728989"/>
            <a:chExt cx="5572126" cy="2084387"/>
          </a:xfrm>
        </p:grpSpPr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3167064" y="5229052"/>
              <a:ext cx="4929187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 dirty="0" err="1">
                  <a:latin typeface="Courier New" pitchFamily="49" charset="0"/>
                  <a:cs typeface="Courier New" pitchFamily="49" charset="0"/>
                </a:rPr>
                <a:t>abcdaaccbbssacbaszzzaaa</a:t>
              </a:r>
              <a:endParaRPr lang="ru-RU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rot="5400000">
              <a:off x="2559844" y="5693395"/>
              <a:ext cx="13573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167063" y="6014864"/>
              <a:ext cx="17145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 dirty="0" err="1">
                  <a:latin typeface="Courier New" pitchFamily="49" charset="0"/>
                  <a:cs typeface="Courier New" pitchFamily="49" charset="0"/>
                </a:rPr>
                <a:t>cbbss</a:t>
              </a:r>
              <a:endParaRPr lang="ru-RU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2524125" y="4728989"/>
              <a:ext cx="285750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i="1">
                  <a:latin typeface="Times New Roman" pitchFamily="18" charset="0"/>
                  <a:cs typeface="Times New Roman" pitchFamily="18" charset="0"/>
                </a:rPr>
                <a:t>s</a:t>
              </a:r>
              <a:endParaRPr lang="ru-RU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2524125" y="6229176"/>
              <a:ext cx="285750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i="1" dirty="0">
                  <a:latin typeface="Times New Roman" pitchFamily="18" charset="0"/>
                  <a:cs typeface="Times New Roman" pitchFamily="18" charset="0"/>
                </a:rPr>
                <a:t>q</a:t>
              </a:r>
              <a:endParaRPr lang="ru-RU" sz="3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" name="Shape 11"/>
            <p:cNvCxnSpPr>
              <a:stCxn id="9" idx="3"/>
              <a:endCxn id="4" idx="1"/>
            </p:cNvCxnSpPr>
            <p:nvPr/>
          </p:nvCxnSpPr>
          <p:spPr>
            <a:xfrm>
              <a:off x="2809875" y="5021089"/>
              <a:ext cx="357188" cy="43815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10" idx="3"/>
              <a:endCxn id="8" idx="1"/>
            </p:cNvCxnSpPr>
            <p:nvPr/>
          </p:nvCxnSpPr>
          <p:spPr>
            <a:xfrm flipV="1">
              <a:off x="2809875" y="6245052"/>
              <a:ext cx="357188" cy="27622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rot="5400000">
              <a:off x="4738688" y="5657676"/>
              <a:ext cx="14287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Наивный поиск </a:t>
            </a:r>
            <a:r>
              <a:rPr lang="ru-RU" dirty="0"/>
              <a:t>подстроки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Шаг 1</a:t>
            </a:r>
            <a:endParaRPr lang="en-US" dirty="0" smtClean="0"/>
          </a:p>
          <a:p>
            <a:pPr lvl="1"/>
            <a:r>
              <a:rPr lang="ru-RU" dirty="0" smtClean="0"/>
              <a:t>«Прикладываем» левый край образца к левому краю текста, К = 0</a:t>
            </a:r>
          </a:p>
          <a:p>
            <a:r>
              <a:rPr lang="ru-RU" dirty="0" smtClean="0"/>
              <a:t>Шаг 2</a:t>
            </a:r>
          </a:p>
          <a:p>
            <a:pPr lvl="1"/>
            <a:r>
              <a:rPr lang="ru-RU" dirty="0" smtClean="0"/>
              <a:t>Проверяем, входит ли образец в текст начиная с К-й позиции</a:t>
            </a:r>
          </a:p>
          <a:p>
            <a:pPr lvl="2"/>
            <a:r>
              <a:rPr lang="ru-RU" dirty="0"/>
              <a:t>С</a:t>
            </a:r>
            <a:r>
              <a:rPr lang="ru-RU" dirty="0" smtClean="0"/>
              <a:t>равниваем символы образца </a:t>
            </a:r>
            <a:r>
              <a:rPr lang="en-US" dirty="0" smtClean="0"/>
              <a:t>q[j] </a:t>
            </a:r>
            <a:r>
              <a:rPr lang="ru-RU" dirty="0" smtClean="0"/>
              <a:t>с символами текста </a:t>
            </a:r>
            <a:r>
              <a:rPr lang="en-US" dirty="0" smtClean="0"/>
              <a:t>s[</a:t>
            </a:r>
            <a:r>
              <a:rPr lang="en-US" dirty="0" err="1" smtClean="0"/>
              <a:t>K+j</a:t>
            </a:r>
            <a:r>
              <a:rPr lang="en-US" dirty="0" smtClean="0"/>
              <a:t>]</a:t>
            </a:r>
            <a:r>
              <a:rPr lang="ru-RU" dirty="0" smtClean="0"/>
              <a:t>, </a:t>
            </a:r>
            <a:r>
              <a:rPr lang="en-US" dirty="0" smtClean="0"/>
              <a:t>j = 0, …, M-1</a:t>
            </a:r>
            <a:endParaRPr lang="ru-RU" dirty="0" smtClean="0"/>
          </a:p>
          <a:p>
            <a:r>
              <a:rPr lang="ru-RU" dirty="0" smtClean="0"/>
              <a:t>Шаг 3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M </a:t>
            </a:r>
            <a:r>
              <a:rPr lang="ru-RU" dirty="0" smtClean="0"/>
              <a:t>совпадений, то образец в тексте найден – конец работы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/>
              <a:t>K+M </a:t>
            </a:r>
            <a:r>
              <a:rPr lang="en-US" dirty="0" smtClean="0"/>
              <a:t>&gt;= N, </a:t>
            </a:r>
            <a:r>
              <a:rPr lang="ru-RU" dirty="0" smtClean="0"/>
              <a:t>то образец не найден – конец работы</a:t>
            </a:r>
          </a:p>
          <a:p>
            <a:pPr lvl="1"/>
            <a:r>
              <a:rPr lang="ru-RU" dirty="0" smtClean="0"/>
              <a:t>Иначе </a:t>
            </a:r>
            <a:r>
              <a:rPr lang="en-US" dirty="0"/>
              <a:t>K = K+1</a:t>
            </a:r>
            <a:r>
              <a:rPr lang="ru-RU" dirty="0"/>
              <a:t> и </a:t>
            </a:r>
            <a:r>
              <a:rPr lang="ru-RU" dirty="0" smtClean="0"/>
              <a:t>переходим к шагу 2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худшем случае </a:t>
            </a:r>
            <a:r>
              <a:rPr lang="ru-RU" dirty="0" smtClean="0"/>
              <a:t>О((N </a:t>
            </a:r>
            <a:r>
              <a:rPr lang="ru-RU" dirty="0"/>
              <a:t>- </a:t>
            </a:r>
            <a:r>
              <a:rPr lang="ru-RU" dirty="0" smtClean="0"/>
              <a:t>М)</a:t>
            </a:r>
            <a:r>
              <a:rPr lang="en-US" dirty="0"/>
              <a:t>*</a:t>
            </a:r>
            <a:r>
              <a:rPr lang="ru-RU" dirty="0" smtClean="0"/>
              <a:t>М) сравнений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Поиск в массиве и списке</a:t>
            </a:r>
          </a:p>
          <a:p>
            <a:pPr lvl="1"/>
            <a:r>
              <a:rPr lang="ru-RU" dirty="0" smtClean="0"/>
              <a:t>Линейный поиск</a:t>
            </a:r>
          </a:p>
          <a:p>
            <a:pPr lvl="1"/>
            <a:r>
              <a:rPr lang="ru-RU" dirty="0" smtClean="0"/>
              <a:t>Бинарный поиск</a:t>
            </a:r>
          </a:p>
          <a:p>
            <a:pPr lvl="1"/>
            <a:r>
              <a:rPr lang="ru-RU" dirty="0" err="1" smtClean="0"/>
              <a:t>Хэш</a:t>
            </a:r>
            <a:r>
              <a:rPr lang="en-US" dirty="0" smtClean="0"/>
              <a:t>-</a:t>
            </a:r>
            <a:r>
              <a:rPr lang="ru-RU" dirty="0" smtClean="0"/>
              <a:t>функции </a:t>
            </a:r>
            <a:r>
              <a:rPr lang="ru-RU" smtClean="0"/>
              <a:t>и хэш-таблицы</a:t>
            </a:r>
            <a:endParaRPr lang="ru-RU" dirty="0" smtClean="0"/>
          </a:p>
          <a:p>
            <a:r>
              <a:rPr lang="ru-RU" dirty="0" smtClean="0"/>
              <a:t>Поиск подстроки</a:t>
            </a:r>
          </a:p>
          <a:p>
            <a:pPr lvl="1"/>
            <a:r>
              <a:rPr lang="ru-RU" dirty="0" smtClean="0"/>
              <a:t>Наивный поиск подстроки</a:t>
            </a:r>
          </a:p>
          <a:p>
            <a:pPr lvl="1"/>
            <a:r>
              <a:rPr lang="ru-RU" dirty="0" smtClean="0"/>
              <a:t>Алгоритм Рабина-Карпа</a:t>
            </a:r>
          </a:p>
          <a:p>
            <a:pPr lvl="1"/>
            <a:r>
              <a:rPr lang="ru-RU" dirty="0" smtClean="0"/>
              <a:t>Алгоритм Бойера-Мура</a:t>
            </a:r>
          </a:p>
          <a:p>
            <a:pPr lvl="1"/>
            <a:r>
              <a:rPr lang="ru-RU" dirty="0" smtClean="0"/>
              <a:t>Алгоритм Кнута-Мориса-Прата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80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Наивный поиск </a:t>
            </a:r>
            <a:r>
              <a:rPr lang="ru-RU" dirty="0"/>
              <a:t>подстроки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NaiveSubstringSearch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substring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stringLength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substringLength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substring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windowIdx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windowIdx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windowIdx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substringLength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windowIdx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memcmp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(substring,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windowIdx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substringLength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== 0)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windowIdx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68580" indent="0">
              <a:buNone/>
            </a:pP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Алгоритм </a:t>
            </a:r>
            <a:r>
              <a:rPr lang="ru-RU" dirty="0" smtClean="0"/>
              <a:t>Рабина-Карпа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Karp</a:t>
            </a:r>
            <a:r>
              <a:rPr lang="en-US" sz="2400"/>
              <a:t>, </a:t>
            </a:r>
            <a:r>
              <a:rPr lang="en-US" sz="2400" smtClean="0"/>
              <a:t>Richard </a:t>
            </a:r>
            <a:r>
              <a:rPr lang="en-US" sz="2400"/>
              <a:t>M</a:t>
            </a:r>
            <a:r>
              <a:rPr lang="en-US" sz="2400" smtClean="0"/>
              <a:t>.,</a:t>
            </a:r>
            <a:r>
              <a:rPr lang="ru-RU" sz="2400" smtClean="0"/>
              <a:t> </a:t>
            </a:r>
            <a:r>
              <a:rPr lang="en-US" sz="2400"/>
              <a:t>Rabin, Michael O.</a:t>
            </a:r>
            <a:r>
              <a:rPr lang="ru-RU" sz="2400"/>
              <a:t> </a:t>
            </a:r>
            <a:r>
              <a:rPr lang="en-US" sz="2400"/>
              <a:t>Efficient randomized</a:t>
            </a:r>
            <a:r>
              <a:rPr lang="ru-RU" sz="2400"/>
              <a:t> </a:t>
            </a:r>
            <a:r>
              <a:rPr lang="en-US" sz="2400"/>
              <a:t>pattern-matching algorithms //</a:t>
            </a:r>
            <a:r>
              <a:rPr lang="ru-RU" sz="2400"/>
              <a:t> </a:t>
            </a:r>
            <a:r>
              <a:rPr lang="en-US" sz="2400"/>
              <a:t>IBM Journal of Research and</a:t>
            </a:r>
            <a:r>
              <a:rPr lang="ru-RU" sz="2400"/>
              <a:t> </a:t>
            </a:r>
            <a:r>
              <a:rPr lang="en-US" sz="2400"/>
              <a:t>Development  Vol. 31 (2),</a:t>
            </a:r>
            <a:r>
              <a:rPr lang="ru-RU" sz="2400"/>
              <a:t> </a:t>
            </a:r>
            <a:r>
              <a:rPr lang="en-US" sz="2400"/>
              <a:t>pp. 249—260, March 1987</a:t>
            </a:r>
            <a:endParaRPr lang="ru-RU" sz="2400"/>
          </a:p>
          <a:p>
            <a:endParaRPr lang="ru-RU" sz="2400"/>
          </a:p>
        </p:txBody>
      </p:sp>
      <p:pic>
        <p:nvPicPr>
          <p:cNvPr id="370690" name="Picture 2" descr="File:Karp mg 7725-b.cr2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227" y="2774070"/>
            <a:ext cx="3341545" cy="3347124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692" name="Picture 4" descr="File:Michael O. Rabin.jpg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23069"/>
          <a:stretch/>
        </p:blipFill>
        <p:spPr bwMode="auto">
          <a:xfrm>
            <a:off x="1621692" y="2759182"/>
            <a:ext cx="3360616" cy="3362012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4063018" y="4194805"/>
            <a:ext cx="2423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Майкл Рабин р. 1931</a:t>
            </a:r>
            <a:r>
              <a:rPr lang="ru-RU" smtClean="0"/>
              <a:t>,</a:t>
            </a:r>
            <a:endParaRPr lang="en-US" smtClean="0"/>
          </a:p>
          <a:p>
            <a:r>
              <a:rPr lang="ru-RU" smtClean="0"/>
              <a:t>премия </a:t>
            </a:r>
            <a:r>
              <a:rPr lang="ru-RU"/>
              <a:t>Тьюринга </a:t>
            </a:r>
            <a:r>
              <a:rPr lang="ru-RU" smtClean="0"/>
              <a:t>1976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 rot="16200000">
            <a:off x="9681044" y="4155243"/>
            <a:ext cx="234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Ричард Карп р. </a:t>
            </a:r>
            <a:r>
              <a:rPr lang="ru-RU" smtClean="0"/>
              <a:t>1935</a:t>
            </a:r>
          </a:p>
          <a:p>
            <a:r>
              <a:rPr lang="ru-RU" smtClean="0"/>
              <a:t>премия тьюринга 1985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5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Рабина-Карпа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Быстрый поиск </a:t>
            </a:r>
            <a:r>
              <a:rPr lang="ru-RU" i="1" dirty="0" smtClean="0"/>
              <a:t>нескольких</a:t>
            </a:r>
            <a:r>
              <a:rPr lang="ru-RU" dirty="0" smtClean="0"/>
              <a:t> образцов в одном тексте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Замена части сравнений на арифметические операции</a:t>
            </a:r>
          </a:p>
          <a:p>
            <a:pPr lvl="1"/>
            <a:r>
              <a:rPr lang="ru-RU" dirty="0"/>
              <a:t>Для образца и его возможного вхождения в текст вычисляется кольцевая хэш-функция</a:t>
            </a:r>
          </a:p>
          <a:p>
            <a:pPr lvl="1"/>
            <a:r>
              <a:rPr lang="ru-RU" dirty="0" smtClean="0"/>
              <a:t>При несовпадении </a:t>
            </a:r>
            <a:r>
              <a:rPr lang="ru-RU" dirty="0" err="1" smtClean="0"/>
              <a:t>хэшей</a:t>
            </a:r>
            <a:r>
              <a:rPr lang="ru-RU" dirty="0" smtClean="0"/>
              <a:t> вхождение образца в текст исключено</a:t>
            </a:r>
          </a:p>
          <a:p>
            <a:pPr lvl="1"/>
            <a:r>
              <a:rPr lang="ru-RU" dirty="0" smtClean="0"/>
              <a:t>При совпадении </a:t>
            </a:r>
            <a:r>
              <a:rPr lang="ru-RU" dirty="0" err="1" smtClean="0"/>
              <a:t>хэшей</a:t>
            </a:r>
            <a:r>
              <a:rPr lang="ru-RU" dirty="0" smtClean="0"/>
              <a:t> выполняется посимвольное сравнение образца и его возможного вхождения в текст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Рабина-Карпа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Шаг 1</a:t>
            </a:r>
            <a:endParaRPr lang="en-US" dirty="0" smtClean="0"/>
          </a:p>
          <a:p>
            <a:pPr lvl="1"/>
            <a:r>
              <a:rPr lang="ru-RU" dirty="0" smtClean="0"/>
              <a:t>Прикладываем левый край образца к левому краю текста, К = 0</a:t>
            </a:r>
          </a:p>
          <a:p>
            <a:pPr lvl="1"/>
            <a:r>
              <a:rPr lang="ru-RU" b="1" u="sng" dirty="0" smtClean="0"/>
              <a:t>Вычисляем </a:t>
            </a:r>
            <a:r>
              <a:rPr lang="ru-RU" b="1" u="sng" dirty="0" err="1" smtClean="0"/>
              <a:t>хэши</a:t>
            </a:r>
            <a:r>
              <a:rPr lang="ru-RU" b="1" u="sng" dirty="0" smtClean="0"/>
              <a:t> </a:t>
            </a:r>
            <a:r>
              <a:rPr lang="en-US" b="1" u="sng" dirty="0" err="1" smtClean="0"/>
              <a:t>hq</a:t>
            </a:r>
            <a:r>
              <a:rPr lang="en-US" b="1" u="sng" dirty="0" smtClean="0"/>
              <a:t> </a:t>
            </a:r>
            <a:r>
              <a:rPr lang="ru-RU" b="1" u="sng" dirty="0" smtClean="0"/>
              <a:t>и </a:t>
            </a:r>
            <a:r>
              <a:rPr lang="en-US" b="1" u="sng" dirty="0" err="1" smtClean="0"/>
              <a:t>hs</a:t>
            </a:r>
            <a:r>
              <a:rPr lang="en-US" b="1" u="sng" dirty="0" smtClean="0"/>
              <a:t> </a:t>
            </a:r>
            <a:r>
              <a:rPr lang="ru-RU" b="1" u="sng" dirty="0" smtClean="0"/>
              <a:t>для </a:t>
            </a:r>
            <a:r>
              <a:rPr lang="en-US" b="1" u="sng" dirty="0" smtClean="0"/>
              <a:t>q</a:t>
            </a:r>
            <a:r>
              <a:rPr lang="ru-RU" b="1" u="sng" dirty="0" smtClean="0"/>
              <a:t> и для </a:t>
            </a:r>
            <a:r>
              <a:rPr lang="en-US" b="1" u="sng" dirty="0" smtClean="0"/>
              <a:t>s[0…M-1]</a:t>
            </a:r>
            <a:endParaRPr lang="ru-RU" b="1" u="sng" dirty="0" smtClean="0"/>
          </a:p>
          <a:p>
            <a:r>
              <a:rPr lang="ru-RU" dirty="0" smtClean="0"/>
              <a:t>Шаг 2</a:t>
            </a:r>
          </a:p>
          <a:p>
            <a:pPr lvl="1"/>
            <a:r>
              <a:rPr lang="ru-RU" b="1" u="sng" dirty="0" smtClean="0"/>
              <a:t>Если </a:t>
            </a:r>
            <a:r>
              <a:rPr lang="en-US" b="1" u="sng" dirty="0" err="1" smtClean="0"/>
              <a:t>hq</a:t>
            </a:r>
            <a:r>
              <a:rPr lang="en-US" b="1" u="sng" dirty="0" smtClean="0"/>
              <a:t> == </a:t>
            </a:r>
            <a:r>
              <a:rPr lang="en-US" b="1" u="sng" dirty="0" err="1" smtClean="0"/>
              <a:t>hs</a:t>
            </a:r>
            <a:r>
              <a:rPr lang="ru-RU" b="1" u="sng" dirty="0" smtClean="0"/>
              <a:t>, то </a:t>
            </a:r>
            <a:r>
              <a:rPr lang="ru-RU" dirty="0" smtClean="0"/>
              <a:t>проверяем, входит ли образец в текст, начиная с К-й позиции</a:t>
            </a:r>
          </a:p>
          <a:p>
            <a:pPr lvl="2"/>
            <a:r>
              <a:rPr lang="ru-RU" dirty="0" smtClean="0"/>
              <a:t>Сравниваем символы образца </a:t>
            </a:r>
            <a:r>
              <a:rPr lang="en-US" dirty="0" smtClean="0"/>
              <a:t>q[j] </a:t>
            </a:r>
            <a:r>
              <a:rPr lang="ru-RU" dirty="0" smtClean="0"/>
              <a:t>с символами текста </a:t>
            </a:r>
            <a:r>
              <a:rPr lang="en-US" dirty="0" smtClean="0"/>
              <a:t>s[</a:t>
            </a:r>
            <a:r>
              <a:rPr lang="en-US" dirty="0" err="1" smtClean="0"/>
              <a:t>K+j</a:t>
            </a:r>
            <a:r>
              <a:rPr lang="en-US" dirty="0" smtClean="0"/>
              <a:t>], j=0…M-1</a:t>
            </a:r>
            <a:endParaRPr lang="ru-RU" dirty="0" smtClean="0"/>
          </a:p>
          <a:p>
            <a:r>
              <a:rPr lang="ru-RU" dirty="0" smtClean="0"/>
              <a:t>Шаг 3</a:t>
            </a:r>
          </a:p>
          <a:p>
            <a:pPr lvl="1"/>
            <a:r>
              <a:rPr lang="ru-RU" dirty="0" smtClean="0"/>
              <a:t>Если имеем </a:t>
            </a:r>
            <a:r>
              <a:rPr lang="en-US" dirty="0" smtClean="0"/>
              <a:t>M </a:t>
            </a:r>
            <a:r>
              <a:rPr lang="ru-RU" dirty="0" smtClean="0"/>
              <a:t>совпадений, то образец в тексте найден – конец работы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/>
              <a:t>K+M </a:t>
            </a:r>
            <a:r>
              <a:rPr lang="en-US" dirty="0" smtClean="0"/>
              <a:t>&gt;= N, </a:t>
            </a:r>
            <a:r>
              <a:rPr lang="ru-RU" dirty="0" smtClean="0"/>
              <a:t>то образец в тексте не найден – конец работы</a:t>
            </a:r>
          </a:p>
          <a:p>
            <a:pPr lvl="1"/>
            <a:r>
              <a:rPr lang="ru-RU" dirty="0" smtClean="0"/>
              <a:t>Иначе </a:t>
            </a:r>
            <a:r>
              <a:rPr lang="ru-RU" b="1" u="sng" dirty="0" smtClean="0"/>
              <a:t>вычисляем </a:t>
            </a:r>
            <a:r>
              <a:rPr lang="en-US" b="1" u="sng" dirty="0" err="1" smtClean="0"/>
              <a:t>hs</a:t>
            </a:r>
            <a:r>
              <a:rPr lang="en-US" b="1" u="sng" dirty="0" smtClean="0"/>
              <a:t> </a:t>
            </a:r>
            <a:r>
              <a:rPr lang="ru-RU" b="1" u="sng" dirty="0" smtClean="0"/>
              <a:t>для </a:t>
            </a:r>
            <a:r>
              <a:rPr lang="en-US" b="1" u="sng" dirty="0" smtClean="0"/>
              <a:t>s[K</a:t>
            </a:r>
            <a:r>
              <a:rPr lang="ru-RU" b="1" u="sng" dirty="0" smtClean="0"/>
              <a:t>+1</a:t>
            </a:r>
            <a:r>
              <a:rPr lang="en-US" b="1" u="sng" dirty="0" smtClean="0"/>
              <a:t>…K+M]</a:t>
            </a:r>
            <a:r>
              <a:rPr lang="ru-RU" b="1" u="sng" dirty="0" smtClean="0"/>
              <a:t>,</a:t>
            </a:r>
            <a:r>
              <a:rPr lang="en-US" b="1" u="sng" dirty="0" smtClean="0"/>
              <a:t> </a:t>
            </a:r>
            <a:r>
              <a:rPr lang="ru-RU" b="1" u="sng" dirty="0" smtClean="0"/>
              <a:t>используя </a:t>
            </a:r>
            <a:r>
              <a:rPr lang="en-US" b="1" u="sng" dirty="0" err="1" smtClean="0"/>
              <a:t>hs</a:t>
            </a:r>
            <a:r>
              <a:rPr lang="en-US" b="1" u="sng" dirty="0" smtClean="0"/>
              <a:t> </a:t>
            </a:r>
            <a:r>
              <a:rPr lang="ru-RU" b="1" u="sng" dirty="0" smtClean="0"/>
              <a:t>для </a:t>
            </a:r>
            <a:r>
              <a:rPr lang="en-US" b="1" u="sng" dirty="0"/>
              <a:t>s[K…K+M-1</a:t>
            </a:r>
            <a:r>
              <a:rPr lang="en-US" b="1" u="sng" dirty="0" smtClean="0"/>
              <a:t>]</a:t>
            </a:r>
            <a:r>
              <a:rPr lang="ru-RU" i="1" dirty="0" smtClean="0"/>
              <a:t>,</a:t>
            </a:r>
            <a:r>
              <a:rPr lang="en-US" i="1" dirty="0" smtClean="0"/>
              <a:t> </a:t>
            </a:r>
            <a:r>
              <a:rPr lang="en-US" dirty="0"/>
              <a:t>K = </a:t>
            </a:r>
            <a:r>
              <a:rPr lang="en-US" dirty="0" smtClean="0"/>
              <a:t>K+1</a:t>
            </a:r>
            <a:r>
              <a:rPr lang="ru-RU" dirty="0" smtClean="0"/>
              <a:t> и переходим к шагу 2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145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Полиномиальная хэш-функция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Полиномиальный </a:t>
            </a:r>
            <a:r>
              <a:rPr lang="ru-RU" dirty="0" err="1" smtClean="0"/>
              <a:t>хэш</a:t>
            </a:r>
            <a:r>
              <a:rPr lang="ru-RU" dirty="0"/>
              <a:t> </a:t>
            </a:r>
            <a:r>
              <a:rPr lang="ru-RU" dirty="0" smtClean="0"/>
              <a:t>строки </a:t>
            </a:r>
            <a:r>
              <a:rPr lang="en-US" dirty="0" smtClean="0"/>
              <a:t>s </a:t>
            </a:r>
            <a:r>
              <a:rPr lang="ru-RU" dirty="0" smtClean="0"/>
              <a:t>длины </a:t>
            </a:r>
            <a:r>
              <a:rPr lang="en-US" dirty="0" smtClean="0"/>
              <a:t>n</a:t>
            </a:r>
            <a:endParaRPr lang="en-US" dirty="0"/>
          </a:p>
          <a:p>
            <a:pPr lvl="1"/>
            <a:endParaRPr lang="ru-RU" dirty="0" smtClean="0"/>
          </a:p>
          <a:p>
            <a:pPr lvl="1"/>
            <a:r>
              <a:rPr lang="en-US" dirty="0" smtClean="0"/>
              <a:t>H(s) = (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s[k]</a:t>
            </a:r>
            <a:r>
              <a:rPr lang="ru-RU" dirty="0" smtClean="0"/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ru-RU" dirty="0" smtClean="0"/>
              <a:t> </a:t>
            </a:r>
            <a:r>
              <a:rPr lang="en-US" dirty="0" err="1" smtClean="0"/>
              <a:t>a</a:t>
            </a:r>
            <a:r>
              <a:rPr lang="en-US" baseline="30000" dirty="0" err="1" smtClean="0"/>
              <a:t>k</a:t>
            </a:r>
            <a:r>
              <a:rPr lang="en-US" dirty="0" smtClean="0"/>
              <a:t>) mod q</a:t>
            </a:r>
            <a:r>
              <a:rPr lang="ru-RU" dirty="0" smtClean="0"/>
              <a:t>, где </a:t>
            </a:r>
            <a:r>
              <a:rPr lang="en-US" dirty="0" smtClean="0"/>
              <a:t>q </a:t>
            </a:r>
            <a:r>
              <a:rPr lang="ru-RU" dirty="0" smtClean="0"/>
              <a:t>– простое число, </a:t>
            </a:r>
            <a:r>
              <a:rPr lang="en-US" dirty="0" smtClean="0"/>
              <a:t>a – </a:t>
            </a:r>
            <a:r>
              <a:rPr lang="ru-RU" dirty="0" smtClean="0"/>
              <a:t>от 0 до </a:t>
            </a:r>
            <a:r>
              <a:rPr lang="en-US" dirty="0" smtClean="0"/>
              <a:t>q-1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q &gt; </a:t>
            </a:r>
            <a:r>
              <a:rPr lang="en-US" dirty="0" err="1" smtClean="0"/>
              <a:t>n</a:t>
            </a:r>
            <a:r>
              <a:rPr lang="en-US" baseline="30000" dirty="0" err="1" smtClean="0"/>
              <a:t>c</a:t>
            </a:r>
            <a:r>
              <a:rPr lang="en-US" dirty="0" smtClean="0"/>
              <a:t> </a:t>
            </a:r>
            <a:r>
              <a:rPr lang="ru-RU" dirty="0" smtClean="0"/>
              <a:t>для какого-то </a:t>
            </a:r>
            <a:r>
              <a:rPr lang="en-US" dirty="0" smtClean="0"/>
              <a:t>c &gt; 2, </a:t>
            </a:r>
            <a:r>
              <a:rPr lang="ru-RU" dirty="0" smtClean="0"/>
              <a:t>то вероятность совпадения </a:t>
            </a:r>
            <a:r>
              <a:rPr lang="ru-RU" dirty="0" err="1" smtClean="0"/>
              <a:t>хэшей</a:t>
            </a:r>
            <a:r>
              <a:rPr lang="ru-RU" dirty="0" smtClean="0"/>
              <a:t> для строк длины </a:t>
            </a:r>
            <a:r>
              <a:rPr lang="en-US" dirty="0" smtClean="0"/>
              <a:t>n </a:t>
            </a:r>
            <a:r>
              <a:rPr lang="ru-RU" dirty="0" smtClean="0"/>
              <a:t>не превосходит 1 </a:t>
            </a:r>
            <a:r>
              <a:rPr lang="en-US" dirty="0" smtClean="0"/>
              <a:t>/ n</a:t>
            </a:r>
            <a:r>
              <a:rPr lang="en-US" baseline="30000" dirty="0" smtClean="0"/>
              <a:t>c-2</a:t>
            </a:r>
            <a:endParaRPr lang="en-US" baseline="30000" dirty="0"/>
          </a:p>
          <a:p>
            <a:pPr lvl="2"/>
            <a:r>
              <a:rPr lang="ru-RU" dirty="0" smtClean="0"/>
              <a:t>см. </a:t>
            </a:r>
            <a:r>
              <a:rPr lang="en-US" dirty="0" err="1"/>
              <a:t>Dietzfelbinger</a:t>
            </a:r>
            <a:r>
              <a:rPr lang="en-US" dirty="0"/>
              <a:t> M., Gil J., Matias Y., </a:t>
            </a:r>
            <a:r>
              <a:rPr lang="en-US" dirty="0" err="1"/>
              <a:t>Pippenger</a:t>
            </a:r>
            <a:r>
              <a:rPr lang="en-US" dirty="0"/>
              <a:t> N. Polynomial hash functions are reliable</a:t>
            </a:r>
            <a:r>
              <a:rPr lang="ru-RU" dirty="0" smtClean="0"/>
              <a:t>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dx.doi.org/10.1007%2F3-540-55719-9_77</a:t>
            </a:r>
            <a:endParaRPr lang="en-US" dirty="0"/>
          </a:p>
          <a:p>
            <a:pPr lvl="2"/>
            <a:r>
              <a:rPr lang="ru-RU" dirty="0" smtClean="0"/>
              <a:t>Популярные значения </a:t>
            </a:r>
            <a:r>
              <a:rPr lang="en-US" dirty="0" smtClean="0"/>
              <a:t>q = 2</a:t>
            </a:r>
            <a:r>
              <a:rPr lang="en-US" sz="2800" baseline="30000" dirty="0"/>
              <a:t>31</a:t>
            </a:r>
            <a:r>
              <a:rPr lang="en-US" dirty="0" smtClean="0"/>
              <a:t>-1, q = 2</a:t>
            </a:r>
            <a:r>
              <a:rPr lang="en-US" sz="2800" baseline="30000" dirty="0"/>
              <a:t>61</a:t>
            </a:r>
            <a:r>
              <a:rPr lang="en-US" dirty="0" smtClean="0"/>
              <a:t>-1, q = 2</a:t>
            </a:r>
            <a:r>
              <a:rPr lang="en-US" sz="2800" baseline="30000" dirty="0"/>
              <a:t>32</a:t>
            </a:r>
            <a:r>
              <a:rPr lang="en-US" dirty="0" smtClean="0"/>
              <a:t>-5, q = 2</a:t>
            </a:r>
            <a:r>
              <a:rPr lang="en-US" sz="2800" baseline="30000" dirty="0" smtClean="0"/>
              <a:t>64</a:t>
            </a:r>
            <a:r>
              <a:rPr lang="en-US" dirty="0" smtClean="0"/>
              <a:t>-59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Разновидность кольцевых хэш-функций</a:t>
            </a:r>
          </a:p>
          <a:p>
            <a:pPr lvl="1"/>
            <a:r>
              <a:rPr lang="en-US" dirty="0" smtClean="0"/>
              <a:t>H(s[1..n]) = U(s[0..n-1], s[n]), </a:t>
            </a:r>
            <a:r>
              <a:rPr lang="ru-RU" dirty="0" smtClean="0"/>
              <a:t>где </a:t>
            </a:r>
            <a:r>
              <a:rPr lang="en-US" dirty="0" smtClean="0"/>
              <a:t>U(h, c) = h div a + c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/>
              <a:t>a</a:t>
            </a:r>
            <a:r>
              <a:rPr lang="en-US" baseline="30000" dirty="0" smtClean="0"/>
              <a:t>n-1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0949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Рабина-Карпа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RKSubstringSearch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substringLength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substringHash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GetHash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substringLength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RK != Naive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windowHash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GetHash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substringLength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RK != Naive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windowIdx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windowIdx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windowIdx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substringLength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windowIdx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RK != Naive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windowHash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substringHash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memcmp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(substring,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windowIdx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substringLength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windowIdx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RK != Naive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windowHash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UpdateHash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windowHash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windowIdx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substringLength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substringLength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ru-RU" sz="1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68580" indent="0"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75787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Кольцевая хэш-функция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RabinKarpQ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 &lt;&lt; 31) - 1;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RabinKarpA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UpdateHash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hash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windowsSize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hash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RabinKarpA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windowsSize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- 1))) %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RabinKarpQ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&lt;&lt;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т.к.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RabinKarpA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= 2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GetHash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window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windowSize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hash = 0,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windowSize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UpdateHash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(hash,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window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windowSize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hash;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2334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алгоритма Рабина-Карпа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Число сравнений зависит от сочетания хэш-функции, текста и образца</a:t>
            </a:r>
          </a:p>
          <a:p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худшем случае О((N - М)*М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Приведите пример хэш-функции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"среднем" O(N) </a:t>
            </a:r>
            <a:r>
              <a:rPr lang="ru-RU" dirty="0" smtClean="0"/>
              <a:t>сравнений</a:t>
            </a:r>
            <a:endParaRPr lang="ru-RU" dirty="0"/>
          </a:p>
          <a:p>
            <a:pPr lvl="1"/>
            <a:r>
              <a:rPr lang="ru-RU" dirty="0" smtClean="0"/>
              <a:t>Приведите сочетание хэш-функции и текста, для которых число сравнений = </a:t>
            </a:r>
            <a:r>
              <a:rPr lang="en-US" dirty="0" smtClean="0"/>
              <a:t>O(N) </a:t>
            </a:r>
            <a:r>
              <a:rPr lang="ru-RU" dirty="0" smtClean="0"/>
              <a:t>и не зависит от образца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9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Бойера—Мура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Robert S. Boyer, J S. Moore</a:t>
            </a:r>
            <a:r>
              <a:rPr lang="ru-RU" sz="2400" smtClean="0"/>
              <a:t> </a:t>
            </a:r>
            <a:r>
              <a:rPr lang="en-US" sz="2400" smtClean="0"/>
              <a:t>A Fast String Searching Algorithm </a:t>
            </a:r>
            <a:r>
              <a:rPr lang="ru-RU" sz="2400" smtClean="0"/>
              <a:t>// </a:t>
            </a:r>
            <a:r>
              <a:rPr lang="en-US" sz="2400" smtClean="0"/>
              <a:t>Communications of the Association for Computing Machinery, Vol. 20, No. 10, pp. 762-772, 1977</a:t>
            </a:r>
            <a:endParaRPr lang="ru-RU" sz="2400" smtClean="0"/>
          </a:p>
          <a:p>
            <a:pPr marL="0" indent="0">
              <a:buNone/>
            </a:pPr>
            <a:endParaRPr lang="ru-RU" sz="2400" smtClean="0"/>
          </a:p>
        </p:txBody>
      </p:sp>
      <p:pic>
        <p:nvPicPr>
          <p:cNvPr id="371714" name="Picture 2" descr="http://www.cs.utexas.edu/~boyer/rsb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47" y="2716484"/>
            <a:ext cx="2232248" cy="3354975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716" name="Picture 4" descr="File:J Strother Moore FLoC 2006.jpg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2" r="21287"/>
          <a:stretch/>
        </p:blipFill>
        <p:spPr bwMode="auto">
          <a:xfrm>
            <a:off x="6202667" y="2722302"/>
            <a:ext cx="2430813" cy="3349157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04086" y="4024639"/>
            <a:ext cx="24032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Robert Stephen Boyer </a:t>
            </a:r>
            <a:endParaRPr lang="ru-RU" smtClean="0"/>
          </a:p>
          <a:p>
            <a:r>
              <a:rPr lang="ru-RU" smtClean="0"/>
              <a:t>Роберт </a:t>
            </a:r>
            <a:r>
              <a:rPr lang="ru-RU"/>
              <a:t>Стивен </a:t>
            </a:r>
            <a:r>
              <a:rPr lang="ru-RU" smtClean="0"/>
              <a:t>Бойер</a:t>
            </a:r>
          </a:p>
          <a:p>
            <a:r>
              <a:rPr lang="en-US" sz="1000" smtClean="0">
                <a:hlinkClick r:id="rId6"/>
              </a:rPr>
              <a:t>https</a:t>
            </a:r>
            <a:r>
              <a:rPr lang="en-US" sz="1000">
                <a:hlinkClick r:id="rId6"/>
              </a:rPr>
              <a:t>://www.cs.utexas.edu/users/boyer/</a:t>
            </a:r>
            <a:endParaRPr lang="ru-RU" sz="1000"/>
          </a:p>
        </p:txBody>
      </p:sp>
      <p:sp>
        <p:nvSpPr>
          <p:cNvPr id="5" name="TextBox 4"/>
          <p:cNvSpPr txBox="1"/>
          <p:nvPr/>
        </p:nvSpPr>
        <p:spPr>
          <a:xfrm>
            <a:off x="8633480" y="3947695"/>
            <a:ext cx="293862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 Strother </a:t>
            </a:r>
            <a:r>
              <a:rPr lang="en-US" smtClean="0"/>
              <a:t>Moore</a:t>
            </a:r>
            <a:endParaRPr lang="ru-RU" b="1" smtClean="0"/>
          </a:p>
          <a:p>
            <a:r>
              <a:rPr lang="ru-RU" smtClean="0"/>
              <a:t>Джей </a:t>
            </a:r>
            <a:r>
              <a:rPr lang="ru-RU"/>
              <a:t>Стротер </a:t>
            </a:r>
            <a:r>
              <a:rPr lang="ru-RU" smtClean="0"/>
              <a:t>Мур</a:t>
            </a:r>
          </a:p>
          <a:p>
            <a:r>
              <a:rPr lang="en-US" sz="1000" smtClean="0">
                <a:hlinkClick r:id="rId7"/>
              </a:rPr>
              <a:t>http</a:t>
            </a:r>
            <a:r>
              <a:rPr lang="en-US" sz="1000">
                <a:hlinkClick r:id="rId7"/>
              </a:rPr>
              <a:t>://</a:t>
            </a:r>
            <a:r>
              <a:rPr lang="en-US" sz="1000" smtClean="0">
                <a:hlinkClick r:id="rId7"/>
              </a:rPr>
              <a:t>www.cs.utexas.edu/users/moore/</a:t>
            </a:r>
            <a:endParaRPr lang="ru-RU" sz="1000" smtClean="0">
              <a:hlinkClick r:id="rId7"/>
            </a:endParaRPr>
          </a:p>
          <a:p>
            <a:r>
              <a:rPr lang="en-US" sz="1000" smtClean="0">
                <a:hlinkClick r:id="rId7"/>
              </a:rPr>
              <a:t>best-ideas/string-searching/fstrpos-example.html</a:t>
            </a:r>
            <a:endParaRPr lang="ru-RU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Бойера—Мура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ru-RU" sz="2400" dirty="0" smtClean="0"/>
              <a:t>Сравнение </a:t>
            </a:r>
            <a:r>
              <a:rPr lang="ru-RU" sz="2400" dirty="0"/>
              <a:t>текста и образца, начиная с q[М – 1] и s[</a:t>
            </a:r>
            <a:r>
              <a:rPr lang="en-US" sz="2400" dirty="0"/>
              <a:t>k</a:t>
            </a:r>
            <a:r>
              <a:rPr lang="ru-RU" sz="2400" dirty="0"/>
              <a:t> + М – 1] в обратном порядке</a:t>
            </a:r>
          </a:p>
          <a:p>
            <a:pPr marL="514350" indent="-457200"/>
            <a:r>
              <a:rPr lang="ru-RU" sz="2400" dirty="0"/>
              <a:t>Сдвиг образца на расстояние </a:t>
            </a:r>
            <a:r>
              <a:rPr lang="en-US" sz="2400" dirty="0"/>
              <a:t>&gt;= </a:t>
            </a:r>
            <a:r>
              <a:rPr lang="ru-RU" sz="2400" dirty="0"/>
              <a:t>1</a:t>
            </a:r>
          </a:p>
          <a:p>
            <a:pPr marL="857250" lvl="1" indent="-342900"/>
            <a:r>
              <a:rPr lang="ru-RU" sz="2000" dirty="0"/>
              <a:t>Таблица сдвигов по стоп-символам d</a:t>
            </a:r>
            <a:r>
              <a:rPr lang="en-US" sz="2000" dirty="0"/>
              <a:t>[c] = </a:t>
            </a:r>
            <a:r>
              <a:rPr lang="ru-RU" sz="2000" dirty="0"/>
              <a:t>безопасный сдвиг образца относительно текста при условии, что </a:t>
            </a:r>
            <a:r>
              <a:rPr lang="en-US" sz="2000" dirty="0"/>
              <a:t>s[k+M-1] ==</a:t>
            </a:r>
            <a:r>
              <a:rPr lang="ru-RU" sz="2000" dirty="0"/>
              <a:t> </a:t>
            </a:r>
            <a:r>
              <a:rPr lang="en-US" sz="2000" dirty="0"/>
              <a:t>c </a:t>
            </a:r>
            <a:r>
              <a:rPr lang="ru-RU" sz="2000" dirty="0"/>
              <a:t>и </a:t>
            </a:r>
            <a:r>
              <a:rPr lang="en-US" sz="2000" dirty="0"/>
              <a:t>s[k…k+M-1] != q</a:t>
            </a:r>
            <a:endParaRPr lang="ru-RU" sz="2000" dirty="0"/>
          </a:p>
          <a:p>
            <a:pPr marL="857250" lvl="1" indent="-342900"/>
            <a:r>
              <a:rPr lang="ru-RU" sz="2000" dirty="0"/>
              <a:t>Таблица сдвигов по суффиксам </a:t>
            </a:r>
            <a:r>
              <a:rPr lang="en-US" sz="2000" dirty="0" err="1"/>
              <a:t>suffix_shift</a:t>
            </a:r>
            <a:r>
              <a:rPr lang="en-US" sz="2000" dirty="0"/>
              <a:t>[j] = min</a:t>
            </a:r>
            <a:r>
              <a:rPr lang="ru-RU" sz="2000" dirty="0"/>
              <a:t> сдвиг образца относительно текста, совмещающий внутреннюю часть образца с просмотренным суффиксом</a:t>
            </a:r>
          </a:p>
          <a:p>
            <a:endParaRPr lang="ru-RU" sz="2000" dirty="0"/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3179676" y="4925835"/>
            <a:ext cx="5832648" cy="1200329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s: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 * 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 * *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q:     * 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-----&gt;* 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  <a:p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размер сдвига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d[‘b’]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– зависит только от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33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в массиве и списке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 общем случае элемент состоит из ключа и значения</a:t>
            </a:r>
            <a:br>
              <a:rPr lang="ru-RU" dirty="0" smtClean="0"/>
            </a:br>
            <a:r>
              <a:rPr lang="en-US" dirty="0" smtClean="0"/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TKeyValue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TKey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 smtClean="0"/>
              <a:t>Тип данных для ключа выбирают так, чтобы их было удобно сравнивать</a:t>
            </a:r>
          </a:p>
          <a:p>
            <a:endParaRPr lang="ru-RU" dirty="0" smtClean="0"/>
          </a:p>
          <a:p>
            <a:r>
              <a:rPr lang="ru-RU" dirty="0" smtClean="0"/>
              <a:t>Поиск в массиве (списке) – это операция, которая по заданному ключу находит один из элементов с таким ключом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Бойера-Мура со сдвигом по стоп-символам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Шаг 1</a:t>
            </a:r>
            <a:endParaRPr lang="en-US" dirty="0" smtClean="0"/>
          </a:p>
          <a:p>
            <a:pPr lvl="1"/>
            <a:r>
              <a:rPr lang="ru-RU" dirty="0" smtClean="0"/>
              <a:t>Прикладываем левый край образца к левому краю текста, К = 0</a:t>
            </a:r>
          </a:p>
          <a:p>
            <a:pPr lvl="1"/>
            <a:r>
              <a:rPr lang="ru-RU" i="1" u="sng" dirty="0" smtClean="0"/>
              <a:t>Заполняем таблицу сдвигов по стоп-символам </a:t>
            </a:r>
            <a:r>
              <a:rPr lang="en-US" i="1" u="sng" dirty="0" smtClean="0"/>
              <a:t>d</a:t>
            </a:r>
            <a:endParaRPr lang="ru-RU" i="1" u="sng" dirty="0" smtClean="0"/>
          </a:p>
          <a:p>
            <a:r>
              <a:rPr lang="ru-RU" dirty="0" smtClean="0"/>
              <a:t>Шаг 2</a:t>
            </a:r>
          </a:p>
          <a:p>
            <a:pPr lvl="1"/>
            <a:r>
              <a:rPr lang="ru-RU" dirty="0" smtClean="0"/>
              <a:t>Проверяем, входит ли образец в текст, начиная с К-й позиции, последовательным сравнением символов образца </a:t>
            </a:r>
            <a:r>
              <a:rPr lang="en-US" dirty="0" smtClean="0"/>
              <a:t>q[j] </a:t>
            </a:r>
            <a:r>
              <a:rPr lang="ru-RU" dirty="0" smtClean="0"/>
              <a:t>с символами текста </a:t>
            </a:r>
            <a:r>
              <a:rPr lang="en-US" dirty="0" smtClean="0"/>
              <a:t>s[</a:t>
            </a:r>
            <a:r>
              <a:rPr lang="en-US" dirty="0" err="1" smtClean="0"/>
              <a:t>K+j</a:t>
            </a:r>
            <a:r>
              <a:rPr lang="en-US" dirty="0" smtClean="0"/>
              <a:t>] </a:t>
            </a:r>
            <a:r>
              <a:rPr lang="ru-RU" i="1" u="sng" dirty="0" smtClean="0"/>
              <a:t>справа на</a:t>
            </a:r>
            <a:r>
              <a:rPr lang="ru-RU" i="1" u="sng" dirty="0"/>
              <a:t>лев</a:t>
            </a:r>
            <a:r>
              <a:rPr lang="ru-RU" i="1" u="sng" dirty="0" smtClean="0"/>
              <a:t>о</a:t>
            </a:r>
            <a:r>
              <a:rPr lang="en-US" i="1" u="sng" dirty="0" smtClean="0"/>
              <a:t>, j=M-1</a:t>
            </a:r>
            <a:r>
              <a:rPr lang="ru-RU" i="1" u="sng" dirty="0" smtClean="0"/>
              <a:t>...0</a:t>
            </a:r>
          </a:p>
          <a:p>
            <a:r>
              <a:rPr lang="ru-RU" dirty="0" smtClean="0"/>
              <a:t>Шаг 3</a:t>
            </a:r>
          </a:p>
          <a:p>
            <a:pPr lvl="1"/>
            <a:r>
              <a:rPr lang="ru-RU" dirty="0" smtClean="0"/>
              <a:t>Если имеем </a:t>
            </a:r>
            <a:r>
              <a:rPr lang="en-US" dirty="0" smtClean="0"/>
              <a:t>M </a:t>
            </a:r>
            <a:r>
              <a:rPr lang="ru-RU" dirty="0" smtClean="0"/>
              <a:t>совпадений, то образец в тексте найден – конец работы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/>
              <a:t>K+M </a:t>
            </a:r>
            <a:r>
              <a:rPr lang="en-US" dirty="0" smtClean="0"/>
              <a:t>&gt;= N, </a:t>
            </a:r>
            <a:r>
              <a:rPr lang="ru-RU" dirty="0" smtClean="0"/>
              <a:t>то образец в тексте не найден – конец работы</a:t>
            </a:r>
          </a:p>
          <a:p>
            <a:pPr lvl="1"/>
            <a:r>
              <a:rPr lang="ru-RU" dirty="0" smtClean="0"/>
              <a:t>Иначе </a:t>
            </a:r>
            <a:r>
              <a:rPr lang="en-US" dirty="0" smtClean="0"/>
              <a:t>K </a:t>
            </a:r>
            <a:r>
              <a:rPr lang="en-US" dirty="0"/>
              <a:t>= </a:t>
            </a:r>
            <a:r>
              <a:rPr lang="en-US" dirty="0" err="1" smtClean="0"/>
              <a:t>K+</a:t>
            </a:r>
            <a:r>
              <a:rPr lang="en-US" i="1" u="sng" dirty="0" err="1" smtClean="0"/>
              <a:t>d</a:t>
            </a:r>
            <a:r>
              <a:rPr lang="en-US" i="1" u="sng" dirty="0" smtClean="0"/>
              <a:t>[s[K+M-1]]</a:t>
            </a:r>
            <a:r>
              <a:rPr lang="ru-RU" i="1" u="sng" dirty="0" smtClean="0"/>
              <a:t> </a:t>
            </a:r>
            <a:r>
              <a:rPr lang="ru-RU" dirty="0" smtClean="0"/>
              <a:t>и переходим к шагу 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550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Бойера</a:t>
            </a:r>
            <a:r>
              <a:rPr lang="ru-RU" dirty="0" smtClean="0"/>
              <a:t>-Мура </a:t>
            </a:r>
            <a:r>
              <a:rPr lang="ru-RU" dirty="0"/>
              <a:t>со сдвигом по стоп-символам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 smtClean="0"/>
              <a:t>bm_substring_search</a:t>
            </a:r>
            <a:r>
              <a:rPr lang="en-US" dirty="0" smtClean="0"/>
              <a:t>(</a:t>
            </a:r>
            <a:endParaRPr lang="ru-RU" dirty="0" smtClean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char </a:t>
            </a:r>
            <a:r>
              <a:rPr lang="en-US" dirty="0"/>
              <a:t>s[],  </a:t>
            </a:r>
            <a:r>
              <a:rPr lang="en-US" dirty="0" err="1" smtClean="0"/>
              <a:t>int</a:t>
            </a:r>
            <a:r>
              <a:rPr lang="en-US" dirty="0" smtClean="0"/>
              <a:t> N, </a:t>
            </a:r>
            <a:r>
              <a:rPr lang="en-US" dirty="0" err="1" smtClean="0"/>
              <a:t>const</a:t>
            </a:r>
            <a:r>
              <a:rPr lang="en-US" dirty="0" smtClean="0"/>
              <a:t> char </a:t>
            </a:r>
            <a:r>
              <a:rPr lang="en-US" dirty="0"/>
              <a:t>q</a:t>
            </a:r>
            <a:r>
              <a:rPr lang="en-US" dirty="0" smtClean="0"/>
              <a:t>[], </a:t>
            </a:r>
            <a:r>
              <a:rPr lang="en-US" dirty="0" err="1" smtClean="0"/>
              <a:t>int</a:t>
            </a:r>
            <a:r>
              <a:rPr lang="en-US" dirty="0" smtClean="0"/>
              <a:t> M)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k; /</a:t>
            </a:r>
            <a:r>
              <a:rPr lang="ru-RU" dirty="0" smtClean="0"/>
              <a:t>/</a:t>
            </a:r>
            <a:r>
              <a:rPr lang="en-US" dirty="0" smtClean="0"/>
              <a:t> </a:t>
            </a:r>
            <a:r>
              <a:rPr lang="ru-RU" dirty="0" smtClean="0"/>
              <a:t>смещение </a:t>
            </a:r>
            <a:r>
              <a:rPr lang="ru-RU" dirty="0"/>
              <a:t>образца по </a:t>
            </a:r>
            <a:r>
              <a:rPr lang="ru-RU" dirty="0" smtClean="0"/>
              <a:t>тексту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d[256]; // </a:t>
            </a:r>
            <a:r>
              <a:rPr lang="ru-RU" dirty="0" smtClean="0"/>
              <a:t>таблица сдвигов</a:t>
            </a:r>
            <a:br>
              <a:rPr lang="ru-RU" dirty="0" smtClean="0"/>
            </a:br>
            <a:r>
              <a:rPr lang="ru-RU" dirty="0" smtClean="0">
                <a:solidFill>
                  <a:srgbClr val="FFC000"/>
                </a:solidFill>
              </a:rPr>
              <a:t>	</a:t>
            </a:r>
            <a:r>
              <a:rPr lang="en-US" dirty="0" err="1" smtClean="0">
                <a:solidFill>
                  <a:srgbClr val="FFC000"/>
                </a:solidFill>
              </a:rPr>
              <a:t>bm_init</a:t>
            </a:r>
            <a:r>
              <a:rPr lang="en-US" dirty="0" smtClean="0">
                <a:solidFill>
                  <a:srgbClr val="FFC000"/>
                </a:solidFill>
              </a:rPr>
              <a:t>(d, q, M);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/>
              <a:t>	for (k = 0; k &lt; N-M; </a:t>
            </a:r>
            <a:r>
              <a:rPr lang="en-US" dirty="0" smtClean="0">
                <a:solidFill>
                  <a:srgbClr val="FFC000"/>
                </a:solidFill>
              </a:rPr>
              <a:t>k+=d[s[k+M-1]]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	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j; /</a:t>
            </a:r>
            <a:r>
              <a:rPr lang="ru-RU" dirty="0" smtClean="0"/>
              <a:t>/</a:t>
            </a:r>
            <a:r>
              <a:rPr lang="en-US" dirty="0" smtClean="0"/>
              <a:t> </a:t>
            </a:r>
            <a:r>
              <a:rPr lang="ru-RU" dirty="0" smtClean="0"/>
              <a:t>смещение </a:t>
            </a:r>
            <a:r>
              <a:rPr lang="ru-RU" dirty="0"/>
              <a:t>по </a:t>
            </a:r>
            <a:r>
              <a:rPr lang="ru-RU" dirty="0" smtClean="0"/>
              <a:t>образцу</a:t>
            </a:r>
            <a:br>
              <a:rPr lang="ru-RU" dirty="0" smtClean="0"/>
            </a:br>
            <a:r>
              <a:rPr lang="ru-RU" dirty="0"/>
              <a:t>	</a:t>
            </a:r>
            <a:r>
              <a:rPr lang="en-US" dirty="0" smtClean="0"/>
              <a:t>	for (j = M-1; s[</a:t>
            </a:r>
            <a:r>
              <a:rPr lang="en-US" dirty="0" err="1" smtClean="0"/>
              <a:t>k+j</a:t>
            </a:r>
            <a:r>
              <a:rPr lang="en-US" dirty="0"/>
              <a:t>]==q[j</a:t>
            </a:r>
            <a:r>
              <a:rPr lang="en-US" dirty="0" smtClean="0"/>
              <a:t>]; --j)</a:t>
            </a:r>
            <a:br>
              <a:rPr lang="en-US" dirty="0" smtClean="0"/>
            </a:br>
            <a:r>
              <a:rPr lang="en-US" dirty="0"/>
              <a:t>		</a:t>
            </a:r>
            <a:r>
              <a:rPr lang="en-US" dirty="0" smtClean="0"/>
              <a:t>	if </a:t>
            </a:r>
            <a:r>
              <a:rPr lang="en-US" dirty="0"/>
              <a:t>(j == 0</a:t>
            </a:r>
            <a:r>
              <a:rPr lang="en-US" dirty="0" smtClean="0"/>
              <a:t>) return </a:t>
            </a:r>
            <a:r>
              <a:rPr lang="en-US" dirty="0"/>
              <a:t>k; </a:t>
            </a:r>
            <a:r>
              <a:rPr lang="en-US" dirty="0" smtClean="0"/>
              <a:t>// </a:t>
            </a:r>
            <a:r>
              <a:rPr lang="ru-RU" dirty="0" smtClean="0"/>
              <a:t>нашли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ru-RU" dirty="0" smtClean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return -1;          </a:t>
            </a:r>
            <a:r>
              <a:rPr lang="en-US" dirty="0" smtClean="0"/>
              <a:t>/</a:t>
            </a:r>
            <a:r>
              <a:rPr lang="ru-RU" dirty="0" smtClean="0"/>
              <a:t>/ не нашли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041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Заполнение таблицы сдвигов по стоп-символам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каждого символа x из образца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q[M-1] != </a:t>
            </a:r>
            <a:r>
              <a:rPr lang="ru-RU" dirty="0" smtClean="0"/>
              <a:t>х </a:t>
            </a:r>
            <a:r>
              <a:rPr lang="en-US" dirty="0" smtClean="0"/>
              <a:t>(</a:t>
            </a:r>
            <a:r>
              <a:rPr lang="ru-RU" dirty="0" smtClean="0"/>
              <a:t>не последний символ</a:t>
            </a:r>
            <a:r>
              <a:rPr lang="en-US" dirty="0" smtClean="0"/>
              <a:t>), </a:t>
            </a:r>
            <a:r>
              <a:rPr lang="ru-RU" dirty="0" smtClean="0"/>
              <a:t>то d[x</a:t>
            </a:r>
            <a:r>
              <a:rPr lang="ru-RU" dirty="0"/>
              <a:t>] есть расстояние от </a:t>
            </a:r>
            <a:r>
              <a:rPr lang="ru-RU" dirty="0" smtClean="0">
                <a:solidFill>
                  <a:srgbClr val="FFC000"/>
                </a:solidFill>
              </a:rPr>
              <a:t>последнего</a:t>
            </a:r>
            <a:r>
              <a:rPr lang="ru-RU" dirty="0" smtClean="0"/>
              <a:t> </a:t>
            </a:r>
            <a:r>
              <a:rPr lang="ru-RU" dirty="0"/>
              <a:t>вхождения х в </a:t>
            </a:r>
            <a:r>
              <a:rPr lang="ru-RU" dirty="0" smtClean="0"/>
              <a:t>образец </a:t>
            </a:r>
            <a:r>
              <a:rPr lang="ru-RU" dirty="0"/>
              <a:t>до </a:t>
            </a:r>
            <a:r>
              <a:rPr lang="en-US" dirty="0"/>
              <a:t>q[M-1]</a:t>
            </a:r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en-US" dirty="0"/>
              <a:t>q[M-1] </a:t>
            </a:r>
            <a:r>
              <a:rPr lang="ru-RU" dirty="0" smtClean="0"/>
              <a:t>=</a:t>
            </a:r>
            <a:r>
              <a:rPr lang="en-US" dirty="0" smtClean="0"/>
              <a:t>= </a:t>
            </a:r>
            <a:r>
              <a:rPr lang="ru-RU" dirty="0" smtClean="0"/>
              <a:t>х (последний символ) и </a:t>
            </a:r>
            <a:r>
              <a:rPr lang="en-US" dirty="0" smtClean="0"/>
              <a:t>x </a:t>
            </a:r>
            <a:r>
              <a:rPr lang="ru-RU" dirty="0" smtClean="0"/>
              <a:t>входит в образец </a:t>
            </a:r>
            <a:r>
              <a:rPr lang="en-US" dirty="0" smtClean="0"/>
              <a:t>&gt;= 2 </a:t>
            </a:r>
            <a:r>
              <a:rPr lang="ru-RU" dirty="0" smtClean="0"/>
              <a:t>раз, то d[x</a:t>
            </a:r>
            <a:r>
              <a:rPr lang="ru-RU" dirty="0"/>
              <a:t>] равно расстоянию от </a:t>
            </a:r>
            <a:r>
              <a:rPr lang="ru-RU" dirty="0">
                <a:solidFill>
                  <a:srgbClr val="FFC000"/>
                </a:solidFill>
              </a:rPr>
              <a:t>предпоследнего</a:t>
            </a:r>
            <a:r>
              <a:rPr lang="ru-RU" dirty="0"/>
              <a:t> вхождения х до </a:t>
            </a:r>
            <a:r>
              <a:rPr lang="en-US" dirty="0"/>
              <a:t>q[M-1</a:t>
            </a:r>
            <a:r>
              <a:rPr lang="en-US" dirty="0" smtClean="0"/>
              <a:t>]</a:t>
            </a:r>
            <a:endParaRPr lang="ru-RU" dirty="0" smtClean="0"/>
          </a:p>
          <a:p>
            <a:pPr lvl="1"/>
            <a:r>
              <a:rPr lang="ru-RU" dirty="0"/>
              <a:t>Если </a:t>
            </a:r>
            <a:r>
              <a:rPr lang="en-US" dirty="0"/>
              <a:t>q[M-1] </a:t>
            </a:r>
            <a:r>
              <a:rPr lang="ru-RU" dirty="0"/>
              <a:t>=</a:t>
            </a:r>
            <a:r>
              <a:rPr lang="en-US" dirty="0"/>
              <a:t>= </a:t>
            </a:r>
            <a:r>
              <a:rPr lang="ru-RU" dirty="0"/>
              <a:t>х (последний символ) и </a:t>
            </a:r>
            <a:r>
              <a:rPr lang="en-US" dirty="0"/>
              <a:t>x </a:t>
            </a:r>
            <a:r>
              <a:rPr lang="ru-RU" dirty="0"/>
              <a:t>входит в образец </a:t>
            </a:r>
            <a:r>
              <a:rPr lang="ru-RU" dirty="0" smtClean="0"/>
              <a:t>1 раз, то </a:t>
            </a:r>
            <a:r>
              <a:rPr lang="en-US" dirty="0" smtClean="0"/>
              <a:t>d[x] = </a:t>
            </a:r>
            <a:r>
              <a:rPr lang="ru-RU" dirty="0" smtClean="0"/>
              <a:t>М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361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</a:t>
            </a:r>
            <a:r>
              <a:rPr lang="ru-RU" dirty="0" smtClean="0"/>
              <a:t>заполнения </a:t>
            </a:r>
            <a:r>
              <a:rPr lang="ru-RU" dirty="0"/>
              <a:t>таблицы </a:t>
            </a:r>
            <a:r>
              <a:rPr lang="ru-RU" dirty="0" smtClean="0"/>
              <a:t>сдвигов по стоп-символам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образца </a:t>
            </a:r>
            <a:r>
              <a:rPr lang="en-US" dirty="0" smtClean="0"/>
              <a:t>q=</a:t>
            </a:r>
            <a:r>
              <a:rPr lang="ru-RU" dirty="0" smtClean="0"/>
              <a:t>“аbсаbеаbсе</a:t>
            </a:r>
            <a:r>
              <a:rPr lang="ru-RU" dirty="0"/>
              <a:t>” (М = 10)  </a:t>
            </a:r>
          </a:p>
          <a:p>
            <a:pPr lvl="1"/>
            <a:r>
              <a:rPr lang="ru-RU" dirty="0"/>
              <a:t>d['a'] = </a:t>
            </a:r>
            <a:r>
              <a:rPr lang="ru-RU" dirty="0" smtClean="0"/>
              <a:t>3</a:t>
            </a:r>
            <a:endParaRPr lang="ru-RU" dirty="0"/>
          </a:p>
          <a:p>
            <a:pPr lvl="1"/>
            <a:r>
              <a:rPr lang="ru-RU" dirty="0"/>
              <a:t>d['b'] = </a:t>
            </a:r>
            <a:r>
              <a:rPr lang="ru-RU" dirty="0" smtClean="0"/>
              <a:t>2 </a:t>
            </a:r>
            <a:endParaRPr lang="ru-RU" dirty="0"/>
          </a:p>
          <a:p>
            <a:pPr lvl="1"/>
            <a:r>
              <a:rPr lang="ru-RU" dirty="0"/>
              <a:t>d['c'] = </a:t>
            </a:r>
            <a:r>
              <a:rPr lang="ru-RU" dirty="0" smtClean="0"/>
              <a:t>1</a:t>
            </a:r>
            <a:endParaRPr lang="ru-RU" dirty="0"/>
          </a:p>
          <a:p>
            <a:pPr lvl="1"/>
            <a:r>
              <a:rPr lang="ru-RU" dirty="0"/>
              <a:t>d['e'] = 4 </a:t>
            </a:r>
          </a:p>
          <a:p>
            <a:pPr lvl="1"/>
            <a:r>
              <a:rPr lang="ru-RU" dirty="0"/>
              <a:t>d[x] = 10 </a:t>
            </a:r>
            <a:r>
              <a:rPr lang="ru-RU" dirty="0" smtClean="0"/>
              <a:t>для х, </a:t>
            </a:r>
            <a:r>
              <a:rPr lang="ru-RU" dirty="0"/>
              <a:t>не входящих в </a:t>
            </a:r>
            <a:r>
              <a:rPr lang="ru-RU" dirty="0" smtClean="0"/>
              <a:t>образец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работы алгоритма Бойера </a:t>
            </a:r>
            <a:r>
              <a:rPr lang="ru-RU" dirty="0" smtClean="0"/>
              <a:t>– Мура без сдвигов по суффиксам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07568" y="1889671"/>
            <a:ext cx="8286750" cy="481013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ru-RU" sz="3000" b="1" dirty="0">
                <a:latin typeface="Courier New" pitchFamily="49" charset="0"/>
                <a:cs typeface="Courier New" pitchFamily="49" charset="0"/>
              </a:rPr>
              <a:t>а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friend in need is a friend indeed</a:t>
            </a:r>
            <a:endParaRPr lang="ru-RU" sz="3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07569" y="2389733"/>
            <a:ext cx="157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indeed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21882" y="3532733"/>
            <a:ext cx="12858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+mn-lt"/>
              </a:rPr>
              <a:t>М = </a:t>
            </a:r>
            <a:r>
              <a:rPr lang="en-US" sz="2000" dirty="0">
                <a:latin typeface="+mn-lt"/>
              </a:rPr>
              <a:t>6</a:t>
            </a:r>
            <a:endParaRPr lang="ru-RU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d['</a:t>
            </a:r>
            <a:r>
              <a:rPr lang="en-US" sz="2000" dirty="0">
                <a:latin typeface="+mn-lt"/>
                <a:cs typeface="Courier New" pitchFamily="49" charset="0"/>
              </a:rPr>
              <a:t>i'</a:t>
            </a:r>
            <a:r>
              <a:rPr lang="en-US" sz="2000" dirty="0">
                <a:latin typeface="+mn-lt"/>
              </a:rPr>
              <a:t>] = 5</a:t>
            </a:r>
          </a:p>
          <a:p>
            <a:r>
              <a:rPr lang="en-US" sz="2000" dirty="0">
                <a:latin typeface="+mn-lt"/>
              </a:rPr>
              <a:t>d['</a:t>
            </a:r>
            <a:r>
              <a:rPr lang="en-US" sz="2000" dirty="0">
                <a:latin typeface="+mn-lt"/>
                <a:cs typeface="Courier New" pitchFamily="49" charset="0"/>
              </a:rPr>
              <a:t>n'</a:t>
            </a:r>
            <a:r>
              <a:rPr lang="en-US" sz="2000" dirty="0">
                <a:latin typeface="+mn-lt"/>
              </a:rPr>
              <a:t>] = 4</a:t>
            </a:r>
            <a:endParaRPr lang="ru-RU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d['</a:t>
            </a:r>
            <a:r>
              <a:rPr lang="en-US" sz="2000" dirty="0">
                <a:latin typeface="+mn-lt"/>
                <a:cs typeface="Courier New" pitchFamily="49" charset="0"/>
              </a:rPr>
              <a:t>d</a:t>
            </a:r>
            <a:r>
              <a:rPr lang="en-US" sz="2000" dirty="0">
                <a:latin typeface="+mn-lt"/>
              </a:rPr>
              <a:t>'] = 3</a:t>
            </a:r>
          </a:p>
          <a:p>
            <a:r>
              <a:rPr lang="en-US" sz="2000" dirty="0">
                <a:latin typeface="+mn-lt"/>
              </a:rPr>
              <a:t>d['</a:t>
            </a:r>
            <a:r>
              <a:rPr lang="en-US" sz="2000" dirty="0">
                <a:latin typeface="+mn-lt"/>
                <a:cs typeface="Courier New" pitchFamily="49" charset="0"/>
              </a:rPr>
              <a:t>e</a:t>
            </a:r>
            <a:r>
              <a:rPr lang="en-US" sz="2000" dirty="0">
                <a:latin typeface="+mn-lt"/>
              </a:rPr>
              <a:t>'] = 1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67188" y="4505152"/>
            <a:ext cx="207282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800" dirty="0">
                <a:latin typeface="+mj-lt"/>
              </a:rPr>
              <a:t>Шаг 1 – сдвиг на </a:t>
            </a:r>
            <a:r>
              <a:rPr lang="en-US" sz="1800" dirty="0">
                <a:latin typeface="+mj-lt"/>
              </a:rPr>
              <a:t>1</a:t>
            </a:r>
          </a:p>
          <a:p>
            <a:r>
              <a:rPr lang="ru-RU" sz="1800" dirty="0">
                <a:latin typeface="+mj-lt"/>
              </a:rPr>
              <a:t>Шаг 2 – сдвиг на 4</a:t>
            </a:r>
          </a:p>
          <a:p>
            <a:r>
              <a:rPr lang="ru-RU" sz="1800" dirty="0">
                <a:latin typeface="+mj-lt"/>
              </a:rPr>
              <a:t>Шаг 3 – сдвиг на 4</a:t>
            </a:r>
          </a:p>
          <a:p>
            <a:r>
              <a:rPr lang="ru-RU" sz="1800" dirty="0">
                <a:latin typeface="+mj-lt"/>
              </a:rPr>
              <a:t>Шаг 4 – сдвиг на 1</a:t>
            </a:r>
          </a:p>
          <a:p>
            <a:r>
              <a:rPr lang="ru-RU" sz="1800" dirty="0">
                <a:latin typeface="+mj-lt"/>
              </a:rPr>
              <a:t>Шаг 5 – сдвиг на 3</a:t>
            </a:r>
          </a:p>
          <a:p>
            <a:r>
              <a:rPr lang="ru-RU" sz="1800" dirty="0">
                <a:latin typeface="+mj-lt"/>
              </a:rPr>
              <a:t>Шаг 6 – сдвиг на 6</a:t>
            </a:r>
          </a:p>
          <a:p>
            <a:r>
              <a:rPr lang="ru-RU" sz="1800" dirty="0">
                <a:latin typeface="+mj-lt"/>
              </a:rPr>
              <a:t>Шаг 7 – сдвиг на 5</a:t>
            </a:r>
          </a:p>
          <a:p>
            <a:r>
              <a:rPr lang="ru-RU" sz="1800" dirty="0">
                <a:latin typeface="+mj-lt"/>
              </a:rPr>
              <a:t>Шаг 8 – сдвиг на 5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rot="5400000">
            <a:off x="3039939" y="2354014"/>
            <a:ext cx="107156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421882" y="2746920"/>
            <a:ext cx="157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urier New" pitchFamily="49" charset="0"/>
                <a:cs typeface="Courier New" pitchFamily="49" charset="0"/>
              </a:rPr>
              <a:t>indeed</a:t>
            </a:r>
            <a:endParaRPr lang="ru-RU" sz="2800" b="1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rot="5400000">
            <a:off x="3113088" y="2496889"/>
            <a:ext cx="13573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287689" y="3032670"/>
            <a:ext cx="157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indeed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121305" y="3318420"/>
            <a:ext cx="157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indeed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326281" y="3604170"/>
            <a:ext cx="157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indeed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969536" y="3889920"/>
            <a:ext cx="157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indeed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281545" y="4175670"/>
            <a:ext cx="157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indeed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320137" y="4461420"/>
            <a:ext cx="157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indeed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8472265" y="5035202"/>
            <a:ext cx="157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indeed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4655840" y="1818233"/>
            <a:ext cx="0" cy="16073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5519936" y="1858874"/>
            <a:ext cx="0" cy="17859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5717416" y="1818234"/>
            <a:ext cx="0" cy="20716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6361649" y="1818234"/>
            <a:ext cx="0" cy="23574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7663606" y="1818233"/>
            <a:ext cx="0" cy="26869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rot="5400000">
            <a:off x="7131383" y="3425577"/>
            <a:ext cx="321468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rot="5400000">
            <a:off x="6793483" y="3497014"/>
            <a:ext cx="335756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rot="5400000">
            <a:off x="8222233" y="3497014"/>
            <a:ext cx="335756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" grpId="1"/>
      <p:bldP spid="5" grpId="0" build="p"/>
      <p:bldP spid="6" grpId="0" uiExpand="1" build="p"/>
      <p:bldP spid="9" grpId="0"/>
      <p:bldP spid="9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5" name="Rectangle 5"/>
          <p:cNvSpPr>
            <a:spLocks noChangeArrowheads="1"/>
          </p:cNvSpPr>
          <p:nvPr/>
        </p:nvSpPr>
        <p:spPr bwMode="auto">
          <a:xfrm>
            <a:off x="1524001" y="3135898"/>
            <a:ext cx="1847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алгоритма  Бойера-Мура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лучшем случае </a:t>
            </a:r>
            <a:r>
              <a:rPr lang="en-US" dirty="0" smtClean="0"/>
              <a:t>O(N/M) </a:t>
            </a:r>
            <a:r>
              <a:rPr lang="ru-RU" dirty="0" smtClean="0"/>
              <a:t>сравнений</a:t>
            </a:r>
          </a:p>
          <a:p>
            <a:pPr lvl="1"/>
            <a:r>
              <a:rPr lang="ru-RU" dirty="0" smtClean="0"/>
              <a:t>Если последний </a:t>
            </a:r>
            <a:r>
              <a:rPr lang="ru-RU" dirty="0"/>
              <a:t>символ </a:t>
            </a:r>
            <a:r>
              <a:rPr lang="ru-RU" dirty="0" smtClean="0"/>
              <a:t>образца </a:t>
            </a:r>
            <a:r>
              <a:rPr lang="ru-RU" dirty="0"/>
              <a:t>всегда попадает на </a:t>
            </a:r>
            <a:r>
              <a:rPr lang="ru-RU" dirty="0" smtClean="0"/>
              <a:t>символ текста, не входящий в образец</a:t>
            </a:r>
          </a:p>
          <a:p>
            <a:endParaRPr lang="en-US" dirty="0" smtClean="0"/>
          </a:p>
          <a:p>
            <a:r>
              <a:rPr lang="ru-RU" dirty="0" smtClean="0"/>
              <a:t>В худшем случае О((N - М)</a:t>
            </a:r>
            <a:r>
              <a:rPr lang="en-US" dirty="0" smtClean="0"/>
              <a:t>*</a:t>
            </a:r>
            <a:r>
              <a:rPr lang="ru-RU" dirty="0" smtClean="0"/>
              <a:t>М) сравнений</a:t>
            </a:r>
          </a:p>
          <a:p>
            <a:pPr lvl="1"/>
            <a:r>
              <a:rPr lang="ru-RU" dirty="0" smtClean="0"/>
              <a:t>Приведите пример текста и образца для худшего случая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</a:t>
            </a:r>
            <a:r>
              <a:rPr lang="ru-RU" dirty="0" smtClean="0"/>
              <a:t>Кнута-Морриса-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Пратта 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Donald Knuth </a:t>
            </a:r>
            <a:r>
              <a:rPr lang="ru-RU" dirty="0" smtClean="0"/>
              <a:t>Дональд Кнут</a:t>
            </a:r>
            <a:r>
              <a:rPr lang="en-US" dirty="0" smtClean="0"/>
              <a:t> </a:t>
            </a:r>
            <a:r>
              <a:rPr lang="ru-RU" dirty="0" smtClean="0"/>
              <a:t>р. 1938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Воган Пратт р. 1944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Джеймс Моррис р. 1941</a:t>
            </a:r>
            <a:br>
              <a:rPr lang="ru-RU" dirty="0" smtClean="0"/>
            </a:br>
            <a:endParaRPr lang="ru-RU" dirty="0" smtClean="0"/>
          </a:p>
          <a:p>
            <a:r>
              <a:rPr lang="en-US" dirty="0" smtClean="0"/>
              <a:t>Knuth</a:t>
            </a:r>
            <a:r>
              <a:rPr lang="en-US" dirty="0"/>
              <a:t>, </a:t>
            </a:r>
            <a:r>
              <a:rPr lang="en-US" dirty="0" smtClean="0"/>
              <a:t>Donald; Morris</a:t>
            </a:r>
            <a:r>
              <a:rPr lang="en-US" dirty="0"/>
              <a:t>, James H., </a:t>
            </a:r>
            <a:r>
              <a:rPr lang="en-US" dirty="0" err="1" smtClean="0"/>
              <a:t>jr</a:t>
            </a:r>
            <a:r>
              <a:rPr lang="en-US" dirty="0" smtClean="0"/>
              <a:t>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Pratt</a:t>
            </a:r>
            <a:r>
              <a:rPr lang="en-US" dirty="0"/>
              <a:t>, </a:t>
            </a:r>
            <a:r>
              <a:rPr lang="en-US" dirty="0" smtClean="0"/>
              <a:t>Vaughan</a:t>
            </a:r>
            <a:br>
              <a:rPr lang="en-US" dirty="0" smtClean="0"/>
            </a:br>
            <a:r>
              <a:rPr lang="en-US" dirty="0" smtClean="0"/>
              <a:t>"</a:t>
            </a:r>
            <a:r>
              <a:rPr lang="en-US" dirty="0"/>
              <a:t>Fast pattern matching in </a:t>
            </a:r>
            <a:r>
              <a:rPr lang="en-US" dirty="0" smtClean="0"/>
              <a:t>strings"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SIAM </a:t>
            </a:r>
            <a:r>
              <a:rPr lang="en-US" dirty="0"/>
              <a:t>Journal on </a:t>
            </a:r>
            <a:r>
              <a:rPr lang="en-US" dirty="0" smtClean="0"/>
              <a:t>Computing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Vol</a:t>
            </a:r>
            <a:r>
              <a:rPr lang="en-US" dirty="0" smtClean="0"/>
              <a:t> </a:t>
            </a:r>
            <a:r>
              <a:rPr lang="en-US" dirty="0"/>
              <a:t>6 (2</a:t>
            </a:r>
            <a:r>
              <a:rPr lang="en-US" dirty="0" smtClean="0"/>
              <a:t>), pp. 323–350, 1977 </a:t>
            </a:r>
            <a:endParaRPr lang="ru-RU" dirty="0"/>
          </a:p>
          <a:p>
            <a:endParaRPr lang="ru-RU" dirty="0" smtClean="0"/>
          </a:p>
        </p:txBody>
      </p:sp>
      <p:pic>
        <p:nvPicPr>
          <p:cNvPr id="3727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000" y="0"/>
            <a:ext cx="2160000" cy="2554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27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000" y="1844825"/>
            <a:ext cx="2160000" cy="2675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27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000" y="4064648"/>
            <a:ext cx="2160000" cy="2793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Кнута-Морриса-Пратта 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Улучшение </a:t>
            </a:r>
            <a:r>
              <a:rPr lang="ru-RU" dirty="0"/>
              <a:t>наивного </a:t>
            </a:r>
            <a:r>
              <a:rPr lang="ru-RU" dirty="0" smtClean="0"/>
              <a:t>поиска</a:t>
            </a:r>
            <a:endParaRPr lang="en-US" dirty="0" smtClean="0"/>
          </a:p>
          <a:p>
            <a:pPr lvl="1"/>
            <a:r>
              <a:rPr lang="ru-RU" dirty="0" smtClean="0"/>
              <a:t>Каждый символ текста участвует в сравнении </a:t>
            </a:r>
            <a:r>
              <a:rPr lang="en-US" dirty="0" smtClean="0"/>
              <a:t>&lt;= </a:t>
            </a:r>
            <a:r>
              <a:rPr lang="ru-RU" dirty="0" smtClean="0"/>
              <a:t>одного</a:t>
            </a:r>
            <a:r>
              <a:rPr lang="en-US" dirty="0" smtClean="0"/>
              <a:t> </a:t>
            </a:r>
            <a:r>
              <a:rPr lang="ru-RU" dirty="0" smtClean="0"/>
              <a:t>раза</a:t>
            </a:r>
          </a:p>
          <a:p>
            <a:pPr lvl="1"/>
            <a:r>
              <a:rPr lang="ru-RU" dirty="0" smtClean="0"/>
              <a:t>Сдвиг выбирается с учётом того, какой именно префикс </a:t>
            </a:r>
            <a:r>
              <a:rPr lang="ru-RU" dirty="0"/>
              <a:t>образца совпал с </a:t>
            </a:r>
            <a:r>
              <a:rPr lang="ru-RU" dirty="0" smtClean="0"/>
              <a:t>префиксом текста </a:t>
            </a:r>
            <a:r>
              <a:rPr lang="ru-RU" dirty="0"/>
              <a:t>в окне просмотра</a:t>
            </a:r>
          </a:p>
          <a:p>
            <a:pPr marL="68580" indent="0">
              <a:buNone/>
            </a:pP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2428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Кнута-Морриса-Пратта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На сколько позиций можно сдвинуть q относительно </a:t>
            </a:r>
            <a:r>
              <a:rPr lang="en-US" sz="2400" dirty="0"/>
              <a:t>s</a:t>
            </a:r>
            <a:r>
              <a:rPr lang="ru-RU" sz="2400" dirty="0"/>
              <a:t>, не пропустив вхождений </a:t>
            </a:r>
            <a:r>
              <a:rPr lang="en-US" sz="2400" dirty="0"/>
              <a:t>q </a:t>
            </a:r>
            <a:r>
              <a:rPr lang="ru-RU" sz="2400" dirty="0"/>
              <a:t>в </a:t>
            </a:r>
            <a:r>
              <a:rPr lang="en-US" sz="2400" dirty="0"/>
              <a:t>s</a:t>
            </a:r>
            <a:r>
              <a:rPr lang="ru-RU" sz="2400" dirty="0"/>
              <a:t>, если до позиций i и j они  совпадают, а в i и j различаются?</a:t>
            </a:r>
          </a:p>
        </p:txBody>
      </p:sp>
      <p:sp>
        <p:nvSpPr>
          <p:cNvPr id="360453" name="TextBox 7"/>
          <p:cNvSpPr txBox="1">
            <a:spLocks noChangeArrowheads="1"/>
          </p:cNvSpPr>
          <p:nvPr/>
        </p:nvSpPr>
        <p:spPr bwMode="auto">
          <a:xfrm>
            <a:off x="3431704" y="3227492"/>
            <a:ext cx="5904656" cy="156966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  0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k         i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N-1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s: b a </a:t>
            </a:r>
            <a:r>
              <a:rPr lang="en-US" sz="2400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u="sng" dirty="0">
                <a:latin typeface="Consolas" panose="020B0609020204030204" pitchFamily="49" charset="0"/>
                <a:cs typeface="Consolas" panose="020B0609020204030204" pitchFamily="49" charset="0"/>
              </a:rPr>
              <a:t> b a b 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b a c a b a t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q:     </a:t>
            </a:r>
            <a:r>
              <a:rPr lang="en-US" sz="2400" u="sng" dirty="0">
                <a:latin typeface="Consolas" panose="020B0609020204030204" pitchFamily="49" charset="0"/>
                <a:cs typeface="Consolas" panose="020B0609020204030204" pitchFamily="49" charset="0"/>
              </a:rPr>
              <a:t>a b a b 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 a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0         j M-1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39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Префикс-функция КМП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Префикс-функция prefix</a:t>
            </a:r>
            <a:r>
              <a:rPr lang="en-US" dirty="0"/>
              <a:t>(q, j) </a:t>
            </a:r>
            <a:r>
              <a:rPr lang="ru-RU" dirty="0" smtClean="0"/>
              <a:t>строки </a:t>
            </a:r>
            <a:r>
              <a:rPr lang="en-US" dirty="0" smtClean="0"/>
              <a:t>q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prefix(</a:t>
            </a:r>
            <a:r>
              <a:rPr lang="en-US" dirty="0" err="1" smtClean="0"/>
              <a:t>q,j</a:t>
            </a:r>
            <a:r>
              <a:rPr lang="en-US" dirty="0" smtClean="0"/>
              <a:t>) = max { x | q[0..x] = q[j-</a:t>
            </a:r>
            <a:r>
              <a:rPr lang="en-US" dirty="0" err="1" smtClean="0"/>
              <a:t>x..j</a:t>
            </a:r>
            <a:r>
              <a:rPr lang="en-US" dirty="0" smtClean="0"/>
              <a:t>], x &lt; j }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prefix(q,</a:t>
            </a:r>
            <a:r>
              <a:rPr lang="ru-RU" dirty="0" smtClean="0"/>
              <a:t>0</a:t>
            </a:r>
            <a:r>
              <a:rPr lang="en-US" dirty="0" smtClean="0"/>
              <a:t>)</a:t>
            </a:r>
            <a:r>
              <a:rPr lang="ru-RU" dirty="0" smtClean="0"/>
              <a:t> = 0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Свойства префикс-функции</a:t>
            </a:r>
          </a:p>
          <a:p>
            <a:pPr lvl="1"/>
            <a:endParaRPr lang="ru-RU" dirty="0" smtClean="0"/>
          </a:p>
          <a:p>
            <a:pPr lvl="1"/>
            <a:r>
              <a:rPr lang="en-US" dirty="0" smtClean="0"/>
              <a:t>prefix(</a:t>
            </a:r>
            <a:r>
              <a:rPr lang="en-US" dirty="0" err="1" smtClean="0"/>
              <a:t>q,j</a:t>
            </a:r>
            <a:r>
              <a:rPr lang="en-US" dirty="0"/>
              <a:t>) </a:t>
            </a:r>
            <a:r>
              <a:rPr lang="ru-RU" dirty="0" smtClean="0"/>
              <a:t>= длина самого длинного префикса </a:t>
            </a:r>
            <a:r>
              <a:rPr lang="ru-RU" dirty="0"/>
              <a:t>строки </a:t>
            </a:r>
            <a:r>
              <a:rPr lang="en-US" dirty="0" smtClean="0"/>
              <a:t>q[0</a:t>
            </a:r>
            <a:r>
              <a:rPr lang="ru-RU" dirty="0" smtClean="0"/>
              <a:t>..</a:t>
            </a:r>
            <a:r>
              <a:rPr lang="en-US" dirty="0" smtClean="0"/>
              <a:t>j]</a:t>
            </a:r>
            <a:r>
              <a:rPr lang="ru-RU" dirty="0" smtClean="0"/>
              <a:t>, </a:t>
            </a:r>
            <a:r>
              <a:rPr lang="ru-RU" dirty="0"/>
              <a:t>который </a:t>
            </a:r>
            <a:r>
              <a:rPr lang="ru-RU" dirty="0" smtClean="0"/>
              <a:t>!= </a:t>
            </a:r>
            <a:r>
              <a:rPr lang="en-US" dirty="0" smtClean="0"/>
              <a:t>q[0</a:t>
            </a:r>
            <a:r>
              <a:rPr lang="ru-RU" dirty="0"/>
              <a:t>..</a:t>
            </a:r>
            <a:r>
              <a:rPr lang="en-US" dirty="0"/>
              <a:t>j] </a:t>
            </a:r>
            <a:r>
              <a:rPr lang="ru-RU" dirty="0" smtClean="0"/>
              <a:t>и является суффиксом </a:t>
            </a:r>
            <a:r>
              <a:rPr lang="en-US" dirty="0"/>
              <a:t>q[0</a:t>
            </a:r>
            <a:r>
              <a:rPr lang="ru-RU" dirty="0"/>
              <a:t>..</a:t>
            </a:r>
            <a:r>
              <a:rPr lang="en-US" dirty="0"/>
              <a:t>j</a:t>
            </a:r>
            <a:r>
              <a:rPr lang="en-US" dirty="0" smtClean="0"/>
              <a:t>]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r>
              <a:rPr lang="en-US" dirty="0" smtClean="0"/>
              <a:t>j-prefix(</a:t>
            </a:r>
            <a:r>
              <a:rPr lang="en-US" dirty="0" err="1" smtClean="0"/>
              <a:t>q,j</a:t>
            </a:r>
            <a:r>
              <a:rPr lang="en-US" dirty="0" smtClean="0"/>
              <a:t>)</a:t>
            </a:r>
            <a:r>
              <a:rPr lang="ru-RU" dirty="0" smtClean="0"/>
              <a:t>+1</a:t>
            </a:r>
            <a:r>
              <a:rPr lang="en-US" dirty="0" smtClean="0"/>
              <a:t> </a:t>
            </a:r>
            <a:r>
              <a:rPr lang="ru-RU" dirty="0" smtClean="0"/>
              <a:t>= размер безопасного сдвига образца, если </a:t>
            </a:r>
            <a:r>
              <a:rPr lang="en-US" dirty="0" smtClean="0"/>
              <a:t>q[0..j] </a:t>
            </a:r>
            <a:r>
              <a:rPr lang="ru-RU" dirty="0" smtClean="0"/>
              <a:t>совпал с текстом в окне просмотра</a:t>
            </a:r>
            <a:endParaRPr lang="en-US" dirty="0" smtClean="0"/>
          </a:p>
          <a:p>
            <a:pPr lvl="1"/>
            <a:endParaRPr lang="ru-RU" dirty="0" smtClean="0"/>
          </a:p>
          <a:p>
            <a:pPr lvl="1"/>
            <a:r>
              <a:rPr lang="en-US" smtClean="0"/>
              <a:t>j - prefix(</a:t>
            </a:r>
            <a:r>
              <a:rPr lang="en-US" dirty="0" err="1" smtClean="0"/>
              <a:t>q,j</a:t>
            </a:r>
            <a:r>
              <a:rPr lang="en-US" dirty="0" smtClean="0"/>
              <a:t>) = </a:t>
            </a:r>
            <a:r>
              <a:rPr lang="ru-RU" dirty="0" smtClean="0"/>
              <a:t>число сравнений, которые можно </a:t>
            </a:r>
            <a:r>
              <a:rPr lang="ru-RU" u="sng" dirty="0" smtClean="0"/>
              <a:t>не</a:t>
            </a:r>
            <a:r>
              <a:rPr lang="ru-RU" dirty="0" smtClean="0"/>
              <a:t> делать после такого сдвига окна просмотра</a:t>
            </a:r>
            <a:endParaRPr lang="en-US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marL="6858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785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Линейный поиск 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Последовательный просмотр элементов, пока не найден нужный ключ</a:t>
            </a:r>
          </a:p>
          <a:p>
            <a:endParaRPr lang="en-US" dirty="0" smtClean="0"/>
          </a:p>
          <a:p>
            <a:r>
              <a:rPr lang="ru-RU" dirty="0" smtClean="0"/>
              <a:t>Число сравнений в худшем случае О(число элементов)</a:t>
            </a:r>
          </a:p>
          <a:p>
            <a:endParaRPr lang="ru-RU" dirty="0" smtClean="0"/>
          </a:p>
          <a:p>
            <a:r>
              <a:rPr lang="ru-RU" dirty="0" smtClean="0"/>
              <a:t>Когда использовать?</a:t>
            </a:r>
          </a:p>
          <a:p>
            <a:pPr lvl="1"/>
            <a:r>
              <a:rPr lang="ru-RU" dirty="0" smtClean="0"/>
              <a:t>Либо отсутствует линейный порядок на множестве ключей</a:t>
            </a:r>
          </a:p>
          <a:p>
            <a:pPr lvl="1"/>
            <a:r>
              <a:rPr lang="ru-RU" dirty="0" smtClean="0"/>
              <a:t>Либо время поиска не существенно (число элементов мало, поиск занимает малый % времени, и т.п.)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Что делать, если массив большой?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Префикс-функция КМП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cs typeface="Times New Roman" pitchFamily="18" charset="0"/>
              </a:rPr>
              <a:t>Пример 1</a:t>
            </a:r>
            <a:endParaRPr lang="en-US" sz="2400" dirty="0">
              <a:cs typeface="Times New Roman" pitchFamily="18" charset="0"/>
            </a:endParaRPr>
          </a:p>
          <a:p>
            <a:pPr marL="6858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j			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6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q[j]			a  b  a  b  a  c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j-prefix(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q,j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)+1	1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2  2  2  2  6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6	prefix(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q,j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		0  0  1  2  3  0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cs typeface="Times New Roman" pitchFamily="18" charset="0"/>
            </a:endParaRPr>
          </a:p>
          <a:p>
            <a:r>
              <a:rPr lang="ru-RU" sz="2400" dirty="0">
                <a:cs typeface="Times New Roman" pitchFamily="18" charset="0"/>
              </a:rPr>
              <a:t>Пример 2</a:t>
            </a:r>
            <a:br>
              <a:rPr lang="ru-RU" sz="2400" dirty="0">
                <a:cs typeface="Times New Roman" pitchFamily="18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j			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6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q[j]			b  a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j-prefix(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q,j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)+1	1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2  3  4  5  6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7	prefix(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q,j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		0  0  0  0  0  0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2400" dirty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6812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smtClean="0"/>
              <a:t>Кнута-Морриса-Пратта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Шаг 1</a:t>
            </a:r>
            <a:endParaRPr lang="en-US" dirty="0" smtClean="0"/>
          </a:p>
          <a:p>
            <a:pPr lvl="1"/>
            <a:r>
              <a:rPr lang="ru-RU" dirty="0" smtClean="0"/>
              <a:t>Прикладываем левый край образца к левому краю окна просмотра, К = 0</a:t>
            </a:r>
            <a:r>
              <a:rPr lang="en-US" dirty="0" smtClean="0">
                <a:solidFill>
                  <a:srgbClr val="FFC000"/>
                </a:solidFill>
              </a:rPr>
              <a:t>, j = 0</a:t>
            </a:r>
            <a:endParaRPr lang="ru-RU" dirty="0" smtClean="0">
              <a:solidFill>
                <a:srgbClr val="FFC000"/>
              </a:solidFill>
            </a:endParaRPr>
          </a:p>
          <a:p>
            <a:pPr lvl="1"/>
            <a:r>
              <a:rPr lang="ru-RU" dirty="0" smtClean="0">
                <a:solidFill>
                  <a:srgbClr val="FFC000"/>
                </a:solidFill>
              </a:rPr>
              <a:t>Вычисляем префикс-функцию образца</a:t>
            </a:r>
          </a:p>
          <a:p>
            <a:r>
              <a:rPr lang="ru-RU" dirty="0" smtClean="0"/>
              <a:t>Шаг 2</a:t>
            </a:r>
          </a:p>
          <a:p>
            <a:pPr lvl="1"/>
            <a:r>
              <a:rPr lang="ru-RU" dirty="0" smtClean="0"/>
              <a:t>Проверяем, входит ли образец в текст, начиная с К-й позиции, последовательным сравнением символов образца </a:t>
            </a:r>
            <a:r>
              <a:rPr lang="en-US" dirty="0" smtClean="0"/>
              <a:t>q[j] </a:t>
            </a:r>
            <a:r>
              <a:rPr lang="ru-RU" dirty="0" smtClean="0"/>
              <a:t>с символами текста </a:t>
            </a:r>
            <a:r>
              <a:rPr lang="en-US" dirty="0" smtClean="0"/>
              <a:t>s[</a:t>
            </a:r>
            <a:r>
              <a:rPr lang="en-US" dirty="0" err="1" smtClean="0"/>
              <a:t>K+j</a:t>
            </a:r>
            <a:r>
              <a:rPr lang="en-US" dirty="0" smtClean="0"/>
              <a:t>] </a:t>
            </a:r>
            <a:r>
              <a:rPr lang="ru-RU" dirty="0" smtClean="0"/>
              <a:t>слева на</a:t>
            </a:r>
            <a:r>
              <a:rPr lang="ru-RU" dirty="0"/>
              <a:t>прав</a:t>
            </a:r>
            <a:r>
              <a:rPr lang="ru-RU" dirty="0" smtClean="0"/>
              <a:t>о</a:t>
            </a:r>
            <a:r>
              <a:rPr lang="en-US" dirty="0" smtClean="0"/>
              <a:t>, j=</a:t>
            </a:r>
            <a:r>
              <a:rPr lang="en-US" dirty="0">
                <a:solidFill>
                  <a:srgbClr val="FFC000"/>
                </a:solidFill>
              </a:rPr>
              <a:t>j</a:t>
            </a:r>
            <a:r>
              <a:rPr lang="ru-RU" dirty="0" smtClean="0"/>
              <a:t>...</a:t>
            </a:r>
            <a:r>
              <a:rPr lang="en-US" dirty="0" smtClean="0"/>
              <a:t>M-1</a:t>
            </a:r>
            <a:endParaRPr lang="ru-RU" dirty="0" smtClean="0"/>
          </a:p>
          <a:p>
            <a:r>
              <a:rPr lang="ru-RU" dirty="0" smtClean="0"/>
              <a:t>Шаг 3</a:t>
            </a:r>
          </a:p>
          <a:p>
            <a:pPr lvl="1"/>
            <a:r>
              <a:rPr lang="ru-RU" dirty="0" smtClean="0"/>
              <a:t>Если имеем </a:t>
            </a:r>
            <a:r>
              <a:rPr lang="en-US" dirty="0" smtClean="0"/>
              <a:t>M </a:t>
            </a:r>
            <a:r>
              <a:rPr lang="ru-RU" dirty="0" smtClean="0"/>
              <a:t>совпадений, то образец в тексте найден – конец работы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/>
              <a:t>K+M </a:t>
            </a:r>
            <a:r>
              <a:rPr lang="en-US" dirty="0" smtClean="0"/>
              <a:t>&gt;= N, </a:t>
            </a:r>
            <a:r>
              <a:rPr lang="ru-RU" dirty="0" smtClean="0"/>
              <a:t>то образец в тексте не найден – конец работы</a:t>
            </a:r>
          </a:p>
          <a:p>
            <a:pPr lvl="1"/>
            <a:r>
              <a:rPr lang="ru-RU" dirty="0" smtClean="0"/>
              <a:t>Иначе </a:t>
            </a:r>
            <a:r>
              <a:rPr lang="en-US" dirty="0" smtClean="0"/>
              <a:t>K </a:t>
            </a:r>
            <a:r>
              <a:rPr lang="en-US" dirty="0"/>
              <a:t>= </a:t>
            </a:r>
            <a:r>
              <a:rPr lang="en-US" dirty="0" err="1" smtClean="0"/>
              <a:t>K+</a:t>
            </a:r>
            <a:r>
              <a:rPr lang="en-US" dirty="0" err="1" smtClean="0">
                <a:solidFill>
                  <a:srgbClr val="FFC000"/>
                </a:solidFill>
              </a:rPr>
              <a:t>j-prefix</a:t>
            </a:r>
            <a:r>
              <a:rPr lang="en-US" dirty="0" smtClean="0">
                <a:solidFill>
                  <a:srgbClr val="FFC000"/>
                </a:solidFill>
              </a:rPr>
              <a:t>[j-1], j = prefix[j-1]+1</a:t>
            </a:r>
            <a:r>
              <a:rPr lang="ru-RU" dirty="0" smtClean="0"/>
              <a:t> и переходим к шагу 2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085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Кнута-Морриса-Пратта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8400" y="1783560"/>
            <a:ext cx="8050088" cy="4572000"/>
          </a:xfrm>
        </p:spPr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 smtClean="0"/>
              <a:t>kmp_substring_search</a:t>
            </a:r>
            <a:r>
              <a:rPr lang="en-US" dirty="0" smtClean="0"/>
              <a:t>(</a:t>
            </a:r>
            <a:endParaRPr lang="ru-RU" dirty="0" smtClean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char </a:t>
            </a:r>
            <a:r>
              <a:rPr lang="en-US" dirty="0"/>
              <a:t>s[],  </a:t>
            </a:r>
            <a:r>
              <a:rPr lang="en-US" dirty="0" err="1" smtClean="0"/>
              <a:t>int</a:t>
            </a:r>
            <a:r>
              <a:rPr lang="en-US" dirty="0" smtClean="0"/>
              <a:t> N, </a:t>
            </a:r>
            <a:r>
              <a:rPr lang="en-US" dirty="0" err="1" smtClean="0"/>
              <a:t>const</a:t>
            </a:r>
            <a:r>
              <a:rPr lang="en-US" dirty="0" smtClean="0"/>
              <a:t> char </a:t>
            </a:r>
            <a:r>
              <a:rPr lang="en-US" dirty="0"/>
              <a:t>q</a:t>
            </a:r>
            <a:r>
              <a:rPr lang="en-US" dirty="0" smtClean="0"/>
              <a:t>[], </a:t>
            </a:r>
            <a:r>
              <a:rPr lang="en-US" dirty="0" err="1" smtClean="0"/>
              <a:t>int</a:t>
            </a:r>
            <a:r>
              <a:rPr lang="en-US" dirty="0" smtClean="0"/>
              <a:t> M)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k</a:t>
            </a:r>
            <a:r>
              <a:rPr lang="ru-RU" dirty="0" smtClean="0"/>
              <a:t> = 0</a:t>
            </a:r>
            <a:r>
              <a:rPr lang="en-US" dirty="0" smtClean="0"/>
              <a:t>; /</a:t>
            </a:r>
            <a:r>
              <a:rPr lang="ru-RU" dirty="0" smtClean="0"/>
              <a:t>/</a:t>
            </a:r>
            <a:r>
              <a:rPr lang="en-US" dirty="0" smtClean="0"/>
              <a:t> </a:t>
            </a:r>
            <a:r>
              <a:rPr lang="ru-RU" dirty="0" smtClean="0"/>
              <a:t>смещение </a:t>
            </a:r>
            <a:r>
              <a:rPr lang="ru-RU" dirty="0"/>
              <a:t>образца по </a:t>
            </a:r>
            <a:r>
              <a:rPr lang="ru-RU" dirty="0" smtClean="0"/>
              <a:t>тексту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 err="1">
                <a:solidFill>
                  <a:srgbClr val="FFC000"/>
                </a:solidFill>
              </a:rPr>
              <a:t>int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j</a:t>
            </a:r>
            <a:r>
              <a:rPr lang="ru-RU" dirty="0" smtClean="0">
                <a:solidFill>
                  <a:srgbClr val="FFC000"/>
                </a:solidFill>
              </a:rPr>
              <a:t> = 0</a:t>
            </a:r>
            <a:r>
              <a:rPr lang="en-US" dirty="0" smtClean="0">
                <a:solidFill>
                  <a:srgbClr val="FFC000"/>
                </a:solidFill>
              </a:rPr>
              <a:t>; </a:t>
            </a:r>
            <a:r>
              <a:rPr lang="en-US" dirty="0">
                <a:solidFill>
                  <a:srgbClr val="FFC000"/>
                </a:solidFill>
              </a:rPr>
              <a:t>/</a:t>
            </a:r>
            <a:r>
              <a:rPr lang="ru-RU" dirty="0">
                <a:solidFill>
                  <a:srgbClr val="FFC000"/>
                </a:solidFill>
              </a:rPr>
              <a:t>/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ru-RU" dirty="0">
                <a:solidFill>
                  <a:srgbClr val="FFC000"/>
                </a:solidFill>
              </a:rPr>
              <a:t>смещение по образцу</a:t>
            </a:r>
            <a:br>
              <a:rPr lang="ru-RU" dirty="0">
                <a:solidFill>
                  <a:srgbClr val="FFC000"/>
                </a:solidFill>
              </a:rPr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p[M+1], prefix = p</a:t>
            </a:r>
            <a:r>
              <a:rPr lang="ru-RU" dirty="0" smtClean="0"/>
              <a:t>+</a:t>
            </a:r>
            <a:r>
              <a:rPr lang="en-US" dirty="0" smtClean="0"/>
              <a:t>1; // </a:t>
            </a:r>
            <a:r>
              <a:rPr lang="ru-RU" dirty="0" smtClean="0"/>
              <a:t>таблица сдвигов</a:t>
            </a:r>
            <a:r>
              <a:rPr lang="en-US" dirty="0" smtClean="0"/>
              <a:t>, </a:t>
            </a:r>
            <a:r>
              <a:rPr lang="ru-RU" dirty="0" smtClean="0"/>
              <a:t>С99</a:t>
            </a:r>
            <a:br>
              <a:rPr lang="ru-RU" dirty="0" smtClean="0"/>
            </a:br>
            <a:r>
              <a:rPr lang="ru-RU" dirty="0" smtClean="0">
                <a:solidFill>
                  <a:srgbClr val="FFC000"/>
                </a:solidFill>
              </a:rPr>
              <a:t>	</a:t>
            </a:r>
            <a:r>
              <a:rPr lang="en-US" dirty="0" err="1" smtClean="0">
                <a:solidFill>
                  <a:srgbClr val="FFC000"/>
                </a:solidFill>
              </a:rPr>
              <a:t>kmp_init</a:t>
            </a:r>
            <a:r>
              <a:rPr lang="en-US" dirty="0" smtClean="0">
                <a:solidFill>
                  <a:srgbClr val="FFC000"/>
                </a:solidFill>
              </a:rPr>
              <a:t>(prefix, q, M);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/>
              <a:t>	for (k = 0; k &lt; N-M; </a:t>
            </a:r>
            <a:r>
              <a:rPr lang="en-US" dirty="0" smtClean="0">
                <a:solidFill>
                  <a:srgbClr val="FFC000"/>
                </a:solidFill>
              </a:rPr>
              <a:t>k+=j-prefix[j</a:t>
            </a:r>
            <a:r>
              <a:rPr lang="ru-RU" dirty="0" smtClean="0">
                <a:solidFill>
                  <a:srgbClr val="FFC000"/>
                </a:solidFill>
              </a:rPr>
              <a:t>-1</a:t>
            </a:r>
            <a:r>
              <a:rPr lang="en-US" dirty="0" smtClean="0">
                <a:solidFill>
                  <a:srgbClr val="FFC000"/>
                </a:solidFill>
              </a:rPr>
              <a:t>]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	{</a:t>
            </a:r>
            <a:br>
              <a:rPr lang="en-US" dirty="0" smtClean="0"/>
            </a:br>
            <a:r>
              <a:rPr lang="ru-RU" dirty="0"/>
              <a:t>	</a:t>
            </a:r>
            <a:r>
              <a:rPr lang="en-US" dirty="0" smtClean="0"/>
              <a:t>	for (j = </a:t>
            </a:r>
            <a:r>
              <a:rPr lang="en-US" dirty="0" smtClean="0">
                <a:solidFill>
                  <a:srgbClr val="FFC000"/>
                </a:solidFill>
              </a:rPr>
              <a:t>j</a:t>
            </a:r>
            <a:r>
              <a:rPr lang="en-US" dirty="0" smtClean="0"/>
              <a:t>; s[</a:t>
            </a:r>
            <a:r>
              <a:rPr lang="en-US" dirty="0" err="1" smtClean="0"/>
              <a:t>k+j</a:t>
            </a:r>
            <a:r>
              <a:rPr lang="en-US" dirty="0"/>
              <a:t>]==q[j</a:t>
            </a:r>
            <a:r>
              <a:rPr lang="en-US" dirty="0" smtClean="0"/>
              <a:t>] &amp;&amp; j &lt; M; ++j)</a:t>
            </a:r>
            <a:br>
              <a:rPr lang="en-US" dirty="0" smtClean="0"/>
            </a:br>
            <a:r>
              <a:rPr lang="en-US" dirty="0"/>
              <a:t>		</a:t>
            </a:r>
            <a:r>
              <a:rPr lang="en-US" dirty="0" smtClean="0"/>
              <a:t>	if </a:t>
            </a:r>
            <a:r>
              <a:rPr lang="en-US" dirty="0"/>
              <a:t>(j == </a:t>
            </a:r>
            <a:r>
              <a:rPr lang="en-US" dirty="0" smtClean="0"/>
              <a:t>M) return </a:t>
            </a:r>
            <a:r>
              <a:rPr lang="en-US" dirty="0"/>
              <a:t>k; </a:t>
            </a:r>
            <a:r>
              <a:rPr lang="en-US" dirty="0" smtClean="0"/>
              <a:t>// </a:t>
            </a:r>
            <a:r>
              <a:rPr lang="ru-RU" dirty="0" smtClean="0"/>
              <a:t>нашли</a:t>
            </a:r>
            <a:endParaRPr lang="en-US" dirty="0" smtClean="0"/>
          </a:p>
          <a:p>
            <a:pPr marL="68580" indent="0">
              <a:buNone/>
            </a:pPr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rgbClr val="FFC000"/>
                </a:solidFill>
              </a:rPr>
              <a:t>	j = prefix[j-1]+1;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/>
              <a:t>	</a:t>
            </a:r>
            <a:r>
              <a:rPr lang="ru-RU" dirty="0" smtClean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return -1;          </a:t>
            </a:r>
            <a:r>
              <a:rPr lang="en-US" dirty="0" smtClean="0"/>
              <a:t>/</a:t>
            </a:r>
            <a:r>
              <a:rPr lang="ru-RU" dirty="0" smtClean="0"/>
              <a:t>/ не нашли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186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Кнута-Морриса-Пратта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худшем случае </a:t>
            </a:r>
            <a:r>
              <a:rPr lang="ru-RU" dirty="0" smtClean="0"/>
              <a:t>О(N) сравнений без учета построения префикс-функции</a:t>
            </a:r>
            <a:endParaRPr lang="en-US" dirty="0"/>
          </a:p>
          <a:p>
            <a:pPr lvl="1"/>
            <a:r>
              <a:rPr lang="ru-RU" dirty="0" smtClean="0"/>
              <a:t>Почему каждый </a:t>
            </a:r>
            <a:r>
              <a:rPr lang="ru-RU" dirty="0"/>
              <a:t>символ </a:t>
            </a:r>
            <a:r>
              <a:rPr lang="ru-RU" dirty="0" smtClean="0"/>
              <a:t>текста </a:t>
            </a:r>
            <a:r>
              <a:rPr lang="ru-RU" dirty="0"/>
              <a:t>участвует в сравнении </a:t>
            </a:r>
            <a:r>
              <a:rPr lang="en-US" dirty="0"/>
              <a:t>&lt;= 1 </a:t>
            </a:r>
            <a:r>
              <a:rPr lang="ru-RU" dirty="0" smtClean="0"/>
              <a:t>раз?</a:t>
            </a:r>
          </a:p>
          <a:p>
            <a:endParaRPr lang="ru-RU" dirty="0" smtClean="0"/>
          </a:p>
          <a:p>
            <a:r>
              <a:rPr lang="ru-RU" dirty="0" smtClean="0"/>
              <a:t>Опишите работу </a:t>
            </a:r>
            <a:r>
              <a:rPr lang="ru-RU" dirty="0"/>
              <a:t>алгоритма </a:t>
            </a:r>
            <a:r>
              <a:rPr lang="ru-RU" dirty="0" smtClean="0"/>
              <a:t>КМП для текста «аааааа...а</a:t>
            </a:r>
            <a:r>
              <a:rPr lang="en-US" dirty="0" err="1" smtClean="0"/>
              <a:t>baaaaaa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и образца</a:t>
            </a:r>
            <a:r>
              <a:rPr lang="en-US" dirty="0" smtClean="0"/>
              <a:t> </a:t>
            </a:r>
            <a:r>
              <a:rPr lang="ru-RU" dirty="0" smtClean="0"/>
              <a:t>«</a:t>
            </a:r>
            <a:r>
              <a:rPr lang="en-US" dirty="0" err="1" smtClean="0"/>
              <a:t>baaaaaa</a:t>
            </a:r>
            <a:r>
              <a:rPr lang="ru-RU" dirty="0" smtClean="0"/>
              <a:t>»</a:t>
            </a:r>
            <a:endParaRPr lang="en-US" dirty="0" smtClean="0"/>
          </a:p>
          <a:p>
            <a:pPr lvl="1"/>
            <a:r>
              <a:rPr lang="ru-RU" dirty="0" smtClean="0"/>
              <a:t>В чем отличие от работы алгоритма БМ?</a:t>
            </a:r>
            <a:endParaRPr lang="en-US" dirty="0"/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317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Поиск в массивах и списках</a:t>
            </a:r>
          </a:p>
          <a:p>
            <a:pPr lvl="1"/>
            <a:r>
              <a:rPr lang="ru-RU" dirty="0" smtClean="0"/>
              <a:t>Линейный поиск</a:t>
            </a:r>
          </a:p>
          <a:p>
            <a:pPr lvl="2"/>
            <a:r>
              <a:rPr lang="ru-RU" dirty="0" smtClean="0"/>
              <a:t>списки, массивы, линейная сложность</a:t>
            </a:r>
          </a:p>
          <a:p>
            <a:pPr lvl="1"/>
            <a:r>
              <a:rPr lang="ru-RU" dirty="0" smtClean="0"/>
              <a:t>Бинарный поиск</a:t>
            </a:r>
          </a:p>
          <a:p>
            <a:pPr lvl="2"/>
            <a:r>
              <a:rPr lang="ru-RU" dirty="0" smtClean="0"/>
              <a:t>упорядоч. массивы, логарифмическая сложность</a:t>
            </a:r>
          </a:p>
          <a:p>
            <a:r>
              <a:rPr lang="ru-RU" dirty="0" smtClean="0"/>
              <a:t>Поиск подстроки</a:t>
            </a:r>
          </a:p>
          <a:p>
            <a:pPr lvl="1"/>
            <a:r>
              <a:rPr lang="ru-RU" dirty="0" smtClean="0"/>
              <a:t>Наивный поиск подстроки</a:t>
            </a:r>
            <a:endParaRPr lang="en-US" dirty="0" smtClean="0"/>
          </a:p>
          <a:p>
            <a:pPr lvl="2"/>
            <a:r>
              <a:rPr lang="en-US" dirty="0"/>
              <a:t>O(N) … </a:t>
            </a:r>
            <a:r>
              <a:rPr lang="en-US" dirty="0" smtClean="0"/>
              <a:t>O(M*N)</a:t>
            </a:r>
            <a:endParaRPr lang="ru-RU" dirty="0" smtClean="0"/>
          </a:p>
          <a:p>
            <a:pPr lvl="1"/>
            <a:r>
              <a:rPr lang="ru-RU" dirty="0" smtClean="0"/>
              <a:t>Алгоритм Рабина-Карпа</a:t>
            </a:r>
            <a:endParaRPr lang="en-US" dirty="0" smtClean="0"/>
          </a:p>
          <a:p>
            <a:pPr lvl="2"/>
            <a:r>
              <a:rPr lang="en-US" dirty="0" smtClean="0"/>
              <a:t>O(N) … O(M*N)</a:t>
            </a:r>
            <a:endParaRPr lang="ru-RU" dirty="0" smtClean="0"/>
          </a:p>
          <a:p>
            <a:pPr lvl="1"/>
            <a:r>
              <a:rPr lang="ru-RU" dirty="0" smtClean="0"/>
              <a:t>Алгоритм Бойера-Мура</a:t>
            </a:r>
            <a:endParaRPr lang="en-US" dirty="0" smtClean="0"/>
          </a:p>
          <a:p>
            <a:pPr lvl="2"/>
            <a:r>
              <a:rPr lang="en-US" dirty="0" smtClean="0"/>
              <a:t>O(N/M) </a:t>
            </a:r>
            <a:r>
              <a:rPr lang="en-US" dirty="0"/>
              <a:t>… O(M*N)</a:t>
            </a:r>
            <a:endParaRPr lang="ru-RU" dirty="0" smtClean="0"/>
          </a:p>
          <a:p>
            <a:pPr lvl="1"/>
            <a:r>
              <a:rPr lang="ru-RU" smtClean="0"/>
              <a:t>Алгоритм Кнута-Мориса-Пратта</a:t>
            </a:r>
            <a:endParaRPr lang="en-US" dirty="0" smtClean="0"/>
          </a:p>
          <a:p>
            <a:pPr lvl="2"/>
            <a:r>
              <a:rPr lang="en-US" dirty="0" smtClean="0"/>
              <a:t>O(N) … O(N+M)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369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89" name="Rectangle 4"/>
          <p:cNvSpPr>
            <a:spLocks noChangeArrowheads="1"/>
          </p:cNvSpPr>
          <p:nvPr/>
        </p:nvSpPr>
        <p:spPr bwMode="auto">
          <a:xfrm>
            <a:off x="2524126" y="214314"/>
            <a:ext cx="81438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При первом входе в цикл индексы указывают на начала строк и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(1, 1), очевидно, истинно.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На каждом проходе цикла указатель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сдвигается на одну позицию строки вперед без возвратов.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Пока очередные символы совпадают, внутренний цикл не выполняется и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просто увеличивается синхронно с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что обеспечивает сохранение условия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нов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нов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без сдвига образеца относительно строки.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7" name="Rectangle 4"/>
          <p:cNvSpPr>
            <a:spLocks noChangeArrowheads="1"/>
          </p:cNvSpPr>
          <p:nvPr/>
        </p:nvSpPr>
        <p:spPr bwMode="auto">
          <a:xfrm>
            <a:off x="2524126" y="71439"/>
            <a:ext cx="8143875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При несовпадении очередных символов надо сдвинуть образец так, чтобы некоторый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-префикс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продолжал совпадать с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суффиксом просмотренной строки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[1 ..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] , тем самым сохраняя инвариант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нов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нов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+ 1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+ 1) для следующей итерации цикла.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Изменение соответствия позиций с 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на 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означает сдвиг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относительно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0 позиций вперед.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Отсюда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Ес­ли таких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-префиксов можно указать несколько, надо выбрать из них наибольший по длине, чтобы сдвиг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был кратчайшим.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Если таких префиксов нет, возьмем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0, так как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1) всегда истинно. Это соответствует сдвигу образеца на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к позиции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]; т. е. следующее сравнение начнется со следующей непрочитанной позиции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строки, имея «нулевую историю» совпадений.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5" name="Rectangle 4"/>
          <p:cNvSpPr>
            <a:spLocks noChangeArrowheads="1"/>
          </p:cNvSpPr>
          <p:nvPr/>
        </p:nvSpPr>
        <p:spPr bwMode="auto">
          <a:xfrm>
            <a:off x="2595563" y="142875"/>
            <a:ext cx="5986462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До сдвига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совпадает с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suff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— 1).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Чтобы сдвиг образеца на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был перспективен, префикс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pre f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1 )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должен совпадать с суффиксом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suff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1),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1),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которым до сдвига совпадал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suff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Отсюда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suff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j –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1),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1),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74786" name="Rectangle 5"/>
          <p:cNvSpPr>
            <a:spLocks noChangeArrowheads="1"/>
          </p:cNvSpPr>
          <p:nvPr/>
        </p:nvSpPr>
        <p:spPr bwMode="auto">
          <a:xfrm>
            <a:off x="2524126" y="1928813"/>
            <a:ext cx="5222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[1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...dj–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1]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= q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j–dj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+ 1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 ... j–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1].                            </a:t>
            </a:r>
            <a:r>
              <a:rPr lang="ru-RU"/>
              <a:t>(7)</a:t>
            </a:r>
          </a:p>
        </p:txBody>
      </p:sp>
      <p:sp>
        <p:nvSpPr>
          <p:cNvPr id="374787" name="Rectangle 6"/>
          <p:cNvSpPr>
            <a:spLocks noChangeArrowheads="1"/>
          </p:cNvSpPr>
          <p:nvPr/>
        </p:nvSpPr>
        <p:spPr bwMode="auto">
          <a:xfrm>
            <a:off x="2524126" y="2500313"/>
            <a:ext cx="6551613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ru-RU">
                <a:latin typeface="Times New Roman" pitchFamily="18" charset="0"/>
                <a:cs typeface="Times New Roman" pitchFamily="18" charset="0"/>
              </a:rPr>
              <a:t>Это условие необходимо для перспективности сдвига на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ru-RU" i="1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 i="1">
                <a:latin typeface="Times New Roman" pitchFamily="18" charset="0"/>
                <a:cs typeface="Times New Roman" pitchFamily="18" charset="0"/>
              </a:rPr>
              <a:t>, 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  <a:p>
            <a:r>
              <a:rPr lang="ru-RU">
                <a:latin typeface="Times New Roman" pitchFamily="18" charset="0"/>
                <a:cs typeface="Times New Roman" pitchFamily="18" charset="0"/>
              </a:rPr>
              <a:t>но еще не достаточно; 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r>
              <a:rPr lang="ru-RU">
                <a:latin typeface="Times New Roman" pitchFamily="18" charset="0"/>
                <a:cs typeface="Times New Roman" pitchFamily="18" charset="0"/>
              </a:rPr>
              <a:t>из сравнения нам еще известно, что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ru-RU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не совпадает с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ru-RU" i="1">
                <a:latin typeface="Times New Roman" pitchFamily="18" charset="0"/>
                <a:cs typeface="Times New Roman" pitchFamily="18" charset="0"/>
              </a:rPr>
              <a:t>. 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  <a:p>
            <a:r>
              <a:rPr lang="ru-RU">
                <a:latin typeface="Times New Roman" pitchFamily="18" charset="0"/>
                <a:cs typeface="Times New Roman" pitchFamily="18" charset="0"/>
              </a:rPr>
              <a:t>Поэтому если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ru-RU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ru-RU" i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то сдвиг бесперспективен. 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r>
              <a:rPr lang="ru-RU">
                <a:latin typeface="Times New Roman" pitchFamily="18" charset="0"/>
                <a:cs typeface="Times New Roman" pitchFamily="18" charset="0"/>
              </a:rPr>
              <a:t>Сделаем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соответствующее уточнение в формуле (7): </a:t>
            </a:r>
          </a:p>
        </p:txBody>
      </p:sp>
      <p:sp>
        <p:nvSpPr>
          <p:cNvPr id="374788" name="Rectangle 7"/>
          <p:cNvSpPr>
            <a:spLocks noChangeArrowheads="1"/>
          </p:cNvSpPr>
          <p:nvPr/>
        </p:nvSpPr>
        <p:spPr bwMode="auto">
          <a:xfrm>
            <a:off x="2524126" y="4000500"/>
            <a:ext cx="54006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01613"/>
            <a:r>
              <a:rPr lang="en-US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[1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...dj –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1]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 = q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j–dj +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... j–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1]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</a:t>
            </a:r>
            <a:r>
              <a:rPr lang="en-US">
                <a:sym typeface="Symbol" pitchFamily="18" charset="2"/>
              </a:rPr>
              <a:t>(8)</a:t>
            </a:r>
            <a:endParaRPr lang="ru-RU">
              <a:sym typeface="Symbol" pitchFamily="18" charset="2"/>
            </a:endParaRPr>
          </a:p>
          <a:p>
            <a:pPr indent="201613" eaLnBrk="0" hangingPunct="0"/>
            <a:endParaRPr lang="ru-RU" sz="100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3" name="Rectangle 4"/>
          <p:cNvSpPr>
            <a:spLocks noChangeArrowheads="1"/>
          </p:cNvSpPr>
          <p:nvPr/>
        </p:nvSpPr>
        <p:spPr bwMode="auto">
          <a:xfrm>
            <a:off x="1952625" y="214313"/>
            <a:ext cx="73675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01613" algn="ctr"/>
            <a:r>
              <a:rPr lang="ru-RU">
                <a:latin typeface="Times New Roman" pitchFamily="18" charset="0"/>
                <a:cs typeface="Times New Roman" pitchFamily="18" charset="0"/>
              </a:rPr>
              <a:t>Добавив теперь условие максимальности длины префикса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 i="1">
                <a:latin typeface="Times New Roman" pitchFamily="18" charset="0"/>
                <a:cs typeface="Times New Roman" pitchFamily="18" charset="0"/>
              </a:rPr>
              <a:t>,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  <a:p>
            <a:pPr indent="201613" algn="ctr"/>
            <a:r>
              <a:rPr lang="ru-RU">
                <a:latin typeface="Times New Roman" pitchFamily="18" charset="0"/>
                <a:cs typeface="Times New Roman" pitchFamily="18" charset="0"/>
              </a:rPr>
              <a:t>выразим зависимость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dj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от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ледующей </a:t>
            </a:r>
            <a:r>
              <a:rPr lang="ru-RU" i="1">
                <a:latin typeface="Times New Roman" pitchFamily="18" charset="0"/>
                <a:cs typeface="Times New Roman" pitchFamily="18" charset="0"/>
              </a:rPr>
              <a:t>префикс-функцией:</a:t>
            </a:r>
            <a:endParaRPr lang="ru-RU">
              <a:latin typeface="Times New Roman" pitchFamily="18" charset="0"/>
              <a:cs typeface="Times New Roman" pitchFamily="18" charset="0"/>
            </a:endParaRPr>
          </a:p>
          <a:p>
            <a:pPr indent="201613" algn="ctr"/>
            <a:r>
              <a:rPr lang="en-US" i="1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ru-RU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</a:t>
            </a:r>
            <a:r>
              <a:rPr lang="ru-RU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&lt;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 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и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 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[1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...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 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–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1]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 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–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...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–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1]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и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 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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 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}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    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(9)</a:t>
            </a:r>
          </a:p>
        </p:txBody>
      </p:sp>
      <p:sp>
        <p:nvSpPr>
          <p:cNvPr id="376834" name="Rectangle 5"/>
          <p:cNvSpPr>
            <a:spLocks noChangeArrowheads="1"/>
          </p:cNvSpPr>
          <p:nvPr/>
        </p:nvSpPr>
        <p:spPr bwMode="auto">
          <a:xfrm>
            <a:off x="2595564" y="1214438"/>
            <a:ext cx="62515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Как можно видеть, префикс-функция зависит только от образеца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но не от строки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поэтому она может быть вычислена ещё до начала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поиска и задана в алгоритме таблицей значений.</a:t>
            </a:r>
          </a:p>
        </p:txBody>
      </p:sp>
      <p:sp>
        <p:nvSpPr>
          <p:cNvPr id="376835" name="Rectangle 6"/>
          <p:cNvSpPr>
            <a:spLocks noChangeArrowheads="1"/>
          </p:cNvSpPr>
          <p:nvPr/>
        </p:nvSpPr>
        <p:spPr bwMode="auto">
          <a:xfrm>
            <a:off x="2595564" y="2071689"/>
            <a:ext cx="5303837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ru-RU">
                <a:latin typeface="Times New Roman" pitchFamily="18" charset="0"/>
                <a:cs typeface="Times New Roman" pitchFamily="18" charset="0"/>
              </a:rPr>
              <a:t>Однако зависимость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dj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от строки все же имеется: 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r>
              <a:rPr lang="ru-RU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ru-RU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ru-RU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то сдвиг тоже заведомо бесперспективен. </a:t>
            </a:r>
            <a:endParaRPr lang="en-US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В этом случае вычисленное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следует отвергнуть и </a:t>
            </a:r>
            <a:endParaRPr lang="en-US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Так как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&gt;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dj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все длины перспективных префиксов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 </a:t>
            </a:r>
          </a:p>
          <a:p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образуют последовательность, убывающую до нуля: </a:t>
            </a:r>
            <a:endParaRPr lang="en-US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&gt;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]]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&gt;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]]]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&gt; ... &gt;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...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]...]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endParaRPr lang="ru-RU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1" name="Rectangle 6"/>
          <p:cNvSpPr>
            <a:spLocks noChangeArrowheads="1"/>
          </p:cNvSpPr>
          <p:nvPr/>
        </p:nvSpPr>
        <p:spPr bwMode="auto">
          <a:xfrm>
            <a:off x="2524126" y="428626"/>
            <a:ext cx="6100763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01613"/>
            <a:r>
              <a:rPr lang="ru-RU" dirty="0">
                <a:latin typeface="Times New Roman" pitchFamily="18" charset="0"/>
                <a:cs typeface="Times New Roman" pitchFamily="18" charset="0"/>
              </a:rPr>
              <a:t>Выбором подходящего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 учетом всего сказанного,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indent="201613"/>
            <a:r>
              <a:rPr lang="ru-RU" dirty="0">
                <a:latin typeface="Times New Roman" pitchFamily="18" charset="0"/>
                <a:cs typeface="Times New Roman" pitchFamily="18" charset="0"/>
              </a:rPr>
              <a:t>занимается внутренний цикл КМП-алгоритма.</a:t>
            </a:r>
          </a:p>
          <a:p>
            <a:pPr indent="201613"/>
            <a:r>
              <a:rPr lang="ru-RU" dirty="0">
                <a:latin typeface="Times New Roman" pitchFamily="18" charset="0"/>
                <a:cs typeface="Times New Roman" pitchFamily="18" charset="0"/>
              </a:rPr>
              <a:t>Ниже приведены значения префикс-функции и величины сдвига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indent="201613"/>
            <a:r>
              <a:rPr lang="ru-RU" dirty="0">
                <a:latin typeface="Times New Roman" pitchFamily="18" charset="0"/>
                <a:cs typeface="Times New Roman" pitchFamily="18" charset="0"/>
              </a:rPr>
              <a:t>для образеца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аса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из примера выше: - по формуле (9) </a:t>
            </a:r>
          </a:p>
        </p:txBody>
      </p:sp>
      <p:sp>
        <p:nvSpPr>
          <p:cNvPr id="378882" name="TextBox 5"/>
          <p:cNvSpPr txBox="1">
            <a:spLocks noChangeArrowheads="1"/>
          </p:cNvSpPr>
          <p:nvPr/>
        </p:nvSpPr>
        <p:spPr bwMode="auto">
          <a:xfrm>
            <a:off x="2952751" y="1643064"/>
            <a:ext cx="535781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1  2  3  4  5  6  7</a:t>
            </a:r>
          </a:p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]: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  b  a  b  a  c  a</a:t>
            </a:r>
          </a:p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]: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0  1  0  1  0  4  0  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 фломуле (9)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D=j-d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]: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1  1  3  3  5  2  7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Линейный поиск в массиве и списке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LinearSearch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endParaRPr lang="ru-RU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IsValid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(item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(item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).Key 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sz="2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item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(item);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invalid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68580" indent="0">
              <a:buNone/>
            </a:pPr>
            <a:endParaRPr lang="ru-RU" dirty="0" smtClean="0"/>
          </a:p>
          <a:p>
            <a:pPr marL="68580" indent="0">
              <a:buNone/>
            </a:pPr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LinearSearch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TKeyValue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[],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endParaRPr lang="ru-RU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].Key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-1;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281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55" name="Группа 28"/>
          <p:cNvGrpSpPr>
            <a:grpSpLocks/>
          </p:cNvGrpSpPr>
          <p:nvPr/>
        </p:nvGrpSpPr>
        <p:grpSpPr bwMode="auto">
          <a:xfrm>
            <a:off x="2881314" y="428625"/>
            <a:ext cx="4071937" cy="2986088"/>
            <a:chOff x="1357290" y="428605"/>
            <a:chExt cx="4071966" cy="2985433"/>
          </a:xfrm>
        </p:grpSpPr>
        <p:sp>
          <p:nvSpPr>
            <p:cNvPr id="368658" name="TextBox 11"/>
            <p:cNvSpPr txBox="1">
              <a:spLocks noChangeArrowheads="1"/>
            </p:cNvSpPr>
            <p:nvPr/>
          </p:nvSpPr>
          <p:spPr bwMode="auto">
            <a:xfrm>
              <a:off x="1357290" y="428605"/>
              <a:ext cx="4071966" cy="2985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      1                          i                      N</a:t>
              </a:r>
            </a:p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   s: b  a  </a:t>
              </a:r>
              <a:r>
                <a:rPr lang="en-US" i="1" u="sng">
                  <a:latin typeface="Times New Roman" pitchFamily="18" charset="0"/>
                  <a:cs typeface="Times New Roman" pitchFamily="18" charset="0"/>
                </a:rPr>
                <a:t>a  b  a  b  a  </a:t>
              </a:r>
              <a:r>
                <a:rPr lang="en-US" i="1">
                  <a:latin typeface="Times New Roman" pitchFamily="18" charset="0"/>
                  <a:cs typeface="Times New Roman" pitchFamily="18" charset="0"/>
                </a:rPr>
                <a:t>b  a  c  a  b  a  b</a:t>
              </a:r>
            </a:p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                               ^</a:t>
              </a:r>
            </a:p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    q:       </a:t>
              </a:r>
              <a:r>
                <a:rPr lang="en-US" i="1" u="sng">
                  <a:latin typeface="Times New Roman" pitchFamily="18" charset="0"/>
                  <a:cs typeface="Times New Roman" pitchFamily="18" charset="0"/>
                </a:rPr>
                <a:t>a  b  a</a:t>
              </a:r>
              <a:r>
                <a:rPr lang="en-US" i="1">
                  <a:latin typeface="Times New Roman" pitchFamily="18" charset="0"/>
                  <a:cs typeface="Times New Roman" pitchFamily="18" charset="0"/>
                </a:rPr>
                <a:t>  b  a  c  a</a:t>
              </a:r>
            </a:p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              1         ^d     j  M</a:t>
              </a:r>
            </a:p>
            <a:p>
              <a:endParaRPr lang="en-US" i="1">
                <a:latin typeface="Times New Roman" pitchFamily="18" charset="0"/>
                <a:cs typeface="Times New Roman" pitchFamily="18" charset="0"/>
              </a:endParaRPr>
            </a:p>
            <a:p>
              <a:endParaRPr lang="en-US" i="1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q: j-d             </a:t>
              </a:r>
              <a:r>
                <a:rPr lang="en-US" i="1" u="sng">
                  <a:latin typeface="Times New Roman" pitchFamily="18" charset="0"/>
                  <a:cs typeface="Times New Roman" pitchFamily="18" charset="0"/>
                </a:rPr>
                <a:t>a  b  a</a:t>
              </a:r>
              <a:r>
                <a:rPr lang="en-US" i="1">
                  <a:latin typeface="Times New Roman" pitchFamily="18" charset="0"/>
                  <a:cs typeface="Times New Roman" pitchFamily="18" charset="0"/>
                </a:rPr>
                <a:t>  b  a  c  a</a:t>
              </a:r>
            </a:p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	        1    ^d         M</a:t>
              </a:r>
            </a:p>
            <a:p>
              <a:endParaRPr lang="en-US" sz="1200"/>
            </a:p>
            <a:p>
              <a:endParaRPr lang="ru-RU"/>
            </a:p>
          </p:txBody>
        </p:sp>
        <p:grpSp>
          <p:nvGrpSpPr>
            <p:cNvPr id="368659" name="Группа 12"/>
            <p:cNvGrpSpPr>
              <a:grpSpLocks/>
            </p:cNvGrpSpPr>
            <p:nvPr/>
          </p:nvGrpSpPr>
          <p:grpSpPr bwMode="auto">
            <a:xfrm>
              <a:off x="1928794" y="1500174"/>
              <a:ext cx="1143008" cy="1073158"/>
              <a:chOff x="4286248" y="4214818"/>
              <a:chExt cx="1143008" cy="1073158"/>
            </a:xfrm>
          </p:grpSpPr>
          <p:cxnSp>
            <p:nvCxnSpPr>
              <p:cNvPr id="14" name="Прямая со стрелкой 13"/>
              <p:cNvCxnSpPr/>
              <p:nvPr/>
            </p:nvCxnSpPr>
            <p:spPr>
              <a:xfrm>
                <a:off x="4286248" y="5285904"/>
                <a:ext cx="57150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/>
              <p:nvPr/>
            </p:nvCxnSpPr>
            <p:spPr>
              <a:xfrm>
                <a:off x="4929189" y="4214577"/>
                <a:ext cx="500067" cy="158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Прямая соединительная линия 16"/>
            <p:cNvCxnSpPr/>
            <p:nvPr/>
          </p:nvCxnSpPr>
          <p:spPr>
            <a:xfrm rot="5400000">
              <a:off x="2393198" y="1249955"/>
              <a:ext cx="499952" cy="3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rot="5400000">
              <a:off x="2607513" y="1249955"/>
              <a:ext cx="499952" cy="3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>
              <a:off x="2821826" y="1249955"/>
              <a:ext cx="499952" cy="3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rot="5400000">
              <a:off x="2286065" y="2142729"/>
              <a:ext cx="714218" cy="3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 rot="5400000">
              <a:off x="2464669" y="2107017"/>
              <a:ext cx="785640" cy="3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rot="5400000">
              <a:off x="2714693" y="2142729"/>
              <a:ext cx="714218" cy="3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8656" name="TextBox 29"/>
          <p:cNvSpPr txBox="1">
            <a:spLocks noChangeArrowheads="1"/>
          </p:cNvSpPr>
          <p:nvPr/>
        </p:nvSpPr>
        <p:spPr bwMode="auto">
          <a:xfrm>
            <a:off x="6096001" y="1071563"/>
            <a:ext cx="4411663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4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400" i="1">
                <a:latin typeface="Times New Roman" pitchFamily="18" charset="0"/>
                <a:cs typeface="Times New Roman" pitchFamily="18" charset="0"/>
              </a:rPr>
              <a:t>: j 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400" i="1">
                <a:latin typeface="Times New Roman" pitchFamily="18" charset="0"/>
                <a:cs typeface="Times New Roman" pitchFamily="18" charset="0"/>
              </a:rPr>
              <a:t>6,d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400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] = 4</a:t>
            </a:r>
          </a:p>
          <a:p>
            <a:pPr>
              <a:buFontTx/>
              <a:buChar char="-"/>
            </a:pPr>
            <a:r>
              <a:rPr lang="en-US" i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q,3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 = suff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s,i-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1),3)</a:t>
            </a:r>
          </a:p>
          <a:p>
            <a:pPr>
              <a:buFontTx/>
              <a:buChar char="-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-1 = 3 –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длина совпадения</a:t>
            </a:r>
          </a:p>
          <a:p>
            <a:pPr>
              <a:buFontTx/>
              <a:buChar char="-"/>
            </a:pPr>
            <a:r>
              <a:rPr lang="ru-RU">
                <a:latin typeface="Times New Roman" pitchFamily="18" charset="0"/>
                <a:cs typeface="Times New Roman" pitchFamily="18" charset="0"/>
              </a:rPr>
              <a:t> условие (8) выполнено и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 = s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FontTx/>
              <a:buChar char="-"/>
            </a:pPr>
            <a:r>
              <a:rPr lang="ru-RU">
                <a:latin typeface="Times New Roman" pitchFamily="18" charset="0"/>
                <a:cs typeface="Times New Roman" pitchFamily="18" charset="0"/>
              </a:rPr>
              <a:t>сдвиг на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j-d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= 2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совмещает префикс с суфиксом</a:t>
            </a:r>
          </a:p>
          <a:p>
            <a:pPr>
              <a:buFontTx/>
              <a:buChar char="-"/>
            </a:pPr>
            <a:r>
              <a:rPr lang="ru-RU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d-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префикс совпадает 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,d+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1)</a:t>
            </a:r>
            <a:endParaRPr lang="ru-RU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ru-RU">
                <a:latin typeface="Times New Roman" pitchFamily="18" charset="0"/>
                <a:cs typeface="Times New Roman" pitchFamily="18" charset="0"/>
              </a:rPr>
              <a:t> продолжаем сравнение с 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i+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,d+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368654" name="Object 14"/>
          <p:cNvGraphicFramePr>
            <a:graphicFrameLocks noChangeAspect="1"/>
          </p:cNvGraphicFramePr>
          <p:nvPr/>
        </p:nvGraphicFramePr>
        <p:xfrm>
          <a:off x="8096250" y="2357439"/>
          <a:ext cx="357188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5" name="Equation" r:id="rId4" imgW="190440" imgH="139680" progId="Equation.DSMT4">
                  <p:embed/>
                </p:oleObj>
              </mc:Choice>
              <mc:Fallback>
                <p:oleObj name="Equation" r:id="rId4" imgW="190440" imgH="1396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0" y="2357439"/>
                        <a:ext cx="357188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2738438" y="1"/>
            <a:ext cx="14271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Пример</a:t>
            </a:r>
            <a:r>
              <a:rPr lang="ru-RU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1" name="Rectangle 4"/>
          <p:cNvSpPr>
            <a:spLocks noChangeArrowheads="1"/>
          </p:cNvSpPr>
          <p:nvPr/>
        </p:nvSpPr>
        <p:spPr bwMode="auto">
          <a:xfrm>
            <a:off x="2524126" y="142876"/>
            <a:ext cx="76104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Допустим, что для всех позиций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образеца, предшествующих и включая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уже вычислены и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+1. </a:t>
            </a:r>
          </a:p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Это означает, что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suff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Сравним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+ 1] и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1]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если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они равны, то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1) =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suff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1),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+ 1), </a:t>
            </a:r>
          </a:p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т. е.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+ 1] 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+2; </a:t>
            </a:r>
          </a:p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если они не равны, то выберем для испытаний следующий по длине </a:t>
            </a:r>
          </a:p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префикс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являющийся суффиксом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т. е.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49" name="Rectangle 4"/>
          <p:cNvSpPr>
            <a:spLocks noChangeArrowheads="1"/>
          </p:cNvSpPr>
          <p:nvPr/>
        </p:nvSpPr>
        <p:spPr bwMode="auto">
          <a:xfrm>
            <a:off x="2095501" y="571500"/>
            <a:ext cx="9028113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/>
            <a:r>
              <a:rPr lang="en-US">
                <a:latin typeface="Courier New" pitchFamily="49" charset="0"/>
                <a:cs typeface="Courier New" pitchFamily="49" charset="0"/>
              </a:rPr>
              <a:t>int  seek_substring_KMP  (char s[],   char q[]){ 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en-US">
                <a:latin typeface="Courier New" pitchFamily="49" charset="0"/>
                <a:cs typeface="Courier New" pitchFamily="49" charset="0"/>
              </a:rPr>
              <a:t>int  i, j, N, M; N = strlen(s); M = strlen(q); 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en-US">
                <a:latin typeface="Courier New" pitchFamily="49" charset="0"/>
                <a:cs typeface="Courier New" pitchFamily="49" charset="0"/>
              </a:rPr>
              <a:t>int *d =(int*)malloc(M*sizeof(int));/*</a:t>
            </a:r>
            <a:r>
              <a:rPr lang="ru-RU" sz="1400">
                <a:latin typeface="Courier New" pitchFamily="49" charset="0"/>
                <a:cs typeface="Courier New" pitchFamily="49" charset="0"/>
              </a:rPr>
              <a:t>динамический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latin typeface="Courier New" pitchFamily="49" charset="0"/>
                <a:cs typeface="Courier New" pitchFamily="49" charset="0"/>
              </a:rPr>
              <a:t>массив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latin typeface="Courier New" pitchFamily="49" charset="0"/>
                <a:cs typeface="Courier New" pitchFamily="49" charset="0"/>
              </a:rPr>
              <a:t>длины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i="1">
                <a:latin typeface="Courier New" pitchFamily="49" charset="0"/>
                <a:cs typeface="Courier New" pitchFamily="49" charset="0"/>
              </a:rPr>
              <a:t>М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+1*/</a:t>
            </a:r>
            <a:r>
              <a:rPr lang="en-US">
                <a:latin typeface="Courier New" pitchFamily="49" charset="0"/>
                <a:cs typeface="Courier New" pitchFamily="49" charset="0"/>
              </a:rPr>
              <a:t> 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ru-RU">
                <a:latin typeface="Courier New" pitchFamily="49" charset="0"/>
                <a:cs typeface="Courier New" pitchFamily="49" charset="0"/>
              </a:rPr>
              <a:t>	/* Вычисление префикс-функции */ </a:t>
            </a:r>
          </a:p>
          <a:p>
            <a:pPr indent="449263"/>
            <a:r>
              <a:rPr lang="en-US">
                <a:latin typeface="Courier New" pitchFamily="49" charset="0"/>
                <a:cs typeface="Courier New" pitchFamily="49" charset="0"/>
              </a:rPr>
              <a:t>i</a:t>
            </a:r>
            <a:r>
              <a:rPr lang="ru-RU">
                <a:latin typeface="Courier New" pitchFamily="49" charset="0"/>
                <a:cs typeface="Courier New" pitchFamily="49" charset="0"/>
              </a:rPr>
              <a:t>=0;   </a:t>
            </a:r>
            <a:r>
              <a:rPr lang="en-US">
                <a:latin typeface="Courier New" pitchFamily="49" charset="0"/>
                <a:cs typeface="Courier New" pitchFamily="49" charset="0"/>
              </a:rPr>
              <a:t>j</a:t>
            </a:r>
            <a:r>
              <a:rPr lang="ru-RU">
                <a:latin typeface="Courier New" pitchFamily="49" charset="0"/>
                <a:cs typeface="Courier New" pitchFamily="49" charset="0"/>
              </a:rPr>
              <a:t>=-</a:t>
            </a:r>
            <a:r>
              <a:rPr lang="en-US">
                <a:latin typeface="Courier New" pitchFamily="49" charset="0"/>
                <a:cs typeface="Courier New" pitchFamily="49" charset="0"/>
              </a:rPr>
              <a:t>l</a:t>
            </a:r>
            <a:r>
              <a:rPr lang="ru-RU">
                <a:latin typeface="Courier New" pitchFamily="49" charset="0"/>
                <a:cs typeface="Courier New" pitchFamily="49" charset="0"/>
              </a:rPr>
              <a:t>;   </a:t>
            </a:r>
            <a:r>
              <a:rPr lang="en-US">
                <a:latin typeface="Courier New" pitchFamily="49" charset="0"/>
                <a:cs typeface="Courier New" pitchFamily="49" charset="0"/>
              </a:rPr>
              <a:t>d</a:t>
            </a:r>
            <a:r>
              <a:rPr lang="ru-RU">
                <a:latin typeface="Courier New" pitchFamily="49" charset="0"/>
                <a:cs typeface="Courier New" pitchFamily="49" charset="0"/>
              </a:rPr>
              <a:t>[0]=-</a:t>
            </a:r>
            <a:r>
              <a:rPr lang="en-US">
                <a:latin typeface="Courier New" pitchFamily="49" charset="0"/>
                <a:cs typeface="Courier New" pitchFamily="49" charset="0"/>
              </a:rPr>
              <a:t>l</a:t>
            </a:r>
            <a:r>
              <a:rPr lang="ru-RU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indent="449263"/>
            <a:r>
              <a:rPr lang="en-US">
                <a:latin typeface="Courier New" pitchFamily="49" charset="0"/>
                <a:cs typeface="Courier New" pitchFamily="49" charset="0"/>
              </a:rPr>
              <a:t>while   (i  &lt; M-l)   {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ru-RU">
                <a:latin typeface="Courier New" pitchFamily="49" charset="0"/>
                <a:cs typeface="Courier New" pitchFamily="49" charset="0"/>
              </a:rPr>
              <a:t>	</a:t>
            </a:r>
            <a:r>
              <a:rPr lang="en-US">
                <a:latin typeface="Courier New" pitchFamily="49" charset="0"/>
                <a:cs typeface="Courier New" pitchFamily="49" charset="0"/>
              </a:rPr>
              <a:t>while((j&gt;=0) &amp;&amp; (q[j]!=q[i]))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ru-RU">
                <a:latin typeface="Courier New" pitchFamily="49" charset="0"/>
                <a:cs typeface="Courier New" pitchFamily="49" charset="0"/>
              </a:rPr>
              <a:t>		</a:t>
            </a:r>
            <a:r>
              <a:rPr lang="en-US">
                <a:latin typeface="Courier New" pitchFamily="49" charset="0"/>
                <a:cs typeface="Courier New" pitchFamily="49" charset="0"/>
              </a:rPr>
              <a:t>j = d[j];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en-US">
                <a:latin typeface="Courier New" pitchFamily="49" charset="0"/>
                <a:cs typeface="Courier New" pitchFamily="49" charset="0"/>
              </a:rPr>
              <a:t>	i++; j++;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ru-RU">
                <a:latin typeface="Courier New" pitchFamily="49" charset="0"/>
                <a:cs typeface="Courier New" pitchFamily="49" charset="0"/>
              </a:rPr>
              <a:t>	</a:t>
            </a:r>
            <a:r>
              <a:rPr lang="en-US">
                <a:latin typeface="Courier New" pitchFamily="49" charset="0"/>
                <a:cs typeface="Courier New" pitchFamily="49" charset="0"/>
              </a:rPr>
              <a:t>if(q[i]==q[j])</a:t>
            </a:r>
            <a:r>
              <a:rPr lang="ru-RU">
                <a:latin typeface="Courier New" pitchFamily="49" charset="0"/>
                <a:cs typeface="Courier New" pitchFamily="49" charset="0"/>
              </a:rPr>
              <a:t> </a:t>
            </a:r>
            <a:r>
              <a:rPr lang="en-US">
                <a:latin typeface="Courier New" pitchFamily="49" charset="0"/>
                <a:cs typeface="Courier New" pitchFamily="49" charset="0"/>
              </a:rPr>
              <a:t>d[i]   = d[j];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ru-RU">
                <a:latin typeface="Courier New" pitchFamily="49" charset="0"/>
                <a:cs typeface="Courier New" pitchFamily="49" charset="0"/>
              </a:rPr>
              <a:t>	</a:t>
            </a:r>
            <a:r>
              <a:rPr lang="en-US">
                <a:latin typeface="Courier New" pitchFamily="49" charset="0"/>
                <a:cs typeface="Courier New" pitchFamily="49" charset="0"/>
              </a:rPr>
              <a:t>else</a:t>
            </a:r>
            <a:r>
              <a:rPr lang="ru-RU">
                <a:latin typeface="Courier New" pitchFamily="49" charset="0"/>
                <a:cs typeface="Courier New" pitchFamily="49" charset="0"/>
              </a:rPr>
              <a:t> </a:t>
            </a:r>
            <a:r>
              <a:rPr lang="en-US">
                <a:latin typeface="Courier New" pitchFamily="49" charset="0"/>
                <a:cs typeface="Courier New" pitchFamily="49" charset="0"/>
              </a:rPr>
              <a:t>d[i]= j; 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en-US">
                <a:latin typeface="Courier New" pitchFamily="49" charset="0"/>
                <a:cs typeface="Courier New" pitchFamily="49" charset="0"/>
              </a:rPr>
              <a:t>}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ru-RU">
                <a:latin typeface="Courier New" pitchFamily="49" charset="0"/>
                <a:cs typeface="Courier New" pitchFamily="49" charset="0"/>
              </a:rPr>
              <a:t>	</a:t>
            </a:r>
            <a:r>
              <a:rPr lang="en-US">
                <a:latin typeface="Courier New" pitchFamily="49" charset="0"/>
                <a:cs typeface="Courier New" pitchFamily="49" charset="0"/>
              </a:rPr>
              <a:t>/* </a:t>
            </a:r>
            <a:r>
              <a:rPr lang="ru-RU">
                <a:latin typeface="Courier New" pitchFamily="49" charset="0"/>
                <a:cs typeface="Courier New" pitchFamily="49" charset="0"/>
              </a:rPr>
              <a:t>поиск</a:t>
            </a:r>
            <a:r>
              <a:rPr lang="en-US">
                <a:latin typeface="Courier New" pitchFamily="49" charset="0"/>
                <a:cs typeface="Courier New" pitchFamily="49" charset="0"/>
              </a:rPr>
              <a:t> */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en-US">
                <a:latin typeface="Courier New" pitchFamily="49" charset="0"/>
                <a:cs typeface="Courier New" pitchFamily="49" charset="0"/>
              </a:rPr>
              <a:t>for(i=0,j=0;(i&lt;=N-l)&amp;&amp;(j&lt;=M-l); i++,j++)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en-US">
                <a:latin typeface="Courier New" pitchFamily="49" charset="0"/>
                <a:cs typeface="Courier New" pitchFamily="49" charset="0"/>
              </a:rPr>
              <a:t>while((j&gt;=0)&amp;&amp;(q[j]!=s[i]))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ru-RU">
                <a:latin typeface="Courier New" pitchFamily="49" charset="0"/>
                <a:cs typeface="Courier New" pitchFamily="49" charset="0"/>
              </a:rPr>
              <a:t>	</a:t>
            </a:r>
            <a:r>
              <a:rPr lang="en-US">
                <a:latin typeface="Courier New" pitchFamily="49" charset="0"/>
                <a:cs typeface="Courier New" pitchFamily="49" charset="0"/>
              </a:rPr>
              <a:t>j</a:t>
            </a:r>
            <a:r>
              <a:rPr lang="ru-RU">
                <a:latin typeface="Courier New" pitchFamily="49" charset="0"/>
                <a:cs typeface="Courier New" pitchFamily="49" charset="0"/>
              </a:rPr>
              <a:t>   = </a:t>
            </a:r>
            <a:r>
              <a:rPr lang="en-US">
                <a:latin typeface="Courier New" pitchFamily="49" charset="0"/>
                <a:cs typeface="Courier New" pitchFamily="49" charset="0"/>
              </a:rPr>
              <a:t>d</a:t>
            </a:r>
            <a:r>
              <a:rPr lang="ru-RU">
                <a:latin typeface="Courier New" pitchFamily="49" charset="0"/>
                <a:cs typeface="Courier New" pitchFamily="49" charset="0"/>
              </a:rPr>
              <a:t>[</a:t>
            </a:r>
            <a:r>
              <a:rPr lang="en-US">
                <a:latin typeface="Courier New" pitchFamily="49" charset="0"/>
                <a:cs typeface="Courier New" pitchFamily="49" charset="0"/>
              </a:rPr>
              <a:t>j</a:t>
            </a:r>
            <a:r>
              <a:rPr lang="ru-RU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indent="449263"/>
            <a:r>
              <a:rPr lang="en-US">
                <a:latin typeface="Courier New" pitchFamily="49" charset="0"/>
                <a:cs typeface="Courier New" pitchFamily="49" charset="0"/>
              </a:rPr>
              <a:t>free</a:t>
            </a:r>
            <a:r>
              <a:rPr lang="ru-RU">
                <a:latin typeface="Courier New" pitchFamily="49" charset="0"/>
                <a:cs typeface="Courier New" pitchFamily="49" charset="0"/>
              </a:rPr>
              <a:t> (</a:t>
            </a:r>
            <a:r>
              <a:rPr lang="en-US">
                <a:latin typeface="Courier New" pitchFamily="49" charset="0"/>
                <a:cs typeface="Courier New" pitchFamily="49" charset="0"/>
              </a:rPr>
              <a:t>d</a:t>
            </a:r>
            <a:r>
              <a:rPr lang="ru-RU">
                <a:latin typeface="Courier New" pitchFamily="49" charset="0"/>
                <a:cs typeface="Courier New" pitchFamily="49" charset="0"/>
              </a:rPr>
              <a:t>);  /* освобождение памяти массива </a:t>
            </a:r>
            <a:r>
              <a:rPr lang="en-US">
                <a:latin typeface="Courier New" pitchFamily="49" charset="0"/>
                <a:cs typeface="Courier New" pitchFamily="49" charset="0"/>
              </a:rPr>
              <a:t>d</a:t>
            </a:r>
            <a:r>
              <a:rPr lang="ru-RU">
                <a:latin typeface="Courier New" pitchFamily="49" charset="0"/>
                <a:cs typeface="Courier New" pitchFamily="49" charset="0"/>
              </a:rPr>
              <a:t> */ </a:t>
            </a:r>
          </a:p>
          <a:p>
            <a:pPr indent="449263"/>
            <a:r>
              <a:rPr lang="en-US">
                <a:latin typeface="Courier New" pitchFamily="49" charset="0"/>
                <a:cs typeface="Courier New" pitchFamily="49" charset="0"/>
              </a:rPr>
              <a:t>if (j==M)</a:t>
            </a:r>
            <a:r>
              <a:rPr lang="ru-RU">
                <a:latin typeface="Courier New" pitchFamily="49" charset="0"/>
                <a:cs typeface="Courier New" pitchFamily="49" charset="0"/>
              </a:rPr>
              <a:t> </a:t>
            </a:r>
            <a:r>
              <a:rPr lang="en-US">
                <a:latin typeface="Courier New" pitchFamily="49" charset="0"/>
                <a:cs typeface="Courier New" pitchFamily="49" charset="0"/>
              </a:rPr>
              <a:t>return i-j;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en-US">
                <a:latin typeface="Courier New" pitchFamily="49" charset="0"/>
                <a:cs typeface="Courier New" pitchFamily="49" charset="0"/>
              </a:rPr>
              <a:t>else /* i==N */ </a:t>
            </a:r>
            <a:r>
              <a:rPr lang="ru-RU">
                <a:latin typeface="Courier New" pitchFamily="49" charset="0"/>
                <a:cs typeface="Courier New" pitchFamily="49" charset="0"/>
              </a:rPr>
              <a:t> </a:t>
            </a:r>
            <a:r>
              <a:rPr lang="en-US">
                <a:latin typeface="Courier New" pitchFamily="49" charset="0"/>
                <a:cs typeface="Courier New" pitchFamily="49" charset="0"/>
              </a:rPr>
              <a:t>return -1;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en-US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</a:t>
            </a:r>
            <a:r>
              <a:rPr lang="ru-RU" dirty="0" smtClean="0"/>
              <a:t>Рабина -- Карпа </a:t>
            </a:r>
            <a:r>
              <a:rPr lang="ru-RU" dirty="0"/>
              <a:t>поиска подстроки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dirty="0" smtClean="0"/>
              <a:t>Майкл Рабин, Ричард Карп 1987</a:t>
            </a:r>
            <a:endParaRPr lang="en-US" dirty="0" smtClean="0"/>
          </a:p>
          <a:p>
            <a:r>
              <a:rPr lang="ru-RU" dirty="0" smtClean="0"/>
              <a:t>Уменьшение числа сравнений в наивном поиске подстроки за счёт использования кольцевой хэш-функции (разновидность контрольной суммы)</a:t>
            </a:r>
          </a:p>
          <a:p>
            <a:r>
              <a:rPr lang="ru-RU" dirty="0" smtClean="0"/>
              <a:t>Пусть </a:t>
            </a:r>
            <a:r>
              <a:rPr lang="ru-RU" dirty="0"/>
              <a:t>строка и </a:t>
            </a:r>
            <a:r>
              <a:rPr lang="ru-RU" dirty="0" smtClean="0"/>
              <a:t>образец </a:t>
            </a:r>
            <a:r>
              <a:rPr lang="ru-RU" dirty="0"/>
              <a:t>состоят из символов алфавита А. </a:t>
            </a:r>
          </a:p>
          <a:p>
            <a:r>
              <a:rPr lang="ru-RU" dirty="0"/>
              <a:t>Каждый символ этого алфавита будем считать d-ичной цифрой,</a:t>
            </a:r>
          </a:p>
          <a:p>
            <a:r>
              <a:rPr lang="ru-RU" dirty="0"/>
              <a:t>где  d = A. Строку из k символов можно рассматривать как</a:t>
            </a:r>
          </a:p>
          <a:p>
            <a:r>
              <a:rPr lang="ru-RU" dirty="0"/>
              <a:t>запись d-ичного k-значного числа. </a:t>
            </a:r>
          </a:p>
          <a:p>
            <a:r>
              <a:rPr lang="ru-RU" dirty="0"/>
              <a:t>Тогда поиск </a:t>
            </a:r>
            <a:r>
              <a:rPr lang="ru-RU" dirty="0" smtClean="0"/>
              <a:t>образца </a:t>
            </a:r>
            <a:r>
              <a:rPr lang="ru-RU" dirty="0"/>
              <a:t>в строке  cводится к серии из N – М</a:t>
            </a:r>
          </a:p>
          <a:p>
            <a:r>
              <a:rPr lang="ru-RU" dirty="0"/>
              <a:t>сравнений числа, представляющего </a:t>
            </a:r>
            <a:r>
              <a:rPr lang="ru-RU" dirty="0" smtClean="0"/>
              <a:t>образец, </a:t>
            </a:r>
            <a:r>
              <a:rPr lang="ru-RU" dirty="0"/>
              <a:t>с числами,</a:t>
            </a:r>
          </a:p>
          <a:p>
            <a:r>
              <a:rPr lang="ru-RU" dirty="0"/>
              <a:t>представляющими подстроки s длины М. </a:t>
            </a:r>
          </a:p>
          <a:p>
            <a:r>
              <a:rPr lang="ru-RU" dirty="0"/>
              <a:t>Cравнение чисел может быть выполнено за время,</a:t>
            </a:r>
          </a:p>
          <a:p>
            <a:r>
              <a:rPr lang="ru-RU" dirty="0"/>
              <a:t>пропорциональное М, и тогда эффективность поиска будет </a:t>
            </a:r>
          </a:p>
          <a:p>
            <a:r>
              <a:rPr lang="ru-RU" dirty="0"/>
              <a:t>O(N + М) .</a:t>
            </a:r>
          </a:p>
          <a:p>
            <a:r>
              <a:rPr lang="ru-RU" dirty="0"/>
              <a:t>Для начала предположим, что А = {0,1, ..., 9}. Число, десятичной</a:t>
            </a:r>
          </a:p>
          <a:p>
            <a:r>
              <a:rPr lang="ru-RU" dirty="0"/>
              <a:t>записью которого является </a:t>
            </a:r>
            <a:r>
              <a:rPr lang="ru-RU" dirty="0" smtClean="0"/>
              <a:t>образец </a:t>
            </a:r>
            <a:r>
              <a:rPr lang="ru-RU" dirty="0"/>
              <a:t>q, обозначим через tq. </a:t>
            </a:r>
          </a:p>
          <a:p>
            <a:r>
              <a:rPr lang="ru-RU" dirty="0"/>
              <a:t>Аналогично, обозначим через tk число, десятичной записью </a:t>
            </a:r>
          </a:p>
          <a:p>
            <a:r>
              <a:rPr lang="ru-RU" dirty="0"/>
              <a:t>которого является подстрока s[k ... k + М – 1]. </a:t>
            </a:r>
          </a:p>
          <a:p>
            <a:endParaRPr lang="ru-RU" dirty="0"/>
          </a:p>
          <a:p>
            <a:r>
              <a:rPr lang="ru-RU" dirty="0"/>
              <a:t>Подстрока s[k ... k + М – 1] совпадает с </a:t>
            </a:r>
            <a:r>
              <a:rPr lang="ru-RU" dirty="0" smtClean="0"/>
              <a:t>образцом </a:t>
            </a:r>
            <a:r>
              <a:rPr lang="ru-RU" dirty="0"/>
              <a:t>q тогда и </a:t>
            </a:r>
          </a:p>
          <a:p>
            <a:r>
              <a:rPr lang="ru-RU" dirty="0"/>
              <a:t>Только  тогда, когда tq =  tk 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643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 схеме Горнера значения tq и t1 можно </a:t>
            </a:r>
            <a:r>
              <a:rPr lang="ru-RU" dirty="0" smtClean="0"/>
              <a:t>вычислить </a:t>
            </a:r>
            <a:r>
              <a:rPr lang="ru-RU" dirty="0"/>
              <a:t>за время, </a:t>
            </a:r>
            <a:r>
              <a:rPr lang="ru-RU" dirty="0" smtClean="0"/>
              <a:t>пропорциональное М </a:t>
            </a:r>
            <a:endParaRPr lang="en-US" dirty="0" smtClean="0"/>
          </a:p>
          <a:p>
            <a:r>
              <a:rPr lang="ru-RU" dirty="0" smtClean="0"/>
              <a:t>Временно </a:t>
            </a:r>
            <a:r>
              <a:rPr lang="ru-RU" dirty="0"/>
              <a:t>забудем о том, что </a:t>
            </a:r>
            <a:r>
              <a:rPr lang="ru-RU" dirty="0" smtClean="0"/>
              <a:t>вычисления </a:t>
            </a:r>
            <a:r>
              <a:rPr lang="ru-RU" dirty="0"/>
              <a:t>могут привести к очень большим числам. </a:t>
            </a:r>
          </a:p>
          <a:p>
            <a:r>
              <a:rPr lang="ru-RU" dirty="0"/>
              <a:t>Из tk (1 &lt; k </a:t>
            </a:r>
            <a:r>
              <a:rPr lang="en-US" dirty="0" smtClean="0"/>
              <a:t>&lt;=</a:t>
            </a:r>
            <a:r>
              <a:rPr lang="ru-RU" dirty="0" smtClean="0"/>
              <a:t> </a:t>
            </a:r>
            <a:r>
              <a:rPr lang="ru-RU" dirty="0"/>
              <a:t>N – М) за константное время можно вычислить </a:t>
            </a:r>
            <a:r>
              <a:rPr lang="ru-RU" dirty="0" smtClean="0"/>
              <a:t>tk+1</a:t>
            </a:r>
            <a:r>
              <a:rPr lang="en-US" dirty="0"/>
              <a:t> </a:t>
            </a:r>
            <a:r>
              <a:rPr lang="ru-RU" dirty="0"/>
              <a:t>п</a:t>
            </a:r>
            <a:r>
              <a:rPr lang="ru-RU" dirty="0" smtClean="0"/>
              <a:t>о </a:t>
            </a:r>
            <a:r>
              <a:rPr lang="ru-RU" dirty="0"/>
              <a:t>схеме </a:t>
            </a:r>
            <a:r>
              <a:rPr lang="ru-RU" dirty="0" smtClean="0"/>
              <a:t>Горнера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783560"/>
            <a:ext cx="7772400" cy="258154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Чтобы получить </a:t>
            </a:r>
            <a:r>
              <a:rPr lang="ru-RU" dirty="0" smtClean="0"/>
              <a:t>t</a:t>
            </a:r>
            <a:r>
              <a:rPr lang="en-US" dirty="0" smtClean="0"/>
              <a:t>[</a:t>
            </a:r>
            <a:r>
              <a:rPr lang="ru-RU" dirty="0" smtClean="0"/>
              <a:t>k+1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из </a:t>
            </a:r>
            <a:r>
              <a:rPr lang="ru-RU" dirty="0" smtClean="0"/>
              <a:t>t</a:t>
            </a:r>
            <a:r>
              <a:rPr lang="en-US" dirty="0" smtClean="0"/>
              <a:t>[</a:t>
            </a:r>
            <a:r>
              <a:rPr lang="ru-RU" dirty="0" smtClean="0"/>
              <a:t>k</a:t>
            </a:r>
            <a:r>
              <a:rPr lang="en-US" dirty="0" smtClean="0"/>
              <a:t>]</a:t>
            </a:r>
            <a:r>
              <a:rPr lang="ru-RU" dirty="0" smtClean="0"/>
              <a:t>, </a:t>
            </a:r>
            <a:r>
              <a:rPr lang="ru-RU" dirty="0"/>
              <a:t>надо удалить последнее слагаемое из </a:t>
            </a:r>
            <a:r>
              <a:rPr lang="ru-RU" dirty="0" smtClean="0"/>
              <a:t>формулы </a:t>
            </a:r>
            <a:r>
              <a:rPr lang="ru-RU" dirty="0"/>
              <a:t>(10) ( т. е.  вычесть </a:t>
            </a:r>
            <a:r>
              <a:rPr lang="ru-RU" dirty="0" smtClean="0"/>
              <a:t>10</a:t>
            </a:r>
            <a:r>
              <a:rPr lang="ru-RU" baseline="30000" dirty="0" smtClean="0"/>
              <a:t>M-1</a:t>
            </a:r>
            <a:r>
              <a:rPr lang="en-US" dirty="0" smtClean="0"/>
              <a:t>*</a:t>
            </a:r>
            <a:r>
              <a:rPr lang="ru-RU" dirty="0" smtClean="0"/>
              <a:t>s[k</a:t>
            </a:r>
            <a:r>
              <a:rPr lang="ru-RU" dirty="0"/>
              <a:t>]), результат умножить </a:t>
            </a:r>
            <a:r>
              <a:rPr lang="ru-RU" dirty="0" smtClean="0"/>
              <a:t>на</a:t>
            </a:r>
            <a:r>
              <a:rPr lang="en-US" dirty="0" smtClean="0"/>
              <a:t> </a:t>
            </a:r>
            <a:r>
              <a:rPr lang="ru-RU" dirty="0" smtClean="0"/>
              <a:t>10 </a:t>
            </a:r>
            <a:r>
              <a:rPr lang="ru-RU" dirty="0"/>
              <a:t>и добавить к нему s[k+M</a:t>
            </a:r>
            <a:r>
              <a:rPr lang="ru-RU" dirty="0" smtClean="0"/>
              <a:t>] </a:t>
            </a:r>
            <a:endParaRPr lang="ru-RU" dirty="0"/>
          </a:p>
          <a:p>
            <a:r>
              <a:rPr lang="ru-RU" dirty="0"/>
              <a:t>В результате получим следующее  рекуррентное соотношение: </a:t>
            </a:r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3358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375833"/>
              </p:ext>
            </p:extLst>
          </p:nvPr>
        </p:nvGraphicFramePr>
        <p:xfrm>
          <a:off x="2639616" y="4293096"/>
          <a:ext cx="710303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93" name="Equation" r:id="rId4" imgW="2286000" imgH="241200" progId="Equation.DSMT4">
                  <p:embed/>
                </p:oleObj>
              </mc:Choice>
              <mc:Fallback>
                <p:oleObj name="Equation" r:id="rId4" imgW="228600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616" y="4293096"/>
                        <a:ext cx="7103032" cy="57606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81" name="Text Box 9"/>
          <p:cNvSpPr txBox="1">
            <a:spLocks noChangeArrowheads="1"/>
          </p:cNvSpPr>
          <p:nvPr/>
        </p:nvSpPr>
        <p:spPr bwMode="auto">
          <a:xfrm>
            <a:off x="3071813" y="4820494"/>
            <a:ext cx="511175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 dirty="0">
                <a:latin typeface="Times New Roman" pitchFamily="18" charset="0"/>
              </a:rPr>
              <a:t>k</a:t>
            </a:r>
            <a:r>
              <a:rPr lang="en-US" sz="2000" dirty="0">
                <a:latin typeface="Courier New" pitchFamily="49" charset="0"/>
              </a:rPr>
              <a:t>=2</a:t>
            </a:r>
            <a:r>
              <a:rPr lang="en-US" sz="2000" dirty="0"/>
              <a:t>,  </a:t>
            </a:r>
            <a:r>
              <a:rPr lang="en-US" sz="2000" i="1" dirty="0">
                <a:latin typeface="Times New Roman" pitchFamily="18" charset="0"/>
              </a:rPr>
              <a:t>M</a:t>
            </a:r>
            <a:r>
              <a:rPr lang="en-US" sz="2000" dirty="0">
                <a:latin typeface="Courier New" pitchFamily="49" charset="0"/>
              </a:rPr>
              <a:t>=4  s = 1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2 3 4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5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6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7</a:t>
            </a:r>
          </a:p>
          <a:p>
            <a:r>
              <a:rPr lang="en-US" sz="2000" i="1" dirty="0">
                <a:latin typeface="Courier New" pitchFamily="49" charset="0"/>
              </a:rPr>
              <a:t>t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= 5+10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·(</a:t>
            </a:r>
            <a:r>
              <a:rPr lang="en-US" sz="2000" dirty="0">
                <a:latin typeface="Courier New" pitchFamily="49" charset="0"/>
              </a:rPr>
              <a:t>4+10·(3+10</a:t>
            </a:r>
            <a:r>
              <a:rPr lang="en-US" b="1" dirty="0"/>
              <a:t>·</a:t>
            </a:r>
            <a:r>
              <a:rPr lang="en-US" sz="2000" dirty="0">
                <a:latin typeface="Courier New" pitchFamily="49" charset="0"/>
              </a:rPr>
              <a:t>2)))= 2345 </a:t>
            </a:r>
          </a:p>
          <a:p>
            <a:r>
              <a:rPr lang="en-US" sz="2000" i="1" dirty="0">
                <a:latin typeface="Courier New" pitchFamily="49" charset="0"/>
              </a:rPr>
              <a:t>t</a:t>
            </a:r>
            <a:r>
              <a:rPr lang="en-US" sz="2000" baseline="-25000" dirty="0">
                <a:latin typeface="Courier New" pitchFamily="49" charset="0"/>
              </a:rPr>
              <a:t>3</a:t>
            </a:r>
            <a:r>
              <a:rPr lang="en-US" sz="2000" dirty="0">
                <a:latin typeface="Courier New" pitchFamily="49" charset="0"/>
              </a:rPr>
              <a:t>= 6+10·(5+10·(4+10·3)))= 3456 </a:t>
            </a:r>
          </a:p>
          <a:p>
            <a:r>
              <a:rPr lang="en-US" sz="2000" dirty="0">
                <a:latin typeface="Courier New" pitchFamily="49" charset="0"/>
              </a:rPr>
              <a:t>2345-10</a:t>
            </a:r>
            <a:r>
              <a:rPr lang="en-US" sz="2000" baseline="30000" dirty="0">
                <a:latin typeface="Courier New" pitchFamily="49" charset="0"/>
              </a:rPr>
              <a:t>3</a:t>
            </a:r>
            <a:r>
              <a:rPr lang="en-US" sz="2000" b="1" dirty="0"/>
              <a:t>·</a:t>
            </a:r>
            <a:r>
              <a:rPr lang="en-US" sz="2000" dirty="0">
                <a:latin typeface="Courier New" pitchFamily="49" charset="0"/>
              </a:rPr>
              <a:t>2=2345-2000=345</a:t>
            </a:r>
          </a:p>
          <a:p>
            <a:r>
              <a:rPr lang="en-US" sz="2000" dirty="0">
                <a:latin typeface="Courier New" pitchFamily="49" charset="0"/>
              </a:rPr>
              <a:t>345</a:t>
            </a:r>
            <a:r>
              <a:rPr lang="en-US" sz="2000" b="1" dirty="0">
                <a:latin typeface="Courier New" pitchFamily="49" charset="0"/>
              </a:rPr>
              <a:t>·</a:t>
            </a:r>
            <a:r>
              <a:rPr lang="en-US" sz="2000" dirty="0">
                <a:latin typeface="Courier New" pitchFamily="49" charset="0"/>
              </a:rPr>
              <a:t>10=3450</a:t>
            </a:r>
          </a:p>
          <a:p>
            <a:r>
              <a:rPr lang="en-US" sz="2000" dirty="0">
                <a:latin typeface="Courier New" pitchFamily="49" charset="0"/>
              </a:rPr>
              <a:t>3450+6=3456</a:t>
            </a:r>
            <a:endParaRPr lang="ru-RU" sz="2000" dirty="0">
              <a:latin typeface="Courier New" pitchFamily="49" charset="0"/>
            </a:endParaRPr>
          </a:p>
        </p:txBody>
      </p:sp>
      <p:graphicFrame>
        <p:nvGraphicFramePr>
          <p:cNvPr id="335882" name="Object 10"/>
          <p:cNvGraphicFramePr>
            <a:graphicFrameLocks noChangeAspect="1"/>
          </p:cNvGraphicFramePr>
          <p:nvPr/>
        </p:nvGraphicFramePr>
        <p:xfrm>
          <a:off x="6057900" y="3378200"/>
          <a:ext cx="762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94" name="Equation" r:id="rId6" imgW="75960" imgH="101520" progId="Equation.DSMT4">
                  <p:embed/>
                </p:oleObj>
              </mc:Choice>
              <mc:Fallback>
                <p:oleObj name="Equation" r:id="rId6" imgW="75960" imgH="10152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3378200"/>
                        <a:ext cx="76200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5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5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5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5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58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58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58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58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58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58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58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58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58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58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37924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Вычислив все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мы можем по очереди сравнить их с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определив тем самым совпадение или несовпадение образца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q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 подстроками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...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М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1]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Время работы этого алгоритма пропорционально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До сих пор мы не учитывали того, что числа могут быть слишком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велики. С этой трудностью можно справиться следующим образом.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Надо проводить вычисления чисел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вычисления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 формуле (11) по модулю фиксированного числа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Тогда все числа не превосходят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действительно могут быть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вычислены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за время порядка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Обычно в качестве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выбирают простое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число, для которого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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р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помещается в машинное слово, все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вычисления в этом случае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упрощаются. </a:t>
            </a:r>
          </a:p>
        </p:txBody>
      </p:sp>
      <p:graphicFrame>
        <p:nvGraphicFramePr>
          <p:cNvPr id="337923" name="Object 3"/>
          <p:cNvGraphicFramePr>
            <a:graphicFrameLocks noChangeAspect="1"/>
          </p:cNvGraphicFramePr>
          <p:nvPr/>
        </p:nvGraphicFramePr>
        <p:xfrm>
          <a:off x="6629400" y="2349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3495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7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7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7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7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7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7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7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79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79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79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79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79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79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79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79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79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79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3997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Рекуррентная формула (11) приобретает вид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где                           .</a:t>
            </a:r>
          </a:p>
          <a:p>
            <a:pPr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Из равенства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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mod p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ru-RU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еще не следует, что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и, стало быть, </a:t>
            </a:r>
          </a:p>
          <a:p>
            <a:pPr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что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ru-RU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...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</a:t>
            </a:r>
            <a:r>
              <a:rPr lang="ru-RU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М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1]. </a:t>
            </a:r>
          </a:p>
          <a:p>
            <a:pPr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В этом случае надо для надежности проверить </a:t>
            </a:r>
          </a:p>
          <a:p>
            <a:pPr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совпадение образеца и подстроки.</a:t>
            </a:r>
          </a:p>
          <a:p>
            <a:pPr>
              <a:buFont typeface="Wingdings" pitchFamily="2" charset="2"/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ru-RU" sz="2000" dirty="0"/>
          </a:p>
          <a:p>
            <a:pPr>
              <a:buFont typeface="Wingdings" pitchFamily="2" charset="2"/>
              <a:buNone/>
            </a:pPr>
            <a:endParaRPr lang="ru-RU" sz="2000" dirty="0"/>
          </a:p>
        </p:txBody>
      </p:sp>
      <p:graphicFrame>
        <p:nvGraphicFramePr>
          <p:cNvPr id="339971" name="Object 3"/>
          <p:cNvGraphicFramePr>
            <a:graphicFrameLocks noChangeAspect="1"/>
          </p:cNvGraphicFramePr>
          <p:nvPr/>
        </p:nvGraphicFramePr>
        <p:xfrm>
          <a:off x="2809876" y="785814"/>
          <a:ext cx="3929063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97" name="Equation" r:id="rId4" imgW="2514600" imgH="228600" progId="Equation.DSMT4">
                  <p:embed/>
                </p:oleObj>
              </mc:Choice>
              <mc:Fallback>
                <p:oleObj name="Equation" r:id="rId4" imgW="25146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6" y="785814"/>
                        <a:ext cx="3929063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2" name="Object 4"/>
          <p:cNvGraphicFramePr>
            <a:graphicFrameLocks noChangeAspect="1"/>
          </p:cNvGraphicFramePr>
          <p:nvPr/>
        </p:nvGraphicFramePr>
        <p:xfrm>
          <a:off x="3238501" y="1071564"/>
          <a:ext cx="16859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98" name="Equation" r:id="rId6" imgW="1079280" imgH="228600" progId="Equation.DSMT4">
                  <p:embed/>
                </p:oleObj>
              </mc:Choice>
              <mc:Fallback>
                <p:oleObj name="Equation" r:id="rId6" imgW="10792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1" y="1071564"/>
                        <a:ext cx="1685925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9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9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9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9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99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99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0105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200" b="1" dirty="0">
                <a:solidFill>
                  <a:srgbClr val="7132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Алгоритм А5: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endParaRPr lang="ru-RU" sz="2200" b="1" dirty="0">
              <a:solidFill>
                <a:srgbClr val="7132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• 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вход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   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образец,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строка,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М -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длина образеца,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N -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длина строки, 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М &lt; N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число символов в алфавите.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 схеме Горнера вычислить числа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 модулю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р;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цикл по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от 1 до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N – М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+ 1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	если  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 =  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то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	сравнить образец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подстрокой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...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М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1];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	если они совпадают, то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		выдать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результат сравнения; 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 формуле (12) вычислить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+1</a:t>
            </a:r>
            <a:endParaRPr lang="ru-RU" sz="20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конец цикла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• 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выход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позиция начала вхождения образеца в строку.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/*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- число символов в алфавите */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/*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- число, по модулю которого производятся вычисления */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/* возвращает смещение вхождения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относительно начала строки */</a:t>
            </a:r>
          </a:p>
        </p:txBody>
      </p:sp>
      <p:graphicFrame>
        <p:nvGraphicFramePr>
          <p:cNvPr id="342020" name="Object 4"/>
          <p:cNvGraphicFramePr>
            <a:graphicFrameLocks noChangeAspect="1"/>
          </p:cNvGraphicFramePr>
          <p:nvPr/>
        </p:nvGraphicFramePr>
        <p:xfrm>
          <a:off x="7029450" y="2335213"/>
          <a:ext cx="114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233" name="Equation" r:id="rId4" imgW="114120" imgH="228600" progId="Equation.DSMT4">
                  <p:embed/>
                </p:oleObj>
              </mc:Choice>
              <mc:Fallback>
                <p:oleObj name="Equation" r:id="rId4" imgW="11412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9450" y="2335213"/>
                        <a:ext cx="1143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1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1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1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1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1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1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1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1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10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10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10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10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10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10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ru-RU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44066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Robin_Carp_Matcher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(char s[], char q[],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d,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p) 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i, h, k, M, N,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t_q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t_k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N =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(s);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 М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(q);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/* вычисление 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=(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dM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mod 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*/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h=l;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for(i=l; i&lt;M; i++)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h=(h*d)%p;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/* вычисление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tq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по  схеме Горнера */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t_q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t_k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for(i=0; i&lt;M; i++){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t_q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(d*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t_q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q[i])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t_k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(d*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t_k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s[i])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/* сравнение образеца с подстроками и вычисления по формуле (12)*/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(k=0; k&lt;=N-M; k++)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t_q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t_k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(i=0;(i&lt;M)&amp;&amp;(q[i]==s[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k+i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]); i++); 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(i==M) return 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) { /* вычисления по формуле (8) */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t_k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(d*(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t_k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-s[k]*h)+ s[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k+M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])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 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t_k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 0)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t_k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= p;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}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-1;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Бинарный поиск в </a:t>
            </a:r>
            <a:r>
              <a:rPr lang="ru-RU" dirty="0" smtClean="0"/>
              <a:t>упорядоченном массиве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На </a:t>
            </a:r>
            <a:r>
              <a:rPr lang="ru-RU" dirty="0"/>
              <a:t>каждом шаге </a:t>
            </a:r>
            <a:r>
              <a:rPr lang="ru-RU" dirty="0" smtClean="0"/>
              <a:t>исключаем из рассмотрения половину массива, не содержащую искомый ключ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Применяется </a:t>
            </a:r>
            <a:r>
              <a:rPr lang="ru-RU" dirty="0"/>
              <a:t>к </a:t>
            </a:r>
            <a:r>
              <a:rPr lang="ru-RU" dirty="0" smtClean="0"/>
              <a:t>упорядоченным массивам</a:t>
            </a:r>
            <a:endParaRPr lang="ru-RU" dirty="0"/>
          </a:p>
          <a:p>
            <a:pPr lvl="1"/>
            <a:r>
              <a:rPr lang="ru-RU" dirty="0" smtClean="0"/>
              <a:t>Требуется линейный порядок на множестве ключей</a:t>
            </a:r>
          </a:p>
          <a:p>
            <a:endParaRPr lang="ru-RU" dirty="0" smtClean="0"/>
          </a:p>
          <a:p>
            <a:r>
              <a:rPr lang="ru-RU" dirty="0" smtClean="0"/>
              <a:t>Число </a:t>
            </a:r>
            <a:r>
              <a:rPr lang="ru-RU" dirty="0"/>
              <a:t>сравнений в худшем случае </a:t>
            </a:r>
            <a:r>
              <a:rPr lang="ru-RU" dirty="0" smtClean="0"/>
              <a:t>О(</a:t>
            </a:r>
            <a:r>
              <a:rPr lang="en-US" dirty="0" smtClean="0"/>
              <a:t>log2(</a:t>
            </a:r>
            <a:r>
              <a:rPr lang="ru-RU" dirty="0" smtClean="0"/>
              <a:t>размер массива)</a:t>
            </a:r>
            <a:r>
              <a:rPr lang="en-US" dirty="0" smtClean="0"/>
              <a:t>)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Применяется к большим массивам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346308" name="Группа 1"/>
          <p:cNvGrpSpPr>
            <a:grpSpLocks/>
          </p:cNvGrpSpPr>
          <p:nvPr/>
        </p:nvGrpSpPr>
        <p:grpSpPr bwMode="auto">
          <a:xfrm>
            <a:off x="3071814" y="260351"/>
            <a:ext cx="4008437" cy="1317625"/>
            <a:chOff x="2857488" y="1071546"/>
            <a:chExt cx="4007883" cy="1317507"/>
          </a:xfrm>
        </p:grpSpPr>
        <p:sp>
          <p:nvSpPr>
            <p:cNvPr id="3" name="Правая фигурная скобка 2"/>
            <p:cNvSpPr>
              <a:spLocks/>
            </p:cNvSpPr>
            <p:nvPr/>
          </p:nvSpPr>
          <p:spPr bwMode="auto">
            <a:xfrm rot="5400000">
              <a:off x="5821713" y="893039"/>
              <a:ext cx="285752" cy="1214270"/>
            </a:xfrm>
            <a:prstGeom prst="rightBrace">
              <a:avLst>
                <a:gd name="adj1" fmla="val 8341"/>
                <a:gd name="adj2" fmla="val 5070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>
                <a:defRPr/>
              </a:pPr>
              <a:endParaRPr lang="ru-RU">
                <a:latin typeface="+mn-lt"/>
              </a:endParaRPr>
            </a:p>
          </p:txBody>
        </p:sp>
        <p:cxnSp>
          <p:nvCxnSpPr>
            <p:cNvPr id="4" name="Прямая со стрелкой 3"/>
            <p:cNvCxnSpPr/>
            <p:nvPr/>
          </p:nvCxnSpPr>
          <p:spPr>
            <a:xfrm rot="5400000">
              <a:off x="5751091" y="1820779"/>
              <a:ext cx="3571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Прямоугольник 4"/>
            <p:cNvSpPr/>
            <p:nvPr/>
          </p:nvSpPr>
          <p:spPr>
            <a:xfrm>
              <a:off x="5857884" y="2000240"/>
              <a:ext cx="285752" cy="28575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346507" name="TextBox 5"/>
            <p:cNvSpPr txBox="1">
              <a:spLocks noChangeArrowheads="1"/>
            </p:cNvSpPr>
            <p:nvPr/>
          </p:nvSpPr>
          <p:spPr bwMode="auto">
            <a:xfrm>
              <a:off x="6143158" y="1643050"/>
              <a:ext cx="722213" cy="304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Times New Roman" pitchFamily="18" charset="0"/>
                  <a:cs typeface="Times New Roman" pitchFamily="18" charset="0"/>
                </a:rPr>
                <a:t>mod 13</a:t>
              </a:r>
              <a:endParaRPr lang="ru-RU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6508" name="TextBox 6"/>
            <p:cNvSpPr txBox="1">
              <a:spLocks noChangeArrowheads="1"/>
            </p:cNvSpPr>
            <p:nvPr/>
          </p:nvSpPr>
          <p:spPr bwMode="auto">
            <a:xfrm>
              <a:off x="2857488" y="1071546"/>
              <a:ext cx="42862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b="1">
                  <a:latin typeface="Times New Roman" pitchFamily="18" charset="0"/>
                  <a:cs typeface="Times New Roman" pitchFamily="18" charset="0"/>
                </a:rPr>
                <a:t>(а)</a:t>
              </a:r>
            </a:p>
          </p:txBody>
        </p:sp>
      </p:grpSp>
      <p:graphicFrame>
        <p:nvGraphicFramePr>
          <p:cNvPr id="346522" name="Group 410"/>
          <p:cNvGraphicFramePr>
            <a:graphicFrameLocks noGrp="1"/>
          </p:cNvGraphicFramePr>
          <p:nvPr/>
        </p:nvGraphicFramePr>
        <p:xfrm>
          <a:off x="3309938" y="214313"/>
          <a:ext cx="6242050" cy="406400"/>
        </p:xfrm>
        <a:graphic>
          <a:graphicData uri="http://schemas.openxmlformats.org/drawingml/2006/table">
            <a:tbl>
              <a:tblPr/>
              <a:tblGrid>
                <a:gridCol w="3460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682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9051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1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3238500" y="1857375"/>
          <a:ext cx="6096000" cy="74295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22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" name="Правая фигурная скобка 11"/>
          <p:cNvSpPr/>
          <p:nvPr/>
        </p:nvSpPr>
        <p:spPr>
          <a:xfrm rot="5400000">
            <a:off x="3845720" y="2035970"/>
            <a:ext cx="357187" cy="1571625"/>
          </a:xfrm>
          <a:prstGeom prst="rightBrace">
            <a:avLst>
              <a:gd name="adj1" fmla="val 8333"/>
              <a:gd name="adj2" fmla="val 5060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grpSp>
        <p:nvGrpSpPr>
          <p:cNvPr id="346411" name="Группа 35"/>
          <p:cNvGrpSpPr>
            <a:grpSpLocks/>
          </p:cNvGrpSpPr>
          <p:nvPr/>
        </p:nvGrpSpPr>
        <p:grpSpPr bwMode="auto">
          <a:xfrm>
            <a:off x="3595688" y="2643189"/>
            <a:ext cx="5072062" cy="428625"/>
            <a:chOff x="3071802" y="2071678"/>
            <a:chExt cx="5072098" cy="428628"/>
          </a:xfrm>
        </p:grpSpPr>
        <p:sp>
          <p:nvSpPr>
            <p:cNvPr id="15" name="Правая фигурная скобка 14"/>
            <p:cNvSpPr/>
            <p:nvPr/>
          </p:nvSpPr>
          <p:spPr>
            <a:xfrm rot="5400000">
              <a:off x="3607587" y="1535893"/>
              <a:ext cx="428628" cy="1500198"/>
            </a:xfrm>
            <a:prstGeom prst="rightBrace">
              <a:avLst>
                <a:gd name="adj1" fmla="val 8333"/>
                <a:gd name="adj2" fmla="val 5060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6" name="Правая фигурная скобка 15"/>
            <p:cNvSpPr/>
            <p:nvPr/>
          </p:nvSpPr>
          <p:spPr>
            <a:xfrm rot="5400000">
              <a:off x="5250661" y="1464455"/>
              <a:ext cx="357189" cy="1571636"/>
            </a:xfrm>
            <a:prstGeom prst="rightBrace">
              <a:avLst>
                <a:gd name="adj1" fmla="val 8333"/>
                <a:gd name="adj2" fmla="val 5060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7" name="Правая фигурная скобка 16"/>
            <p:cNvSpPr/>
            <p:nvPr/>
          </p:nvSpPr>
          <p:spPr>
            <a:xfrm rot="5400000">
              <a:off x="7179487" y="1464455"/>
              <a:ext cx="357189" cy="1571636"/>
            </a:xfrm>
            <a:prstGeom prst="rightBrace">
              <a:avLst>
                <a:gd name="adj1" fmla="val 8333"/>
                <a:gd name="adj2" fmla="val 5060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cxnSp>
        <p:nvCxnSpPr>
          <p:cNvPr id="26" name="Прямая со стрелкой 25"/>
          <p:cNvCxnSpPr/>
          <p:nvPr/>
        </p:nvCxnSpPr>
        <p:spPr>
          <a:xfrm rot="5400000">
            <a:off x="3060700" y="3178175"/>
            <a:ext cx="64293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3238501" y="3500438"/>
          <a:ext cx="5857875" cy="285750"/>
        </p:xfrm>
        <a:graphic>
          <a:graphicData uri="http://schemas.openxmlformats.org/drawingml/2006/table">
            <a:tbl>
              <a:tblPr/>
              <a:tblGrid>
                <a:gridCol w="390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31" name="Прямая со стрелкой 30"/>
          <p:cNvCxnSpPr/>
          <p:nvPr/>
        </p:nvCxnSpPr>
        <p:spPr>
          <a:xfrm rot="5400000">
            <a:off x="3489325" y="3178175"/>
            <a:ext cx="64293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rot="5400000">
            <a:off x="5418138" y="3178176"/>
            <a:ext cx="64293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rot="5400000">
            <a:off x="7847013" y="3178176"/>
            <a:ext cx="64293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450" name="TextBox 33"/>
          <p:cNvSpPr txBox="1">
            <a:spLocks noChangeArrowheads="1"/>
          </p:cNvSpPr>
          <p:nvPr/>
        </p:nvSpPr>
        <p:spPr bwMode="auto">
          <a:xfrm>
            <a:off x="5024439" y="3929064"/>
            <a:ext cx="1647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вхождение образца</a:t>
            </a:r>
          </a:p>
        </p:txBody>
      </p:sp>
      <p:sp>
        <p:nvSpPr>
          <p:cNvPr id="346451" name="TextBox 35"/>
          <p:cNvSpPr txBox="1">
            <a:spLocks noChangeArrowheads="1"/>
          </p:cNvSpPr>
          <p:nvPr/>
        </p:nvSpPr>
        <p:spPr bwMode="auto">
          <a:xfrm>
            <a:off x="7310439" y="3857626"/>
            <a:ext cx="19637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холостое срабатывание</a:t>
            </a:r>
          </a:p>
        </p:txBody>
      </p:sp>
      <p:sp>
        <p:nvSpPr>
          <p:cNvPr id="346452" name="TextBox 36"/>
          <p:cNvSpPr txBox="1">
            <a:spLocks noChangeArrowheads="1"/>
          </p:cNvSpPr>
          <p:nvPr/>
        </p:nvSpPr>
        <p:spPr bwMode="auto">
          <a:xfrm>
            <a:off x="4667251" y="3000376"/>
            <a:ext cx="49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46453" name="TextBox 37"/>
          <p:cNvSpPr txBox="1">
            <a:spLocks noChangeArrowheads="1"/>
          </p:cNvSpPr>
          <p:nvPr/>
        </p:nvSpPr>
        <p:spPr bwMode="auto">
          <a:xfrm>
            <a:off x="8739189" y="3000376"/>
            <a:ext cx="49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46454" name="TextBox 38"/>
          <p:cNvSpPr txBox="1">
            <a:spLocks noChangeArrowheads="1"/>
          </p:cNvSpPr>
          <p:nvPr/>
        </p:nvSpPr>
        <p:spPr bwMode="auto">
          <a:xfrm>
            <a:off x="6881814" y="3000376"/>
            <a:ext cx="49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46455" name="TextBox 40"/>
          <p:cNvSpPr txBox="1">
            <a:spLocks noChangeArrowheads="1"/>
          </p:cNvSpPr>
          <p:nvPr/>
        </p:nvSpPr>
        <p:spPr bwMode="auto">
          <a:xfrm>
            <a:off x="2667001" y="1714500"/>
            <a:ext cx="4286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>
                <a:latin typeface="Times New Roman" pitchFamily="18" charset="0"/>
                <a:cs typeface="Times New Roman" pitchFamily="18" charset="0"/>
              </a:rPr>
              <a:t>(б)</a:t>
            </a:r>
          </a:p>
        </p:txBody>
      </p:sp>
      <p:sp>
        <p:nvSpPr>
          <p:cNvPr id="346456" name="TextBox 41"/>
          <p:cNvSpPr txBox="1">
            <a:spLocks noChangeArrowheads="1"/>
          </p:cNvSpPr>
          <p:nvPr/>
        </p:nvSpPr>
        <p:spPr bwMode="auto">
          <a:xfrm>
            <a:off x="9382126" y="2857501"/>
            <a:ext cx="7286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mod 13</a:t>
            </a:r>
            <a:endParaRPr lang="ru-RU" sz="14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3" name="Таблица 42"/>
          <p:cNvGraphicFramePr>
            <a:graphicFrameLocks noGrp="1"/>
          </p:cNvGraphicFramePr>
          <p:nvPr/>
        </p:nvGraphicFramePr>
        <p:xfrm>
          <a:off x="3167064" y="5214938"/>
          <a:ext cx="2428875" cy="365760"/>
        </p:xfrm>
        <a:graphic>
          <a:graphicData uri="http://schemas.openxmlformats.org/drawingml/2006/table">
            <a:tbl>
              <a:tblPr/>
              <a:tblGrid>
                <a:gridCol w="404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4" name="Таблица 43"/>
          <p:cNvGraphicFramePr>
            <a:graphicFrameLocks noGrp="1"/>
          </p:cNvGraphicFramePr>
          <p:nvPr/>
        </p:nvGraphicFramePr>
        <p:xfrm>
          <a:off x="4024314" y="6286500"/>
          <a:ext cx="642937" cy="36576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Правая фигурная скобка 44"/>
          <p:cNvSpPr/>
          <p:nvPr/>
        </p:nvSpPr>
        <p:spPr>
          <a:xfrm rot="5400000">
            <a:off x="4024313" y="4786313"/>
            <a:ext cx="285750" cy="2000250"/>
          </a:xfrm>
          <a:prstGeom prst="rightBrace">
            <a:avLst>
              <a:gd name="adj1" fmla="val 8333"/>
              <a:gd name="adj2" fmla="val 5070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6" name="Правая фигурная скобка 45"/>
          <p:cNvSpPr/>
          <p:nvPr/>
        </p:nvSpPr>
        <p:spPr>
          <a:xfrm rot="5400000">
            <a:off x="4452938" y="4714875"/>
            <a:ext cx="285750" cy="2000250"/>
          </a:xfrm>
          <a:prstGeom prst="rightBrace">
            <a:avLst>
              <a:gd name="adj1" fmla="val 8333"/>
              <a:gd name="adj2" fmla="val 5070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0" name="Прямая со стрелкой 49"/>
          <p:cNvCxnSpPr/>
          <p:nvPr/>
        </p:nvCxnSpPr>
        <p:spPr>
          <a:xfrm rot="5400000">
            <a:off x="4023519" y="6144419"/>
            <a:ext cx="2857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rot="5400000">
            <a:off x="4416425" y="6108700"/>
            <a:ext cx="3571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485" name="TextBox 54"/>
          <p:cNvSpPr txBox="1">
            <a:spLocks noChangeArrowheads="1"/>
          </p:cNvSpPr>
          <p:nvPr/>
        </p:nvSpPr>
        <p:spPr bwMode="auto">
          <a:xfrm>
            <a:off x="2667001" y="4286251"/>
            <a:ext cx="1331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1200">
                <a:latin typeface="Times New Roman" pitchFamily="18" charset="0"/>
                <a:cs typeface="Times New Roman" pitchFamily="18" charset="0"/>
              </a:rPr>
              <a:t>Цифра </a:t>
            </a:r>
          </a:p>
          <a:p>
            <a:pPr algn="ctr"/>
            <a:r>
              <a:rPr lang="ru-RU" sz="1200">
                <a:latin typeface="Times New Roman" pitchFamily="18" charset="0"/>
                <a:cs typeface="Times New Roman" pitchFamily="18" charset="0"/>
              </a:rPr>
              <a:t>старшего разряда</a:t>
            </a:r>
          </a:p>
        </p:txBody>
      </p:sp>
      <p:sp>
        <p:nvSpPr>
          <p:cNvPr id="346486" name="TextBox 55"/>
          <p:cNvSpPr txBox="1">
            <a:spLocks noChangeArrowheads="1"/>
          </p:cNvSpPr>
          <p:nvPr/>
        </p:nvSpPr>
        <p:spPr bwMode="auto">
          <a:xfrm>
            <a:off x="4513264" y="4286250"/>
            <a:ext cx="1362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1200">
                <a:latin typeface="Times New Roman" pitchFamily="18" charset="0"/>
                <a:cs typeface="Times New Roman" pitchFamily="18" charset="0"/>
              </a:rPr>
              <a:t>Цифра </a:t>
            </a:r>
          </a:p>
          <a:p>
            <a:pPr algn="ctr"/>
            <a:r>
              <a:rPr lang="ru-RU" sz="1200">
                <a:latin typeface="Times New Roman" pitchFamily="18" charset="0"/>
                <a:cs typeface="Times New Roman" pitchFamily="18" charset="0"/>
              </a:rPr>
              <a:t>младшего разряда</a:t>
            </a:r>
          </a:p>
        </p:txBody>
      </p:sp>
      <p:cxnSp>
        <p:nvCxnSpPr>
          <p:cNvPr id="58" name="Прямая со стрелкой 57"/>
          <p:cNvCxnSpPr>
            <a:stCxn id="346485" idx="2"/>
          </p:cNvCxnSpPr>
          <p:nvPr/>
        </p:nvCxnSpPr>
        <p:spPr>
          <a:xfrm rot="16200000" flipH="1">
            <a:off x="3159920" y="4922045"/>
            <a:ext cx="466725" cy="119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346486" idx="2"/>
          </p:cNvCxnSpPr>
          <p:nvPr/>
        </p:nvCxnSpPr>
        <p:spPr>
          <a:xfrm rot="16200000" flipH="1">
            <a:off x="5056188" y="4881563"/>
            <a:ext cx="466725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489" name="TextBox 61"/>
          <p:cNvSpPr txBox="1">
            <a:spLocks noChangeArrowheads="1"/>
          </p:cNvSpPr>
          <p:nvPr/>
        </p:nvSpPr>
        <p:spPr bwMode="auto">
          <a:xfrm>
            <a:off x="2595563" y="4143375"/>
            <a:ext cx="5000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>
                <a:latin typeface="Times New Roman" pitchFamily="18" charset="0"/>
                <a:cs typeface="Times New Roman" pitchFamily="18" charset="0"/>
              </a:rPr>
              <a:t>(в)</a:t>
            </a:r>
          </a:p>
        </p:txBody>
      </p:sp>
      <p:graphicFrame>
        <p:nvGraphicFramePr>
          <p:cNvPr id="346306" name="Object 194"/>
          <p:cNvGraphicFramePr>
            <a:graphicFrameLocks noChangeAspect="1"/>
          </p:cNvGraphicFramePr>
          <p:nvPr/>
        </p:nvGraphicFramePr>
        <p:xfrm>
          <a:off x="6596063" y="5143500"/>
          <a:ext cx="29654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32" name="Equation" r:id="rId4" imgW="2108160" imgH="203040" progId="Equation.DSMT4">
                  <p:embed/>
                </p:oleObj>
              </mc:Choice>
              <mc:Fallback>
                <p:oleObj name="Equation" r:id="rId4" imgW="2108160" imgH="203040" progId="Equation.DSMT4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6063" y="5143500"/>
                        <a:ext cx="296545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307" name="Object 195"/>
          <p:cNvGraphicFramePr>
            <a:graphicFrameLocks noChangeAspect="1"/>
          </p:cNvGraphicFramePr>
          <p:nvPr/>
        </p:nvGraphicFramePr>
        <p:xfrm>
          <a:off x="7167564" y="5429250"/>
          <a:ext cx="150018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33" name="Equation" r:id="rId6" imgW="1104840" imgH="406080" progId="Equation.DSMT4">
                  <p:embed/>
                </p:oleObj>
              </mc:Choice>
              <mc:Fallback>
                <p:oleObj name="Equation" r:id="rId6" imgW="1104840" imgH="406080" progId="Equation.DSMT4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7564" y="5429250"/>
                        <a:ext cx="1500187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490" name="TextBox 64"/>
          <p:cNvSpPr txBox="1">
            <a:spLocks noChangeArrowheads="1"/>
          </p:cNvSpPr>
          <p:nvPr/>
        </p:nvSpPr>
        <p:spPr bwMode="auto">
          <a:xfrm>
            <a:off x="8739189" y="5429251"/>
            <a:ext cx="8461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mod 13</a:t>
            </a:r>
            <a:r>
              <a:rPr lang="ru-RU" sz="14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46491" name="TextBox 65"/>
          <p:cNvSpPr txBox="1">
            <a:spLocks noChangeArrowheads="1"/>
          </p:cNvSpPr>
          <p:nvPr/>
        </p:nvSpPr>
        <p:spPr bwMode="auto">
          <a:xfrm>
            <a:off x="9596439" y="5143501"/>
            <a:ext cx="8461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mod 13</a:t>
            </a:r>
            <a:r>
              <a:rPr lang="ru-RU" sz="14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46492" name="TextBox 66"/>
          <p:cNvSpPr txBox="1">
            <a:spLocks noChangeArrowheads="1"/>
          </p:cNvSpPr>
          <p:nvPr/>
        </p:nvSpPr>
        <p:spPr bwMode="auto">
          <a:xfrm>
            <a:off x="7524750" y="5715001"/>
            <a:ext cx="8461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mod 13</a:t>
            </a:r>
            <a:r>
              <a:rPr lang="ru-RU" sz="14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46493" name="TextBox 67"/>
          <p:cNvSpPr txBox="1">
            <a:spLocks noChangeArrowheads="1"/>
          </p:cNvSpPr>
          <p:nvPr/>
        </p:nvSpPr>
        <p:spPr bwMode="auto">
          <a:xfrm>
            <a:off x="7453313" y="4357688"/>
            <a:ext cx="13319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1200">
                <a:latin typeface="Times New Roman" pitchFamily="18" charset="0"/>
                <a:cs typeface="Times New Roman" pitchFamily="18" charset="0"/>
              </a:rPr>
              <a:t>Цифра </a:t>
            </a:r>
          </a:p>
          <a:p>
            <a:pPr algn="ctr"/>
            <a:r>
              <a:rPr lang="ru-RU" sz="1200">
                <a:latin typeface="Times New Roman" pitchFamily="18" charset="0"/>
                <a:cs typeface="Times New Roman" pitchFamily="18" charset="0"/>
              </a:rPr>
              <a:t>старшего разряда</a:t>
            </a:r>
          </a:p>
        </p:txBody>
      </p:sp>
      <p:cxnSp>
        <p:nvCxnSpPr>
          <p:cNvPr id="69" name="Прямая со стрелкой 68"/>
          <p:cNvCxnSpPr/>
          <p:nvPr/>
        </p:nvCxnSpPr>
        <p:spPr>
          <a:xfrm rot="16200000" flipH="1">
            <a:off x="7922420" y="4888707"/>
            <a:ext cx="466725" cy="119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495" name="TextBox 69"/>
          <p:cNvSpPr txBox="1">
            <a:spLocks noChangeArrowheads="1"/>
          </p:cNvSpPr>
          <p:nvPr/>
        </p:nvSpPr>
        <p:spPr bwMode="auto">
          <a:xfrm>
            <a:off x="9137651" y="4286250"/>
            <a:ext cx="1400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1200">
                <a:latin typeface="Times New Roman" pitchFamily="18" charset="0"/>
                <a:cs typeface="Times New Roman" pitchFamily="18" charset="0"/>
              </a:rPr>
              <a:t>Цифра </a:t>
            </a:r>
          </a:p>
          <a:p>
            <a:pPr algn="ctr"/>
            <a:r>
              <a:rPr lang="ru-RU" sz="1200">
                <a:latin typeface="Times New Roman" pitchFamily="18" charset="0"/>
                <a:cs typeface="Times New Roman" pitchFamily="18" charset="0"/>
              </a:rPr>
              <a:t> младшего разряда</a:t>
            </a:r>
          </a:p>
        </p:txBody>
      </p:sp>
      <p:cxnSp>
        <p:nvCxnSpPr>
          <p:cNvPr id="72" name="Прямая со стрелкой 71"/>
          <p:cNvCxnSpPr/>
          <p:nvPr/>
        </p:nvCxnSpPr>
        <p:spPr>
          <a:xfrm rot="5400000">
            <a:off x="9410701" y="4686301"/>
            <a:ext cx="466725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>
            <a:off x="2595564" y="1571625"/>
            <a:ext cx="7858125" cy="158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>
            <a:off x="2595564" y="4214814"/>
            <a:ext cx="7858125" cy="158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6514" name="Line 402"/>
          <p:cNvSpPr>
            <a:spLocks noChangeShapeType="1"/>
          </p:cNvSpPr>
          <p:nvPr/>
        </p:nvSpPr>
        <p:spPr bwMode="auto">
          <a:xfrm>
            <a:off x="6383338" y="18891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24126" y="1"/>
            <a:ext cx="8385175" cy="500063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ru-RU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Реализация алгоритма Бойера-Мура</a:t>
            </a:r>
          </a:p>
        </p:txBody>
      </p:sp>
      <p:sp>
        <p:nvSpPr>
          <p:cNvPr id="3153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452688" y="500064"/>
            <a:ext cx="8215312" cy="635793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seek_substring_BM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(unsigned char s[], unsigned char q[])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d[256];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i, j, k, N, M;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 =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 =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(q);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/*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построение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for (i=0; i&lt;256; i++)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]=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;       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* изначально </a:t>
            </a:r>
            <a:r>
              <a:rPr lang="ru-RU" sz="1600" b="1" i="1" dirty="0">
                <a:latin typeface="Courier New" pitchFamily="49" charset="0"/>
                <a:cs typeface="Courier New" pitchFamily="49" charset="0"/>
              </a:rPr>
              <a:t>М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во всех позициях */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-1;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++) /*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 </a:t>
            </a:r>
            <a:r>
              <a:rPr lang="ru-RU" sz="1600" b="1" i="1" dirty="0">
                <a:latin typeface="Courier New" pitchFamily="49" charset="0"/>
                <a:cs typeface="Courier New" pitchFamily="49" charset="0"/>
              </a:rPr>
              <a:t>–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600" b="1" i="1" dirty="0">
                <a:latin typeface="Courier New" pitchFamily="49" charset="0"/>
                <a:cs typeface="Courier New" pitchFamily="49" charset="0"/>
              </a:rPr>
              <a:t> - 1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- расстояние до конца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*/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d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[(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unsigned char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q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]]=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-1;/* кроме последнего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символа*/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поиск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i=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M-l;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do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{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j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; /* сравнение строки и образеца */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k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– по образецу,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– по строке */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while ((j &gt;= 0) &amp;&amp; (q[j] == s[k])) { 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k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--;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--;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&lt; 0)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 k+1;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/* образец просмотрен полностью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i+=d[(unsigned)s[i]];/*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сдвиг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на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расстояние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вправо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*/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 while (i &lt; N);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 -1;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31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31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31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315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315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315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4" dur="80"/>
                                        <p:tgtEl>
                                          <p:spTgt spid="315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5" dur="80"/>
                                        <p:tgtEl>
                                          <p:spTgt spid="315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80"/>
                                        <p:tgtEl>
                                          <p:spTgt spid="315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1" dur="80"/>
                                        <p:tgtEl>
                                          <p:spTgt spid="315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2" dur="80"/>
                                        <p:tgtEl>
                                          <p:spTgt spid="315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80"/>
                                        <p:tgtEl>
                                          <p:spTgt spid="315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8" dur="80"/>
                                        <p:tgtEl>
                                          <p:spTgt spid="315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9" dur="80"/>
                                        <p:tgtEl>
                                          <p:spTgt spid="315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80"/>
                                        <p:tgtEl>
                                          <p:spTgt spid="315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5" dur="80"/>
                                        <p:tgtEl>
                                          <p:spTgt spid="3153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6" dur="80"/>
                                        <p:tgtEl>
                                          <p:spTgt spid="3153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80"/>
                                        <p:tgtEl>
                                          <p:spTgt spid="3153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2" dur="80"/>
                                        <p:tgtEl>
                                          <p:spTgt spid="3153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3" dur="80"/>
                                        <p:tgtEl>
                                          <p:spTgt spid="3153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80"/>
                                        <p:tgtEl>
                                          <p:spTgt spid="3153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9" dur="80"/>
                                        <p:tgtEl>
                                          <p:spTgt spid="3153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0" dur="80"/>
                                        <p:tgtEl>
                                          <p:spTgt spid="3153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80"/>
                                        <p:tgtEl>
                                          <p:spTgt spid="3153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6" dur="80"/>
                                        <p:tgtEl>
                                          <p:spTgt spid="3153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7" dur="80"/>
                                        <p:tgtEl>
                                          <p:spTgt spid="3153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80"/>
                                        <p:tgtEl>
                                          <p:spTgt spid="3153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3" dur="80"/>
                                        <p:tgtEl>
                                          <p:spTgt spid="3153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4" dur="80"/>
                                        <p:tgtEl>
                                          <p:spTgt spid="3153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80"/>
                                        <p:tgtEl>
                                          <p:spTgt spid="3153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0" dur="80"/>
                                        <p:tgtEl>
                                          <p:spTgt spid="31539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1" dur="80"/>
                                        <p:tgtEl>
                                          <p:spTgt spid="31539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80"/>
                                        <p:tgtEl>
                                          <p:spTgt spid="31539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7" dur="80"/>
                                        <p:tgtEl>
                                          <p:spTgt spid="3153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8" dur="80"/>
                                        <p:tgtEl>
                                          <p:spTgt spid="3153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80"/>
                                        <p:tgtEl>
                                          <p:spTgt spid="3153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4" dur="80"/>
                                        <p:tgtEl>
                                          <p:spTgt spid="31539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5" dur="80"/>
                                        <p:tgtEl>
                                          <p:spTgt spid="31539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80"/>
                                        <p:tgtEl>
                                          <p:spTgt spid="31539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1" dur="80"/>
                                        <p:tgtEl>
                                          <p:spTgt spid="31539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2" dur="80"/>
                                        <p:tgtEl>
                                          <p:spTgt spid="31539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80"/>
                                        <p:tgtEl>
                                          <p:spTgt spid="31539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95564" y="1"/>
            <a:ext cx="7862887" cy="500063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Алгоритм Бойера-Мура</a:t>
            </a:r>
          </a:p>
        </p:txBody>
      </p:sp>
      <p:sp>
        <p:nvSpPr>
          <p:cNvPr id="3092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95564" y="571501"/>
            <a:ext cx="8072437" cy="4429125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ru-RU" sz="1800" dirty="0">
                <a:latin typeface="Calibri" pitchFamily="34" charset="0"/>
                <a:cs typeface="Times New Roman" pitchFamily="18" charset="0"/>
              </a:rPr>
              <a:t>Будем последовательно сравнивать образец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q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с подстроками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i="1" dirty="0">
                <a:latin typeface="Calibri" pitchFamily="34" charset="0"/>
                <a:cs typeface="Times New Roman" pitchFamily="18" charset="0"/>
              </a:rPr>
              <a:t>s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[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i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– 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М +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1..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] (в начале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 = М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)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. 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dirty="0">
                <a:latin typeface="Calibri" pitchFamily="34" charset="0"/>
                <a:cs typeface="Times New Roman" pitchFamily="18" charset="0"/>
              </a:rPr>
              <a:t>Введем два рабочих индекса: 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j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 = М, М –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1, ... , 1 — пробегающий  символы образеца, 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k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 =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, ... ,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i 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–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M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+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1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— пробегающий подстроку. 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dirty="0">
                <a:latin typeface="Calibri" pitchFamily="34" charset="0"/>
                <a:cs typeface="Times New Roman" pitchFamily="18" charset="0"/>
              </a:rPr>
              <a:t>Оба индекса синхронно уменьшаются на каждом шаге. 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dirty="0">
                <a:latin typeface="Calibri" pitchFamily="34" charset="0"/>
                <a:cs typeface="Times New Roman" pitchFamily="18" charset="0"/>
              </a:rPr>
              <a:t>Если все символы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q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совпадают с подстрокой  (т. е.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j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доходит до 0), то образец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q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считается найденным в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s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с позиции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k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(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k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 =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i 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–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M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+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1)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.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 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dirty="0">
                <a:latin typeface="Calibri" pitchFamily="34" charset="0"/>
                <a:cs typeface="Times New Roman" pitchFamily="18" charset="0"/>
              </a:rPr>
              <a:t>Если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q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[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j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]</a:t>
            </a:r>
            <a:r>
              <a:rPr lang="ru-RU" sz="1800" dirty="0">
                <a:latin typeface="Calibri" pitchFamily="34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s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[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k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]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и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k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 =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,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т. е. расхождение случилось сразу же, в последних позициях, то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q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можно сдвинуть вправо так, чтобы последнее вхождение символа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s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[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]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в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q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совместилось с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s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[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]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. 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dirty="0">
                <a:latin typeface="Calibri" pitchFamily="34" charset="0"/>
                <a:cs typeface="Times New Roman" pitchFamily="18" charset="0"/>
              </a:rPr>
              <a:t>Если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q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[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j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]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800" i="1" dirty="0">
                <a:latin typeface="Calibri" pitchFamily="34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s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[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k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]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и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k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 &lt;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.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т. е. последние символы совпали, то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q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сдвинется так, чтобы предпоследнее вхождение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s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[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]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в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q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совместилось с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s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[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].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dirty="0">
                <a:latin typeface="Calibri" pitchFamily="34" charset="0"/>
                <a:cs typeface="Times New Roman" pitchFamily="18" charset="0"/>
              </a:rPr>
              <a:t>В обоих случаях величина сдвига равна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d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[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s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[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]], по построению. 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dirty="0">
                <a:latin typeface="Calibri" pitchFamily="34" charset="0"/>
                <a:cs typeface="Times New Roman" pitchFamily="18" charset="0"/>
              </a:rPr>
              <a:t>В частности, если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s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[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]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вообще не встречается в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q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,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то смещение происходит сразу на полную длину образеца 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М.</a:t>
            </a:r>
            <a:endParaRPr lang="ru-RU" sz="1800" dirty="0"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5688" y="4786313"/>
            <a:ext cx="6392862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6249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Здесь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6 символов строки, следующих за позицией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уже известны,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поэтому можно, не выполняя сравнений, установить, что некоторые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последующие сдвиги образеца заведомо бесперспективны.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Например, сдвиг на 1 позицию бесперспективен, так как при этом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='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'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сравнится с уже известным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+1] 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='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'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и совпадения не будет.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А вот сдвиг на 2 позиции сразу отвергнуть нельзя: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[1...4] совпадает с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уже известной подстрокой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...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5]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Совпадут ли остальные 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М -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4 символа, станет известно только при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рассмотрении последующих символов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, причем сравнение можно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начинать сразу с 5-й позиции образеца. Таким образом, при неудаче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очередного сравнения надо сдвинуть образец вперед так, чтобы его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начало совпало с уже прочитанными символами строки. Если таких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сдвигов можно указать несколько, следует выбрать кратчайший из них.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60000"/>
              </a:lnSpc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ru-RU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КМП-алгоритм</a:t>
            </a:r>
            <a:br>
              <a:rPr lang="ru-RU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(Кнут, Моррис, Пратт) </a:t>
            </a:r>
          </a:p>
        </p:txBody>
      </p:sp>
      <p:sp>
        <p:nvSpPr>
          <p:cNvPr id="364546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Алгоритм А4: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• 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вход: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образец,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строка,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	М -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длина образеца,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N -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длина строки,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М &lt; N.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:= 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пока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М)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цикл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	пока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0) и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ru-RU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])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цикл 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;     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/*0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	конец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цикла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 +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1;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 := j +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1; 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конец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цикла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• 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выход: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если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&gt; М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то образец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найден в позиции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- М;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иначе /*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&gt; N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*/ образец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не найден.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ru-RU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66594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Индекс-указатель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пробегает строку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без возвратов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(что обеспечи­вает линейность времени работы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алгоритма). Индекс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синхронно пробегает образец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однако может возвращаться к некоторым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предыдущим позициям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которые будут выбираться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так, чтобы обеспечить на всем протяжении алгоритма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инвариантность следующего условия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«все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символы образеца, предшествующие позиции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совпадают с таким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же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числом символов строки,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предшествующих позиции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3" name="Rectangle 5"/>
          <p:cNvSpPr>
            <a:spLocks noChangeArrowheads="1"/>
          </p:cNvSpPr>
          <p:nvPr/>
        </p:nvSpPr>
        <p:spPr bwMode="auto">
          <a:xfrm>
            <a:off x="2738439" y="3643313"/>
            <a:ext cx="7056437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Истинность условия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i, M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означает, </a:t>
            </a:r>
          </a:p>
          <a:p>
            <a:pPr algn="just"/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что образец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входит в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начиная с позиции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Выполнение условия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М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означает, </a:t>
            </a:r>
          </a:p>
          <a:p>
            <a:pPr algn="just"/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что образеца в строке нет.</a:t>
            </a:r>
          </a:p>
        </p:txBody>
      </p:sp>
      <p:sp>
        <p:nvSpPr>
          <p:cNvPr id="381954" name="TextBox 5"/>
          <p:cNvSpPr txBox="1">
            <a:spLocks noChangeArrowheads="1"/>
          </p:cNvSpPr>
          <p:nvPr/>
        </p:nvSpPr>
        <p:spPr bwMode="auto">
          <a:xfrm>
            <a:off x="2667000" y="500063"/>
            <a:ext cx="6916738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i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2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≤i ≤ N+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i="1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 ≤ j ≤ M +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i="1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 pref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q,j-1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=suff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s,i-1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,j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endParaRPr lang="en-US" sz="2200" i="1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200">
                <a:latin typeface="Times New Roman" pitchFamily="18" charset="0"/>
                <a:cs typeface="Times New Roman" pitchFamily="18" charset="0"/>
              </a:rPr>
              <a:t>где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str,k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=str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[1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…k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 – k-</a:t>
            </a:r>
            <a:r>
              <a:rPr lang="ru-RU" sz="2200">
                <a:latin typeface="Times New Roman" pitchFamily="18" charset="0"/>
                <a:cs typeface="Times New Roman" pitchFamily="18" charset="0"/>
              </a:rPr>
              <a:t>префикс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str</a:t>
            </a:r>
          </a:p>
          <a:p>
            <a:endParaRPr lang="en-US" sz="2200" i="1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i="1">
                <a:latin typeface="Times New Roman" pitchFamily="18" charset="0"/>
                <a:cs typeface="Times New Roman" pitchFamily="18" charset="0"/>
              </a:rPr>
              <a:t>suff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str,k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=str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l-k+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…l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200">
                <a:latin typeface="Times New Roman" pitchFamily="18" charset="0"/>
                <a:cs typeface="Times New Roman" pitchFamily="18" charset="0"/>
              </a:rPr>
              <a:t>суффикс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[] (l</a:t>
            </a:r>
            <a:r>
              <a:rPr lang="ru-RU" sz="2200">
                <a:latin typeface="Times New Roman" pitchFamily="18" charset="0"/>
                <a:cs typeface="Times New Roman" pitchFamily="18" charset="0"/>
              </a:rPr>
              <a:t> – длина 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2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200">
                <a:latin typeface="Times New Roman" pitchFamily="18" charset="0"/>
                <a:cs typeface="Times New Roman" pitchFamily="18" charset="0"/>
              </a:rPr>
              <a:t>пример 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i..i-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1]=“ 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22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Бинарный </a:t>
            </a:r>
            <a:r>
              <a:rPr lang="ru-RU" dirty="0" smtClean="0"/>
              <a:t>поиск</a:t>
            </a:r>
            <a:r>
              <a:rPr lang="en-US" dirty="0" smtClean="0"/>
              <a:t> </a:t>
            </a:r>
            <a:r>
              <a:rPr lang="ru-RU" dirty="0" smtClean="0"/>
              <a:t>в упорядоченном массиве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TKeyValue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arraySize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left = 0, right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arraySize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(left &lt;= right)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middle = (left + right) / 2;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[middle].Key)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middle;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[middle].Key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left = middle + 1;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right = middle - 1;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Почему число сравнений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O(log2(N))?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 33"/>
          <p:cNvSpPr/>
          <p:nvPr/>
        </p:nvSpPr>
        <p:spPr>
          <a:xfrm>
            <a:off x="5055078" y="3148642"/>
            <a:ext cx="603849" cy="1110044"/>
          </a:xfrm>
          <a:prstGeom prst="rect">
            <a:avLst/>
          </a:prstGeom>
          <a:solidFill>
            <a:srgbClr val="92D050">
              <a:alpha val="75000"/>
            </a:srgbClr>
          </a:solidFill>
          <a:ln>
            <a:solidFill>
              <a:srgbClr val="FF9900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Ищем ключ 33</a:t>
            </a:r>
            <a:endParaRPr lang="ru-RU" dirty="0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808487" y="3870375"/>
            <a:ext cx="9094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0  </a:t>
            </a:r>
            <a:r>
              <a:rPr lang="en-US" dirty="0">
                <a:latin typeface="Consolas" panose="020B0609020204030204" pitchFamily="49" charset="0"/>
              </a:rPr>
              <a:t>1 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2 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3   </a:t>
            </a:r>
            <a:r>
              <a:rPr lang="en-US" dirty="0" smtClean="0">
                <a:latin typeface="Consolas" panose="020B0609020204030204" pitchFamily="49" charset="0"/>
              </a:rPr>
              <a:t>4   </a:t>
            </a:r>
            <a:r>
              <a:rPr lang="en-US" dirty="0">
                <a:latin typeface="Consolas" panose="020B0609020204030204" pitchFamily="49" charset="0"/>
              </a:rPr>
              <a:t>5 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6 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7 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8 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9  </a:t>
            </a:r>
            <a:r>
              <a:rPr lang="en-US" dirty="0" smtClean="0">
                <a:latin typeface="Consolas" panose="020B0609020204030204" pitchFamily="49" charset="0"/>
              </a:rPr>
              <a:t>10  11  </a:t>
            </a:r>
            <a:r>
              <a:rPr lang="en-US" dirty="0">
                <a:latin typeface="Consolas" panose="020B0609020204030204" pitchFamily="49" charset="0"/>
              </a:rPr>
              <a:t>12  13  14  15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16  17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18  19  20 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Бинарный поиск в </a:t>
            </a:r>
            <a:r>
              <a:rPr lang="ru-RU" dirty="0" smtClean="0"/>
              <a:t>упорядоченном массиве 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808488" y="3294350"/>
            <a:ext cx="9094625" cy="445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  <a:latin typeface="Consolas" panose="020B0609020204030204" pitchFamily="49" charset="0"/>
              </a:rPr>
              <a:t>2  4  10  17  19  20  25  28  33  35  39  40  42  45  46  64  71  77  85  89  99</a:t>
            </a:r>
            <a:endParaRPr lang="ru-RU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5-конечная звезда 30"/>
          <p:cNvSpPr/>
          <p:nvPr/>
        </p:nvSpPr>
        <p:spPr>
          <a:xfrm>
            <a:off x="6096000" y="4258686"/>
            <a:ext cx="328451" cy="328451"/>
          </a:xfrm>
          <a:prstGeom prst="star5">
            <a:avLst>
              <a:gd name="adj" fmla="val 32862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524275" y="2775770"/>
            <a:ext cx="3571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rgbClr val="CC3300"/>
                </a:solidFill>
              </a:rPr>
              <a:t>[</a:t>
            </a:r>
            <a:endParaRPr lang="ru-RU" sz="9600" dirty="0">
              <a:solidFill>
                <a:srgbClr val="CC3300"/>
              </a:solidFill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0688989" y="2812559"/>
            <a:ext cx="35718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rgbClr val="CC3300"/>
                </a:solidFill>
              </a:rPr>
              <a:t>]</a:t>
            </a:r>
            <a:endParaRPr lang="ru-RU" sz="9600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65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96296E-6 L -0.40808 -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0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-0.21549 0.002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0.16966 0.0027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549 0.00278 L -0.10651 0.0027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66 0.00278 L 0.27852 0.0053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651 0.00278 L -0.06693 0.0016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5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1" grpId="0" animBg="1"/>
      <p:bldP spid="31" grpId="1" animBg="1"/>
      <p:bldP spid="31" grpId="2" animBg="1"/>
      <p:bldP spid="31" grpId="3" animBg="1"/>
      <p:bldP spid="26" grpId="0"/>
      <p:bldP spid="26" grpId="1"/>
      <p:bldP spid="26" grpId="2"/>
      <p:bldP spid="27" grpId="0"/>
      <p:bldP spid="2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Немного про хэш-функции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Ганс Петер Лун 1896-1964</a:t>
            </a:r>
          </a:p>
          <a:p>
            <a:endParaRPr lang="ru-RU" dirty="0" smtClean="0"/>
          </a:p>
          <a:p>
            <a:r>
              <a:rPr lang="ru-RU" dirty="0" smtClean="0"/>
              <a:t>Хэш-функции 1953</a:t>
            </a:r>
          </a:p>
          <a:p>
            <a:endParaRPr lang="ru-RU" dirty="0"/>
          </a:p>
          <a:p>
            <a:r>
              <a:rPr lang="ru-RU" dirty="0" smtClean="0"/>
              <a:t>Алгоритм </a:t>
            </a:r>
            <a:r>
              <a:rPr lang="en-US" dirty="0" smtClean="0"/>
              <a:t>KWIC</a:t>
            </a:r>
            <a:r>
              <a:rPr lang="ru-RU" dirty="0" smtClean="0"/>
              <a:t> (</a:t>
            </a:r>
            <a:r>
              <a:rPr lang="en-US" dirty="0" smtClean="0"/>
              <a:t>Key </a:t>
            </a:r>
            <a:r>
              <a:rPr lang="en-US" dirty="0"/>
              <a:t>Word in </a:t>
            </a:r>
            <a:r>
              <a:rPr lang="en-US" dirty="0" smtClean="0"/>
              <a:t>Context</a:t>
            </a:r>
            <a:r>
              <a:rPr lang="ru-RU" dirty="0" smtClean="0"/>
              <a:t>) для индексирования научных статей</a:t>
            </a:r>
            <a:r>
              <a:rPr lang="en-US" dirty="0" smtClean="0"/>
              <a:t> </a:t>
            </a:r>
          </a:p>
          <a:p>
            <a:pPr lvl="1"/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://hdl.handle.net/2027/mdp.39015005511467</a:t>
            </a:r>
            <a:endParaRPr lang="ru-RU" sz="1600" dirty="0" smtClean="0"/>
          </a:p>
          <a:p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69666" name="Picture 2" descr="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390" y="1600201"/>
            <a:ext cx="5390010" cy="4042507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08020" y="5675394"/>
            <a:ext cx="4334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smtClean="0"/>
              <a:t>Фото </a:t>
            </a:r>
            <a:r>
              <a:rPr lang="en-US" sz="1200">
                <a:hlinkClick r:id="rId4"/>
              </a:rPr>
              <a:t>https://</a:t>
            </a:r>
            <a:r>
              <a:rPr lang="en-US" sz="1200" smtClean="0">
                <a:hlinkClick r:id="rId4"/>
              </a:rPr>
              <a:t>spectrum.ieee.org/tech-history/silicon-revolution/</a:t>
            </a:r>
            <a:endParaRPr lang="ru-RU" sz="1200" smtClean="0">
              <a:hlinkClick r:id="rId4"/>
            </a:endParaRPr>
          </a:p>
          <a:p>
            <a:r>
              <a:rPr lang="en-US" sz="1200" smtClean="0">
                <a:hlinkClick r:id="rId4"/>
              </a:rPr>
              <a:t>hans-peter-luhn-and-the-birth-of-the-hashing-algorithm</a:t>
            </a:r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33191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91101</TotalTime>
  <Words>5160</Words>
  <Application>Microsoft Office PowerPoint</Application>
  <PresentationFormat>Широкоэкранный</PresentationFormat>
  <Paragraphs>854</Paragraphs>
  <Slides>66</Slides>
  <Notes>52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66</vt:i4>
      </vt:variant>
    </vt:vector>
  </HeadingPairs>
  <TitlesOfParts>
    <vt:vector size="76" baseType="lpstr">
      <vt:lpstr>Arial</vt:lpstr>
      <vt:lpstr>Calibri</vt:lpstr>
      <vt:lpstr>Consolas</vt:lpstr>
      <vt:lpstr>Courier New</vt:lpstr>
      <vt:lpstr>Symbol</vt:lpstr>
      <vt:lpstr>Times New Roman</vt:lpstr>
      <vt:lpstr>Wingdings</vt:lpstr>
      <vt:lpstr>Wingdings 2</vt:lpstr>
      <vt:lpstr>Office Theme</vt:lpstr>
      <vt:lpstr>Equation</vt:lpstr>
      <vt:lpstr>Алгоритмы поиска</vt:lpstr>
      <vt:lpstr>План лекции</vt:lpstr>
      <vt:lpstr>Поиск в массиве и списке</vt:lpstr>
      <vt:lpstr>Линейный поиск </vt:lpstr>
      <vt:lpstr>Линейный поиск в массиве и списке</vt:lpstr>
      <vt:lpstr>Бинарный поиск в упорядоченном массиве </vt:lpstr>
      <vt:lpstr>Бинарный поиск в упорядоченном массиве</vt:lpstr>
      <vt:lpstr>Бинарный поиск в упорядоченном массиве </vt:lpstr>
      <vt:lpstr>Немного про хэш-функции</vt:lpstr>
      <vt:lpstr>Хэш-функции</vt:lpstr>
      <vt:lpstr>Свойства хорошей хэш-функции</vt:lpstr>
      <vt:lpstr>Некоторые классы хэш-функций</vt:lpstr>
      <vt:lpstr>Хэш-таблица</vt:lpstr>
      <vt:lpstr>Реализация через массив списков</vt:lpstr>
      <vt:lpstr>Реализация через зондирование</vt:lpstr>
      <vt:lpstr>Сведения о скорости работы хэш-таблиц</vt:lpstr>
      <vt:lpstr>План лекции</vt:lpstr>
      <vt:lpstr>Поиск подстроки в строке</vt:lpstr>
      <vt:lpstr>Наивный поиск подстроки</vt:lpstr>
      <vt:lpstr>Наивный поиск подстроки </vt:lpstr>
      <vt:lpstr>Алгоритм Рабина-Карпа</vt:lpstr>
      <vt:lpstr>Алгоритм Рабина-Карпа</vt:lpstr>
      <vt:lpstr>Алгоритм Рабина-Карпа</vt:lpstr>
      <vt:lpstr>Полиномиальная хэш-функция</vt:lpstr>
      <vt:lpstr>Алгоритм Рабина-Карпа</vt:lpstr>
      <vt:lpstr>Кольцевая хэш-функция</vt:lpstr>
      <vt:lpstr>Анализ алгоритма Рабина-Карпа</vt:lpstr>
      <vt:lpstr>Алгоритм Бойера—Мура </vt:lpstr>
      <vt:lpstr>Алгоритм Бойера—Мура </vt:lpstr>
      <vt:lpstr>Алгоритм Бойера-Мура со сдвигом по стоп-символам</vt:lpstr>
      <vt:lpstr>Алгоритм Бойера-Мура со сдвигом по стоп-символам</vt:lpstr>
      <vt:lpstr>Заполнение таблицы сдвигов по стоп-символам</vt:lpstr>
      <vt:lpstr>Пример заполнения таблицы сдвигов по стоп-символам</vt:lpstr>
      <vt:lpstr>Пример работы алгоритма Бойера – Мура без сдвигов по суффиксам</vt:lpstr>
      <vt:lpstr>Анализ алгоритма  Бойера-Мура</vt:lpstr>
      <vt:lpstr>Алгоритм Кнута-Морриса- Пратта </vt:lpstr>
      <vt:lpstr>Алгоритм Кнута-Морриса-Пратта </vt:lpstr>
      <vt:lpstr>Алгоритм Кнута-Морриса-Пратта </vt:lpstr>
      <vt:lpstr>Префикс-функция КМП</vt:lpstr>
      <vt:lpstr>Префикс-функция КМП</vt:lpstr>
      <vt:lpstr>Алгоритм Кнута-Морриса-Пратта</vt:lpstr>
      <vt:lpstr>Алгоритм Кнута-Морриса-Пратта</vt:lpstr>
      <vt:lpstr>Алгоритм Кнута-Морриса-Пратта</vt:lpstr>
      <vt:lpstr>Заключение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Рабина -- Карпа поиска подстроки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</vt:lpstr>
      <vt:lpstr>Презентация PowerPoint</vt:lpstr>
      <vt:lpstr>Реализация алгоритма Бойера-Мура</vt:lpstr>
      <vt:lpstr>Алгоритм Бойера-Мура</vt:lpstr>
      <vt:lpstr>Презентация PowerPoint</vt:lpstr>
      <vt:lpstr>   КМП-алгоритм (Кнут, Моррис, Пратт) </vt:lpstr>
      <vt:lpstr> 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поиска</dc:title>
  <dc:creator>Evgueni Petrov</dc:creator>
  <cp:keywords>CTPClassification=CTP_PUBLIC:VisualMarkings=</cp:keywords>
  <cp:lastModifiedBy>Evgenii Petrov</cp:lastModifiedBy>
  <cp:revision>497</cp:revision>
  <dcterms:created xsi:type="dcterms:W3CDTF">2006-06-15T11:25:02Z</dcterms:created>
  <dcterms:modified xsi:type="dcterms:W3CDTF">2018-12-21T05:11:55Z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d9419b66-c11d-4deb-82b3-52a497cacc7b</vt:lpwstr>
  </property>
  <property fmtid="{D5CDD505-2E9C-101B-9397-08002B2CF9AE}" pid="3" name="CTP_TimeStamp">
    <vt:lpwstr>2016-03-08 15:08:39Z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