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sldIdLst>
    <p:sldId id="256" r:id="rId2"/>
    <p:sldId id="358" r:id="rId3"/>
    <p:sldId id="343" r:id="rId4"/>
    <p:sldId id="258" r:id="rId5"/>
    <p:sldId id="259" r:id="rId6"/>
    <p:sldId id="269" r:id="rId7"/>
    <p:sldId id="266" r:id="rId8"/>
    <p:sldId id="261" r:id="rId9"/>
    <p:sldId id="264" r:id="rId10"/>
    <p:sldId id="345" r:id="rId11"/>
    <p:sldId id="347" r:id="rId12"/>
    <p:sldId id="331" r:id="rId13"/>
    <p:sldId id="280" r:id="rId14"/>
    <p:sldId id="303" r:id="rId15"/>
    <p:sldId id="360" r:id="rId16"/>
    <p:sldId id="359" r:id="rId17"/>
    <p:sldId id="311" r:id="rId18"/>
    <p:sldId id="305" r:id="rId19"/>
    <p:sldId id="323" r:id="rId20"/>
    <p:sldId id="335" r:id="rId21"/>
    <p:sldId id="336" r:id="rId22"/>
    <p:sldId id="338" r:id="rId23"/>
    <p:sldId id="354" r:id="rId24"/>
    <p:sldId id="306" r:id="rId25"/>
    <p:sldId id="363" r:id="rId26"/>
    <p:sldId id="307" r:id="rId27"/>
    <p:sldId id="362" r:id="rId28"/>
    <p:sldId id="356" r:id="rId29"/>
    <p:sldId id="364" r:id="rId30"/>
    <p:sldId id="361" r:id="rId31"/>
    <p:sldId id="344" r:id="rId32"/>
    <p:sldId id="289" r:id="rId33"/>
    <p:sldId id="313" r:id="rId34"/>
    <p:sldId id="274" r:id="rId35"/>
    <p:sldId id="278" r:id="rId36"/>
    <p:sldId id="334" r:id="rId37"/>
  </p:sldIdLst>
  <p:sldSz cx="12192000" cy="6858000"/>
  <p:notesSz cx="6781800" cy="98806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F5"/>
    <a:srgbClr val="00CC00"/>
    <a:srgbClr val="663300"/>
    <a:srgbClr val="996633"/>
    <a:srgbClr val="EF5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20324" autoAdjust="0"/>
    <p:restoredTop sz="95044" autoAdjust="0"/>
  </p:normalViewPr>
  <p:slideViewPr>
    <p:cSldViewPr>
      <p:cViewPr varScale="1">
        <p:scale>
          <a:sx n="78" d="100"/>
          <a:sy n="78" d="100"/>
        </p:scale>
        <p:origin x="120" y="9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80130C-11A6-49A8-9F20-44B24BE9247B}" type="datetimeFigureOut">
              <a:rPr lang="ru-RU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677C6D-3D49-45A1-BBD5-CEB4381B0A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1401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67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9266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794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4125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199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07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0880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03784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89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258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12648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1620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0822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756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6294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4161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08766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652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52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759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153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181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476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33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93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1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41E3-4042-45B0-9071-371ED47AD456}" type="datetimeFigureOut">
              <a:rPr lang="ru-RU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CC29-9961-40B1-BB5F-A054ECFE95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Обходы  и каркасы графов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Лекции 16 </a:t>
            </a:r>
            <a:r>
              <a:rPr lang="ru-RU" dirty="0" smtClean="0"/>
              <a:t>и17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ширину: что это и зачем?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Обработка вершин графа </a:t>
            </a:r>
            <a:r>
              <a:rPr lang="ru-RU" dirty="0" smtClean="0"/>
              <a:t>по 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сетей, …</a:t>
            </a:r>
          </a:p>
          <a:p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/>
              <a:t>обработки </a:t>
            </a:r>
            <a:r>
              <a:rPr lang="ru-RU" dirty="0" smtClean="0"/>
              <a:t>графов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…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ширину: как это?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(graph, start, markup):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markup.Parent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[start]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start: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markup.Parent</a:t>
            </a:r>
            <a:r>
              <a:rPr lang="ru-RU" sz="2800" dirty="0" smtClean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u] =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PutElement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verticesToProcess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) // </a:t>
            </a:r>
            <a:r>
              <a:rPr lang="ru-RU" sz="2800" dirty="0" smtClean="0">
                <a:latin typeface="Consolas" panose="020B0609020204030204" pitchFamily="49" charset="0"/>
                <a:cs typeface="Calibri" pitchFamily="34" charset="0"/>
              </a:rPr>
              <a:t>положить в очередь вершин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verticesToProcess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   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GetElement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verticesToProcess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: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sz="2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[v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&gt;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[u]</a:t>
            </a:r>
            <a:r>
              <a:rPr lang="ru-RU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1: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markup.Parent</a:t>
            </a:r>
            <a:r>
              <a:rPr lang="el-GR" sz="2800" dirty="0" smtClean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v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= u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[v] =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[u]</a:t>
            </a:r>
            <a:r>
              <a:rPr lang="ru-RU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sz="2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PutElement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sz="2800" dirty="0" err="1">
                <a:latin typeface="Consolas" panose="020B0609020204030204" pitchFamily="49" charset="0"/>
                <a:cs typeface="Calibri" pitchFamily="34" charset="0"/>
              </a:rPr>
              <a:t>verticesToProcess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alibri" pitchFamily="34" charset="0"/>
              </a:rPr>
            </a:br>
            <a:endParaRPr lang="ru-RU" sz="2800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markup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verticesToProcess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graph.Edges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markup.Parent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verticesToProcess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markup.Distance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Каркасы 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buNone/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</a:t>
            </a:r>
            <a:r>
              <a:rPr lang="ru-RU" dirty="0" smtClean="0"/>
              <a:t>= (</a:t>
            </a:r>
            <a:r>
              <a:rPr lang="en-US" dirty="0"/>
              <a:t>V</a:t>
            </a:r>
            <a:r>
              <a:rPr lang="en-US" dirty="0" smtClean="0"/>
              <a:t>, E</a:t>
            </a:r>
            <a:r>
              <a:rPr lang="en-US" dirty="0" smtClean="0"/>
              <a:t>)</a:t>
            </a:r>
            <a:endParaRPr lang="en-US" dirty="0"/>
          </a:p>
          <a:p>
            <a:pPr marL="533400" indent="-533400">
              <a:lnSpc>
                <a:spcPct val="80000"/>
              </a:lnSpc>
              <a:buNone/>
            </a:pPr>
            <a:r>
              <a:rPr lang="ru-RU" dirty="0"/>
              <a:t>Веса 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ru-RU" dirty="0"/>
              <a:t>Остовное дерево или каркас графа – это подграф </a:t>
            </a:r>
            <a:r>
              <a:rPr lang="en-US" dirty="0"/>
              <a:t>G, </a:t>
            </a:r>
            <a:r>
              <a:rPr lang="ru-RU" dirty="0"/>
              <a:t>который содержит все вершины графа и является деревом</a:t>
            </a:r>
          </a:p>
          <a:p>
            <a:pPr marL="533400" indent="-533400">
              <a:lnSpc>
                <a:spcPct val="80000"/>
              </a:lnSpc>
              <a:buNone/>
            </a:pPr>
            <a:endParaRPr lang="ru-RU" sz="2800" dirty="0"/>
          </a:p>
          <a:p>
            <a:pPr marL="0" indent="0">
              <a:lnSpc>
                <a:spcPct val="80000"/>
              </a:lnSpc>
              <a:buNone/>
            </a:pPr>
            <a:r>
              <a:rPr lang="ru-RU" dirty="0"/>
              <a:t>Минимальным каркасом называется такой</a:t>
            </a:r>
            <a:r>
              <a:rPr lang="en-US" dirty="0"/>
              <a:t> </a:t>
            </a:r>
            <a:r>
              <a:rPr lang="ru-RU" dirty="0"/>
              <a:t>каркас, сумма весов ребер которого минимальна</a:t>
            </a:r>
          </a:p>
          <a:p>
            <a:pPr marL="533400" indent="-533400">
              <a:lnSpc>
                <a:spcPct val="80000"/>
              </a:lnSpc>
              <a:buNone/>
            </a:pPr>
            <a:endParaRPr lang="ru-RU" dirty="0"/>
          </a:p>
          <a:p>
            <a:pPr marL="533400" indent="-533400">
              <a:lnSpc>
                <a:spcPct val="80000"/>
              </a:lnSpc>
              <a:buNone/>
            </a:pPr>
            <a:r>
              <a:rPr lang="ru-RU" sz="3600" dirty="0"/>
              <a:t> </a:t>
            </a:r>
            <a:endParaRPr lang="en-US" sz="2800" dirty="0"/>
          </a:p>
          <a:p>
            <a:pPr marL="533400" indent="-533400">
              <a:lnSpc>
                <a:spcPct val="80000"/>
              </a:lnSpc>
              <a:buNone/>
            </a:pPr>
            <a:endParaRPr lang="ru-RU" sz="2800" dirty="0"/>
          </a:p>
          <a:p>
            <a:pPr marL="533400" indent="-533400">
              <a:lnSpc>
                <a:spcPct val="80000"/>
              </a:lnSpc>
              <a:buNone/>
            </a:pPr>
            <a:endParaRPr lang="en-US" sz="4800" b="1" dirty="0"/>
          </a:p>
          <a:p>
            <a:pPr marL="533400" indent="-533400">
              <a:lnSpc>
                <a:spcPct val="80000"/>
              </a:lnSpc>
              <a:buFont typeface="Arial" charset="0"/>
              <a:buAutoNum type="arabicPeriod"/>
            </a:pPr>
            <a:endParaRPr lang="ru-RU" sz="4400" dirty="0"/>
          </a:p>
          <a:p>
            <a:pPr marL="533400" indent="-533400">
              <a:lnSpc>
                <a:spcPct val="80000"/>
              </a:lnSpc>
              <a:buNone/>
            </a:pPr>
            <a:endParaRPr lang="ru-RU" sz="4800" b="1" dirty="0"/>
          </a:p>
          <a:p>
            <a:pPr marL="533400" indent="-533400">
              <a:lnSpc>
                <a:spcPct val="80000"/>
              </a:lnSpc>
              <a:buNone/>
            </a:pP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Поиск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минимального </a:t>
            </a:r>
            <a:r>
              <a:rPr lang="ru-RU" sz="2800" dirty="0" err="1" smtClean="0">
                <a:latin typeface="Calibri" pitchFamily="34" charset="0"/>
                <a:cs typeface="Calibri" pitchFamily="34" charset="0"/>
              </a:rPr>
              <a:t>остовного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дерева 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39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1212" grpId="0" animBg="1"/>
      <p:bldP spid="51213" grpId="0" animBg="1"/>
      <p:bldP spid="51214" grpId="0" animBg="1"/>
      <p:bldP spid="51215" grpId="0" animBg="1"/>
      <p:bldP spid="51216" grpId="0" animBg="1"/>
      <p:bldP spid="51217" grpId="0" animBg="1"/>
      <p:bldP spid="51218" grpId="0"/>
      <p:bldP spid="51219" grpId="0"/>
      <p:bldP spid="51220" grpId="0"/>
      <p:bldP spid="51221" grpId="0"/>
      <p:bldP spid="51222" grpId="0"/>
      <p:bldP spid="512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.</a:t>
            </a:r>
            <a:endParaRPr lang="ru-RU" sz="2400" dirty="0"/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 rot="16200000">
            <a:off x="-719568" y="5348029"/>
            <a:ext cx="2088234" cy="410415"/>
          </a:xfrm>
          <a:prstGeom prst="borderCallout2">
            <a:avLst>
              <a:gd name="adj1" fmla="val 37270"/>
              <a:gd name="adj2" fmla="val 104223"/>
              <a:gd name="adj3" fmla="val 37270"/>
              <a:gd name="adj4" fmla="val 109998"/>
              <a:gd name="adj5" fmla="val 515813"/>
              <a:gd name="adj6" fmla="val 134335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вершин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в дереве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</a:t>
            </a:r>
            <a:r>
              <a:rPr lang="en-US" dirty="0" err="1" smtClean="0"/>
              <a:t>logM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</a:t>
            </a:r>
            <a:r>
              <a:rPr lang="ru-RU" sz="3000" dirty="0" smtClean="0"/>
              <a:t>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  <a:endParaRPr lang="ru-RU" sz="3000" dirty="0" smtClean="0"/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</a:t>
            </a:r>
            <a:r>
              <a:rPr lang="ru-RU" sz="3000" dirty="0" smtClean="0"/>
              <a:t>O(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ru-RU" sz="3000" dirty="0" smtClean="0"/>
              <a:t>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</a:t>
            </a:r>
            <a:r>
              <a:rPr lang="ru-RU" sz="3000" dirty="0" smtClean="0"/>
              <a:t>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</a:t>
            </a:r>
            <a:r>
              <a:rPr lang="en-US" sz="3000" dirty="0" smtClean="0"/>
              <a:t>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 smtClean="0"/>
              <a:t>операций в алгоритме </a:t>
            </a:r>
            <a:r>
              <a:rPr lang="ru-RU" sz="3000" dirty="0" err="1" smtClean="0"/>
              <a:t>Краскала</a:t>
            </a:r>
            <a:r>
              <a:rPr lang="en-US" sz="3000" dirty="0" smtClean="0"/>
              <a:t> </a:t>
            </a:r>
            <a:r>
              <a:rPr lang="ru-RU" sz="3000" dirty="0" smtClean="0"/>
              <a:t>= O(</a:t>
            </a:r>
            <a:r>
              <a:rPr lang="en-US" sz="3000" dirty="0" smtClean="0"/>
              <a:t>M</a:t>
            </a:r>
            <a:r>
              <a:rPr lang="ru-RU" sz="3000" dirty="0" smtClean="0"/>
              <a:t> </a:t>
            </a:r>
            <a:r>
              <a:rPr lang="ru-RU" sz="3000" dirty="0"/>
              <a:t>* </a:t>
            </a:r>
            <a:r>
              <a:rPr lang="en-US" sz="3000" dirty="0" smtClean="0"/>
              <a:t>log(M)</a:t>
            </a:r>
            <a:r>
              <a:rPr lang="ru-RU" sz="3000" dirty="0" smtClean="0"/>
              <a:t> + </a:t>
            </a:r>
            <a:r>
              <a:rPr lang="en-US" sz="3000" dirty="0" smtClean="0"/>
              <a:t>N *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/>
              <a:t>(N</a:t>
            </a:r>
            <a:r>
              <a:rPr lang="en-US" sz="3000" dirty="0" smtClean="0"/>
              <a:t>)</a:t>
            </a:r>
            <a:r>
              <a:rPr lang="ru-RU" sz="3000" dirty="0" smtClean="0"/>
              <a:t>) </a:t>
            </a:r>
            <a:endParaRPr lang="ru-RU" sz="3000" dirty="0" smtClean="0"/>
          </a:p>
          <a:p>
            <a:pPr marL="112014" indent="0">
              <a:lnSpc>
                <a:spcPct val="80000"/>
              </a:lnSpc>
              <a:buNone/>
            </a:pP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СНМ: система не 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всех вершин графа</a:t>
            </a:r>
          </a:p>
          <a:p>
            <a:pPr lvl="1"/>
            <a:r>
              <a:rPr lang="ru-RU" dirty="0" smtClean="0"/>
              <a:t>Методы поиска в глубину и в ширину</a:t>
            </a:r>
          </a:p>
          <a:p>
            <a:endParaRPr lang="ru-RU" dirty="0" smtClean="0"/>
          </a:p>
          <a:p>
            <a:r>
              <a:rPr lang="ru-RU" dirty="0" smtClean="0"/>
              <a:t>Построение каркаса графа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 smtClean="0"/>
          </a:p>
          <a:p>
            <a:pPr lvl="1"/>
            <a:r>
              <a:rPr lang="ru-RU" dirty="0" smtClean="0"/>
              <a:t>Система не пересекающихся множеств</a:t>
            </a:r>
            <a:endParaRPr lang="ru-RU" dirty="0" smtClean="0"/>
          </a:p>
          <a:p>
            <a:pPr lvl="1"/>
            <a:r>
              <a:rPr lang="ru-RU" dirty="0" smtClean="0"/>
              <a:t>Алгоритм </a:t>
            </a:r>
            <a:r>
              <a:rPr lang="ru-RU" dirty="0" smtClean="0"/>
              <a:t>Прима-Краскала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СНМ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/>
              <a:t>На все элементы потратим </a:t>
            </a:r>
            <a:r>
              <a:rPr lang="ru-RU" dirty="0" smtClean="0"/>
              <a:t>O(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СНМ </a:t>
            </a:r>
            <a:r>
              <a:rPr lang="ru-RU" dirty="0" smtClean="0"/>
              <a:t>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</a:t>
            </a:r>
            <a:r>
              <a:rPr lang="ru-RU" sz="2400" dirty="0" smtClean="0"/>
              <a:t>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</a:t>
            </a:r>
            <a:r>
              <a:rPr lang="ru-RU" sz="2400" dirty="0" smtClean="0"/>
              <a:t>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</a:t>
            </a:r>
            <a:r>
              <a:rPr lang="ru-RU" sz="2400" dirty="0" smtClean="0"/>
              <a:t>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/>
              <a:t>Каждая операция </a:t>
            </a:r>
            <a:r>
              <a:rPr lang="ru-RU" sz="2000" dirty="0" err="1" smtClean="0"/>
              <a:t>FindSet</a:t>
            </a:r>
            <a:r>
              <a:rPr lang="ru-RU" sz="2000" dirty="0" smtClean="0"/>
              <a:t> – </a:t>
            </a:r>
            <a:r>
              <a:rPr lang="en-US" sz="2000" dirty="0" smtClean="0"/>
              <a:t>O(log N)</a:t>
            </a:r>
            <a:endParaRPr lang="ru-RU" sz="2000" dirty="0" smtClean="0"/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</a:t>
            </a:r>
            <a:r>
              <a:rPr lang="en-US" dirty="0" smtClean="0"/>
              <a:t> </a:t>
            </a:r>
            <a:r>
              <a:rPr lang="ru-RU" dirty="0" smtClean="0"/>
              <a:t>оценки числа операций </a:t>
            </a:r>
            <a:r>
              <a:rPr lang="ru-RU" dirty="0" smtClean="0"/>
              <a:t>см</a:t>
            </a:r>
            <a:r>
              <a:rPr lang="ru-RU" dirty="0" smtClean="0"/>
              <a:t>. в учебнике </a:t>
            </a:r>
            <a:r>
              <a:rPr lang="ru-RU" dirty="0" err="1" smtClean="0"/>
              <a:t>Кормена</a:t>
            </a:r>
            <a:endParaRPr lang="en-US" dirty="0" smtClean="0"/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1921</a:t>
            </a:r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/>
              <a:t>Построение минимального </a:t>
            </a:r>
            <a:r>
              <a:rPr lang="ru-RU" sz="2400" dirty="0" smtClean="0"/>
              <a:t>каркаса</a:t>
            </a:r>
            <a:r>
              <a:rPr lang="en-US" sz="2400" dirty="0" smtClean="0"/>
              <a:t> </a:t>
            </a:r>
            <a:r>
              <a:rPr lang="ru-RU" sz="2400" dirty="0" smtClean="0"/>
              <a:t>связного </a:t>
            </a:r>
            <a:r>
              <a:rPr lang="ru-RU" sz="2400" dirty="0"/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Начинаем с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</a:p>
        </p:txBody>
      </p:sp>
      <p:pic>
        <p:nvPicPr>
          <p:cNvPr id="7" name="Picture 4" descr="12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ru-RU" sz="1600" baseline="-25000" dirty="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ru-RU" sz="1600" baseline="-25000" dirty="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6</a:t>
            </a:r>
            <a:endParaRPr lang="ru-RU" sz="1600" baseline="-25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ru-RU" sz="1600" baseline="-25000" dirty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7</a:t>
            </a:r>
            <a:endParaRPr lang="ru-RU" sz="1600" baseline="-25000" dirty="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ru-RU" sz="1600" baseline="-25000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ru-RU" sz="1600" baseline="-250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ru-RU" sz="1600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4</a:t>
            </a:r>
            <a:endParaRPr lang="ru-RU" sz="1600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9</a:t>
            </a:r>
            <a:endParaRPr lang="ru-RU" sz="1600" dirty="0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50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+= (in, out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  <a:sym typeface="Symbol" panose="05050102010706020507" pitchFamily="18" charset="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7968208" y="2107230"/>
            <a:ext cx="1570384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493"/>
              <a:gd name="adj6" fmla="val -33766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>
                <a:solidFill>
                  <a:schemeClr val="tx1"/>
                </a:solidFill>
              </a:rPr>
              <a:t>ребер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]] :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8544272" y="4005064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  <a:endParaRPr lang="ru-RU" sz="2400" dirty="0" smtClean="0"/>
          </a:p>
          <a:p>
            <a:r>
              <a:rPr lang="ru-RU" sz="2400" dirty="0" smtClean="0"/>
              <a:t>Следовательно, ребро </a:t>
            </a:r>
            <a:r>
              <a:rPr lang="en-US" sz="2400" dirty="0" err="1" smtClean="0"/>
              <a:t>e</a:t>
            </a:r>
            <a:r>
              <a:rPr lang="en-US" sz="2400" baseline="-25000" dirty="0" err="1"/>
              <a:t>min</a:t>
            </a:r>
            <a:r>
              <a:rPr lang="en-US" sz="2400" dirty="0" smtClean="0"/>
              <a:t> </a:t>
            </a:r>
            <a:r>
              <a:rPr lang="ru-RU" sz="2400" dirty="0" smtClean="0"/>
              <a:t>попало в каркас К.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38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Объект 1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4" name="Стрелка вправо 163"/>
          <p:cNvSpPr/>
          <p:nvPr/>
        </p:nvSpPr>
        <p:spPr>
          <a:xfrm>
            <a:off x="5453904" y="3584433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TextBox 164"/>
          <p:cNvSpPr txBox="1"/>
          <p:nvPr/>
        </p:nvSpPr>
        <p:spPr>
          <a:xfrm>
            <a:off x="5931463" y="357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ru-RU"/>
          </a:p>
        </p:txBody>
      </p:sp>
      <p:sp>
        <p:nvSpPr>
          <p:cNvPr id="166" name="Стрелка вправо 165"/>
          <p:cNvSpPr/>
          <p:nvPr/>
        </p:nvSpPr>
        <p:spPr>
          <a:xfrm>
            <a:off x="6312024" y="3601704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1" name="Группа 170"/>
          <p:cNvGrpSpPr/>
          <p:nvPr/>
        </p:nvGrpSpPr>
        <p:grpSpPr>
          <a:xfrm>
            <a:off x="639762" y="2071162"/>
            <a:ext cx="4736158" cy="3467296"/>
            <a:chOff x="639762" y="2071162"/>
            <a:chExt cx="4736158" cy="3467296"/>
          </a:xfrm>
        </p:grpSpPr>
        <p:cxnSp>
          <p:nvCxnSpPr>
            <p:cNvPr id="5" name="Прямая соединительная линия 4"/>
            <p:cNvCxnSpPr>
              <a:stCxn id="24" idx="3"/>
              <a:endCxn id="25" idx="7"/>
            </p:cNvCxnSpPr>
            <p:nvPr/>
          </p:nvCxnSpPr>
          <p:spPr>
            <a:xfrm flipV="1">
              <a:off x="2546914" y="2349876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>
              <a:stCxn id="24" idx="7"/>
              <a:endCxn id="23" idx="4"/>
            </p:cNvCxnSpPr>
            <p:nvPr/>
          </p:nvCxnSpPr>
          <p:spPr>
            <a:xfrm flipH="1">
              <a:off x="1997438" y="2840451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>
              <a:stCxn id="21" idx="4"/>
              <a:endCxn id="24" idx="0"/>
            </p:cNvCxnSpPr>
            <p:nvPr/>
          </p:nvCxnSpPr>
          <p:spPr>
            <a:xfrm flipV="1">
              <a:off x="2448535" y="2856751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>
              <a:stCxn id="22" idx="5"/>
              <a:endCxn id="24" idx="1"/>
            </p:cNvCxnSpPr>
            <p:nvPr/>
          </p:nvCxnSpPr>
          <p:spPr>
            <a:xfrm flipH="1" flipV="1">
              <a:off x="2546914" y="2840451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20" idx="5"/>
              <a:endCxn id="25" idx="1"/>
            </p:cNvCxnSpPr>
            <p:nvPr/>
          </p:nvCxnSpPr>
          <p:spPr>
            <a:xfrm flipH="1" flipV="1">
              <a:off x="2982876" y="2349876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19" idx="4"/>
              <a:endCxn id="20" idx="0"/>
            </p:cNvCxnSpPr>
            <p:nvPr/>
          </p:nvCxnSpPr>
          <p:spPr>
            <a:xfrm flipH="1" flipV="1">
              <a:off x="3681493" y="2827129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33" idx="1"/>
              <a:endCxn id="32" idx="5"/>
            </p:cNvCxnSpPr>
            <p:nvPr/>
          </p:nvCxnSpPr>
          <p:spPr>
            <a:xfrm>
              <a:off x="1981138" y="4349651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34" idx="7"/>
              <a:endCxn id="32" idx="4"/>
            </p:cNvCxnSpPr>
            <p:nvPr/>
          </p:nvCxnSpPr>
          <p:spPr>
            <a:xfrm flipH="1">
              <a:off x="2358725" y="4405303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32" idx="1"/>
              <a:endCxn id="18" idx="5"/>
            </p:cNvCxnSpPr>
            <p:nvPr/>
          </p:nvCxnSpPr>
          <p:spPr>
            <a:xfrm>
              <a:off x="2398077" y="4794868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30" idx="0"/>
              <a:endCxn id="31" idx="3"/>
            </p:cNvCxnSpPr>
            <p:nvPr/>
          </p:nvCxnSpPr>
          <p:spPr>
            <a:xfrm flipH="1">
              <a:off x="4095921" y="4699864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/>
            <p:cNvSpPr/>
            <p:nvPr/>
          </p:nvSpPr>
          <p:spPr>
            <a:xfrm flipH="1" flipV="1">
              <a:off x="2685143" y="503423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9" name="Овал 18"/>
            <p:cNvSpPr/>
            <p:nvPr/>
          </p:nvSpPr>
          <p:spPr>
            <a:xfrm flipH="1" flipV="1">
              <a:off x="3656793" y="323860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0" name="Овал 19"/>
            <p:cNvSpPr/>
            <p:nvPr/>
          </p:nvSpPr>
          <p:spPr>
            <a:xfrm flipH="1" flipV="1">
              <a:off x="3625840" y="271582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1" name="Овал 20"/>
            <p:cNvSpPr/>
            <p:nvPr/>
          </p:nvSpPr>
          <p:spPr>
            <a:xfrm flipH="1" flipV="1">
              <a:off x="2392883" y="322150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2" name="Овал 21"/>
            <p:cNvSpPr/>
            <p:nvPr/>
          </p:nvSpPr>
          <p:spPr>
            <a:xfrm flipH="1" flipV="1">
              <a:off x="2915439" y="323189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Овал 22"/>
            <p:cNvSpPr/>
            <p:nvPr/>
          </p:nvSpPr>
          <p:spPr>
            <a:xfrm flipH="1" flipV="1">
              <a:off x="1941786" y="3220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4" name="Овал 23"/>
            <p:cNvSpPr/>
            <p:nvPr/>
          </p:nvSpPr>
          <p:spPr>
            <a:xfrm flipH="1" flipV="1">
              <a:off x="2451910" y="2745447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5" name="Овал 24"/>
            <p:cNvSpPr/>
            <p:nvPr/>
          </p:nvSpPr>
          <p:spPr>
            <a:xfrm flipH="1" flipV="1">
              <a:off x="2887872" y="225487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6" name="Овал 25"/>
            <p:cNvSpPr/>
            <p:nvPr/>
          </p:nvSpPr>
          <p:spPr>
            <a:xfrm flipH="1" flipV="1">
              <a:off x="1985472" y="5256838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9" name="Овал 28"/>
            <p:cNvSpPr/>
            <p:nvPr/>
          </p:nvSpPr>
          <p:spPr>
            <a:xfrm flipH="1" flipV="1">
              <a:off x="3511416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0" name="Овал 29"/>
            <p:cNvSpPr/>
            <p:nvPr/>
          </p:nvSpPr>
          <p:spPr>
            <a:xfrm flipH="1" flipV="1">
              <a:off x="4164603" y="458856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1" name="Овал 30"/>
            <p:cNvSpPr/>
            <p:nvPr/>
          </p:nvSpPr>
          <p:spPr>
            <a:xfrm flipH="1" flipV="1">
              <a:off x="4000917" y="515310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2" name="Овал 31"/>
            <p:cNvSpPr/>
            <p:nvPr/>
          </p:nvSpPr>
          <p:spPr>
            <a:xfrm flipH="1" flipV="1">
              <a:off x="2303073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Овал 32"/>
            <p:cNvSpPr/>
            <p:nvPr/>
          </p:nvSpPr>
          <p:spPr>
            <a:xfrm flipH="1" flipV="1">
              <a:off x="1886134" y="425464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Овал 33"/>
            <p:cNvSpPr/>
            <p:nvPr/>
          </p:nvSpPr>
          <p:spPr>
            <a:xfrm flipH="1" flipV="1">
              <a:off x="2685143" y="4310299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55" name="Прямая соединительная линия 54"/>
            <p:cNvCxnSpPr>
              <a:stCxn id="30" idx="5"/>
              <a:endCxn id="29" idx="3"/>
            </p:cNvCxnSpPr>
            <p:nvPr/>
          </p:nvCxnSpPr>
          <p:spPr>
            <a:xfrm flipH="1">
              <a:off x="3606420" y="4604860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31" idx="0"/>
              <a:endCxn id="29" idx="7"/>
            </p:cNvCxnSpPr>
            <p:nvPr/>
          </p:nvCxnSpPr>
          <p:spPr>
            <a:xfrm flipH="1" flipV="1">
              <a:off x="3527716" y="4794868"/>
              <a:ext cx="528853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26" idx="2"/>
              <a:endCxn id="31" idx="7"/>
            </p:cNvCxnSpPr>
            <p:nvPr/>
          </p:nvCxnSpPr>
          <p:spPr>
            <a:xfrm flipV="1">
              <a:off x="2096777" y="5248111"/>
              <a:ext cx="1920441" cy="6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26" idx="3"/>
              <a:endCxn id="32" idx="6"/>
            </p:cNvCxnSpPr>
            <p:nvPr/>
          </p:nvCxnSpPr>
          <p:spPr>
            <a:xfrm flipV="1">
              <a:off x="2080476" y="4755516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32" idx="3"/>
              <a:endCxn id="29" idx="6"/>
            </p:cNvCxnSpPr>
            <p:nvPr/>
          </p:nvCxnSpPr>
          <p:spPr>
            <a:xfrm>
              <a:off x="2398077" y="4716165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89"/>
            <p:cNvCxnSpPr>
              <a:stCxn id="24" idx="5"/>
              <a:endCxn id="33" idx="6"/>
            </p:cNvCxnSpPr>
            <p:nvPr/>
          </p:nvCxnSpPr>
          <p:spPr>
            <a:xfrm rot="16200000" flipH="1" flipV="1">
              <a:off x="1402896" y="3244984"/>
              <a:ext cx="1548552" cy="582076"/>
            </a:xfrm>
            <a:prstGeom prst="curvedConnector4">
              <a:avLst>
                <a:gd name="adj1" fmla="val -9378"/>
                <a:gd name="adj2" fmla="val 186136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92"/>
            <p:cNvCxnSpPr>
              <a:stCxn id="25" idx="7"/>
              <a:endCxn id="30" idx="5"/>
            </p:cNvCxnSpPr>
            <p:nvPr/>
          </p:nvCxnSpPr>
          <p:spPr>
            <a:xfrm rot="16200000" flipH="1">
              <a:off x="2415045" y="2839003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кругленная соединительная линия 96"/>
            <p:cNvCxnSpPr>
              <a:stCxn id="22" idx="0"/>
              <a:endCxn id="34" idx="4"/>
            </p:cNvCxnSpPr>
            <p:nvPr/>
          </p:nvCxnSpPr>
          <p:spPr>
            <a:xfrm rot="5400000">
              <a:off x="2372393" y="3711601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Скругленная соединительная линия 99"/>
            <p:cNvCxnSpPr>
              <a:stCxn id="20" idx="2"/>
              <a:endCxn id="26" idx="7"/>
            </p:cNvCxnSpPr>
            <p:nvPr/>
          </p:nvCxnSpPr>
          <p:spPr>
            <a:xfrm flipH="1">
              <a:off x="2001773" y="2771477"/>
              <a:ext cx="1735372" cy="2580365"/>
            </a:xfrm>
            <a:prstGeom prst="curvedConnector4">
              <a:avLst>
                <a:gd name="adj1" fmla="val -76769"/>
                <a:gd name="adj2" fmla="val 113031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645485" y="2071162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64210" y="2112150"/>
              <a:ext cx="1479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начало каркаса</a:t>
              </a:r>
              <a:endParaRPr lang="ru-RU" sz="1400" dirty="0"/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645485" y="4086336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9762" y="4597803"/>
              <a:ext cx="1639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не обработанные</a:t>
              </a:r>
            </a:p>
            <a:p>
              <a:r>
                <a:rPr lang="ru-RU" sz="1400" dirty="0" smtClean="0"/>
                <a:t>вершины</a:t>
              </a:r>
              <a:endParaRPr lang="ru-RU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5485" y="3684027"/>
              <a:ext cx="550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срез</a:t>
              </a:r>
              <a:endParaRPr lang="ru-RU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70702" y="3651775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64664" y="36450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6888088" y="2071162"/>
            <a:ext cx="4730435" cy="3467296"/>
            <a:chOff x="6888088" y="2071162"/>
            <a:chExt cx="4730435" cy="3467296"/>
          </a:xfrm>
        </p:grpSpPr>
        <p:cxnSp>
          <p:nvCxnSpPr>
            <p:cNvPr id="124" name="Прямая соединительная линия 123"/>
            <p:cNvCxnSpPr>
              <a:stCxn id="140" idx="3"/>
              <a:endCxn id="141" idx="7"/>
            </p:cNvCxnSpPr>
            <p:nvPr/>
          </p:nvCxnSpPr>
          <p:spPr>
            <a:xfrm flipV="1">
              <a:off x="8262127" y="2339562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140" idx="7"/>
              <a:endCxn id="139" idx="4"/>
            </p:cNvCxnSpPr>
            <p:nvPr/>
          </p:nvCxnSpPr>
          <p:spPr>
            <a:xfrm flipH="1">
              <a:off x="7712651" y="2830137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>
              <a:stCxn id="137" idx="4"/>
              <a:endCxn id="140" idx="0"/>
            </p:cNvCxnSpPr>
            <p:nvPr/>
          </p:nvCxnSpPr>
          <p:spPr>
            <a:xfrm flipV="1">
              <a:off x="8163748" y="2846437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138" idx="5"/>
              <a:endCxn id="140" idx="1"/>
            </p:cNvCxnSpPr>
            <p:nvPr/>
          </p:nvCxnSpPr>
          <p:spPr>
            <a:xfrm flipH="1" flipV="1">
              <a:off x="8262127" y="2830137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36" idx="5"/>
              <a:endCxn id="141" idx="1"/>
            </p:cNvCxnSpPr>
            <p:nvPr/>
          </p:nvCxnSpPr>
          <p:spPr>
            <a:xfrm flipH="1" flipV="1">
              <a:off x="8698089" y="2339562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135" idx="4"/>
              <a:endCxn id="136" idx="0"/>
            </p:cNvCxnSpPr>
            <p:nvPr/>
          </p:nvCxnSpPr>
          <p:spPr>
            <a:xfrm flipH="1" flipV="1">
              <a:off x="9396705" y="2816815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47" idx="1"/>
              <a:endCxn id="146" idx="5"/>
            </p:cNvCxnSpPr>
            <p:nvPr/>
          </p:nvCxnSpPr>
          <p:spPr>
            <a:xfrm>
              <a:off x="7696351" y="4339337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>
              <a:stCxn id="148" idx="7"/>
              <a:endCxn id="146" idx="4"/>
            </p:cNvCxnSpPr>
            <p:nvPr/>
          </p:nvCxnSpPr>
          <p:spPr>
            <a:xfrm flipH="1">
              <a:off x="8073938" y="4394989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46" idx="1"/>
              <a:endCxn id="134" idx="5"/>
            </p:cNvCxnSpPr>
            <p:nvPr/>
          </p:nvCxnSpPr>
          <p:spPr>
            <a:xfrm>
              <a:off x="8113290" y="4784554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144" idx="0"/>
              <a:endCxn id="145" idx="3"/>
            </p:cNvCxnSpPr>
            <p:nvPr/>
          </p:nvCxnSpPr>
          <p:spPr>
            <a:xfrm flipH="1">
              <a:off x="9811133" y="4689550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Овал 133"/>
            <p:cNvSpPr/>
            <p:nvPr/>
          </p:nvSpPr>
          <p:spPr>
            <a:xfrm flipH="1" flipV="1">
              <a:off x="8400356" y="502391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5" name="Овал 134"/>
            <p:cNvSpPr/>
            <p:nvPr/>
          </p:nvSpPr>
          <p:spPr>
            <a:xfrm flipH="1" flipV="1">
              <a:off x="9372005" y="322828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6" name="Овал 135"/>
            <p:cNvSpPr/>
            <p:nvPr/>
          </p:nvSpPr>
          <p:spPr>
            <a:xfrm flipH="1" flipV="1">
              <a:off x="9341053" y="2705511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7" name="Овал 136"/>
            <p:cNvSpPr/>
            <p:nvPr/>
          </p:nvSpPr>
          <p:spPr>
            <a:xfrm flipH="1" flipV="1">
              <a:off x="8108095" y="321119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8" name="Овал 137"/>
            <p:cNvSpPr/>
            <p:nvPr/>
          </p:nvSpPr>
          <p:spPr>
            <a:xfrm flipH="1" flipV="1">
              <a:off x="8630652" y="322158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9" name="Овал 138"/>
            <p:cNvSpPr/>
            <p:nvPr/>
          </p:nvSpPr>
          <p:spPr>
            <a:xfrm flipH="1" flipV="1">
              <a:off x="7656999" y="320993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0" name="Овал 139"/>
            <p:cNvSpPr/>
            <p:nvPr/>
          </p:nvSpPr>
          <p:spPr>
            <a:xfrm flipH="1" flipV="1">
              <a:off x="8167123" y="27351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1" name="Овал 140"/>
            <p:cNvSpPr/>
            <p:nvPr/>
          </p:nvSpPr>
          <p:spPr>
            <a:xfrm flipH="1" flipV="1">
              <a:off x="8603085" y="2244558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2" name="Овал 141"/>
            <p:cNvSpPr/>
            <p:nvPr/>
          </p:nvSpPr>
          <p:spPr>
            <a:xfrm flipH="1" flipV="1">
              <a:off x="7700685" y="524652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3" name="Овал 142"/>
            <p:cNvSpPr/>
            <p:nvPr/>
          </p:nvSpPr>
          <p:spPr>
            <a:xfrm flipH="1" flipV="1">
              <a:off x="9226629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4" name="Овал 143"/>
            <p:cNvSpPr/>
            <p:nvPr/>
          </p:nvSpPr>
          <p:spPr>
            <a:xfrm flipH="1" flipV="1">
              <a:off x="9879815" y="4578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5" name="Овал 144"/>
            <p:cNvSpPr/>
            <p:nvPr/>
          </p:nvSpPr>
          <p:spPr>
            <a:xfrm flipH="1" flipV="1">
              <a:off x="9716129" y="514279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6" name="Овал 145"/>
            <p:cNvSpPr/>
            <p:nvPr/>
          </p:nvSpPr>
          <p:spPr>
            <a:xfrm flipH="1" flipV="1">
              <a:off x="8018286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7" name="Овал 146"/>
            <p:cNvSpPr/>
            <p:nvPr/>
          </p:nvSpPr>
          <p:spPr>
            <a:xfrm flipH="1" flipV="1">
              <a:off x="7601347" y="42443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8" name="Овал 147"/>
            <p:cNvSpPr/>
            <p:nvPr/>
          </p:nvSpPr>
          <p:spPr>
            <a:xfrm flipH="1" flipV="1">
              <a:off x="8400356" y="429998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149" name="Прямая соединительная линия 148"/>
            <p:cNvCxnSpPr>
              <a:stCxn id="144" idx="5"/>
              <a:endCxn id="143" idx="3"/>
            </p:cNvCxnSpPr>
            <p:nvPr/>
          </p:nvCxnSpPr>
          <p:spPr>
            <a:xfrm flipH="1">
              <a:off x="9321633" y="4594546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2" idx="3"/>
              <a:endCxn id="146" idx="6"/>
            </p:cNvCxnSpPr>
            <p:nvPr/>
          </p:nvCxnSpPr>
          <p:spPr>
            <a:xfrm flipV="1">
              <a:off x="7795689" y="4745203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6" idx="3"/>
              <a:endCxn id="143" idx="6"/>
            </p:cNvCxnSpPr>
            <p:nvPr/>
          </p:nvCxnSpPr>
          <p:spPr>
            <a:xfrm>
              <a:off x="8113290" y="4705851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Скругленная соединительная линия 154"/>
            <p:cNvCxnSpPr>
              <a:stCxn id="141" idx="7"/>
              <a:endCxn id="144" idx="5"/>
            </p:cNvCxnSpPr>
            <p:nvPr/>
          </p:nvCxnSpPr>
          <p:spPr>
            <a:xfrm rot="16200000" flipH="1">
              <a:off x="8130258" y="2828689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Скругленная соединительная линия 155"/>
            <p:cNvCxnSpPr>
              <a:stCxn id="138" idx="0"/>
              <a:endCxn id="148" idx="4"/>
            </p:cNvCxnSpPr>
            <p:nvPr/>
          </p:nvCxnSpPr>
          <p:spPr>
            <a:xfrm rot="5400000">
              <a:off x="8087606" y="3701287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Прямоугольник 157"/>
            <p:cNvSpPr/>
            <p:nvPr/>
          </p:nvSpPr>
          <p:spPr>
            <a:xfrm>
              <a:off x="6888088" y="2071162"/>
              <a:ext cx="4730435" cy="3467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579423" y="2101836"/>
              <a:ext cx="737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каркас</a:t>
              </a:r>
              <a:endParaRPr lang="ru-RU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85916" y="3641461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87420" y="36517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sp>
        <p:nvSpPr>
          <p:cNvPr id="169" name="Заголовок 16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Доказательство корректности алгоритма Прима</a:t>
            </a:r>
          </a:p>
        </p:txBody>
      </p:sp>
    </p:spTree>
    <p:extLst>
      <p:ext uri="{BB962C8B-B14F-4D97-AF65-F5344CB8AC3E}">
        <p14:creationId xmlns:p14="http://schemas.microsoft.com/office/powerpoint/2010/main" val="15617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</a:t>
            </a:r>
            <a:r>
              <a:rPr lang="ru-RU" dirty="0" smtClean="0"/>
              <a:t>глубину:</a:t>
            </a:r>
            <a:r>
              <a:rPr lang="en-US" dirty="0" smtClean="0"/>
              <a:t> </a:t>
            </a:r>
            <a:r>
              <a:rPr lang="ru-RU" dirty="0" smtClean="0"/>
              <a:t>что это и зачем?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графа в особом порядке</a:t>
            </a:r>
          </a:p>
          <a:p>
            <a:pPr lvl="1"/>
            <a:r>
              <a:rPr lang="ru-RU" dirty="0" smtClean="0"/>
              <a:t>Если граф – дерево, то совпадает с обходом дерева в глубину</a:t>
            </a:r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алгебра, …</a:t>
            </a:r>
          </a:p>
          <a:p>
            <a:endParaRPr lang="ru-RU" dirty="0" smtClean="0"/>
          </a:p>
          <a:p>
            <a:r>
              <a:rPr lang="ru-RU" dirty="0" smtClean="0"/>
              <a:t>Алгоритмы обработки графов на основе поиска в глубину</a:t>
            </a:r>
          </a:p>
          <a:p>
            <a:pPr lvl="1"/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Поиск 1-, 2-, 3-связных компонент</a:t>
            </a:r>
            <a:endParaRPr lang="en-US" dirty="0"/>
          </a:p>
          <a:p>
            <a:pPr lvl="1"/>
            <a:r>
              <a:rPr lang="ru-RU" dirty="0" smtClean="0"/>
              <a:t>Поиск мостов</a:t>
            </a:r>
          </a:p>
          <a:p>
            <a:pPr lvl="1"/>
            <a:r>
              <a:rPr lang="ru-RU" dirty="0" smtClean="0"/>
              <a:t>Поиск сильно связанных компонент</a:t>
            </a:r>
            <a:endParaRPr lang="en-US" dirty="0"/>
          </a:p>
          <a:p>
            <a:pPr lvl="1"/>
            <a:r>
              <a:rPr lang="ru-RU" dirty="0" smtClean="0"/>
              <a:t>Проверка планарности</a:t>
            </a:r>
          </a:p>
          <a:p>
            <a:pPr lvl="1"/>
            <a:r>
              <a:rPr lang="ru-RU" dirty="0" smtClean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1287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</a:t>
            </a:r>
            <a:r>
              <a:rPr lang="ru-RU" dirty="0" smtClean="0"/>
              <a:t>вершин</a:t>
            </a:r>
            <a:r>
              <a:rPr lang="ru-RU" dirty="0" smtClean="0"/>
              <a:t>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</a:t>
            </a:r>
            <a:r>
              <a:rPr lang="en-US" dirty="0" smtClean="0"/>
              <a:t>(N</a:t>
            </a:r>
            <a:r>
              <a:rPr lang="ru-RU" dirty="0" smtClean="0"/>
              <a:t> </a:t>
            </a:r>
            <a:r>
              <a:rPr lang="en-US" dirty="0" smtClean="0"/>
              <a:t>^ 2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 smtClean="0"/>
              <a:t>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примерно равен по скорости алгоритму </a:t>
            </a:r>
            <a:r>
              <a:rPr lang="ru-RU" dirty="0"/>
              <a:t>Прима </a:t>
            </a:r>
            <a:r>
              <a:rPr lang="ru-RU" dirty="0" smtClean="0"/>
              <a:t>с </a:t>
            </a:r>
            <a:r>
              <a:rPr lang="en-US" dirty="0" err="1" smtClean="0"/>
              <a:t>ArgMin</a:t>
            </a:r>
            <a:r>
              <a:rPr lang="en-US" dirty="0" smtClean="0"/>
              <a:t> </a:t>
            </a:r>
            <a:r>
              <a:rPr lang="ru-RU" dirty="0" smtClean="0"/>
              <a:t>на основе пирамиды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6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Обход всех вершин графа</a:t>
            </a:r>
          </a:p>
          <a:p>
            <a:pPr lvl="1"/>
            <a:r>
              <a:rPr lang="ru-RU" dirty="0"/>
              <a:t>Методы поиска в глубину и в ширину</a:t>
            </a:r>
          </a:p>
          <a:p>
            <a:r>
              <a:rPr lang="ru-RU" dirty="0"/>
              <a:t>Построение каркаса графа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 smtClean="0"/>
          </a:p>
          <a:p>
            <a:pPr lvl="1"/>
            <a:r>
              <a:rPr lang="ru-RU" dirty="0" smtClean="0"/>
              <a:t>Система не пересекающихся множеств</a:t>
            </a:r>
            <a:endParaRPr lang="ru-RU" dirty="0" smtClean="0"/>
          </a:p>
          <a:p>
            <a:pPr lvl="1"/>
            <a:r>
              <a:rPr lang="ru-RU" dirty="0" smtClean="0"/>
              <a:t>Алгоритм </a:t>
            </a:r>
            <a:r>
              <a:rPr lang="ru-RU" dirty="0"/>
              <a:t>Прима-Краскала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2100263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216276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16276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216276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12445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12445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4116388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124451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631190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631190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2408239" y="2332039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2460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2408239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3524251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3576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3397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5305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3524251" y="2332039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5484814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3524250" y="2332039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3576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5432426" y="2332039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5484814" y="321310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6492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3397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42608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5880100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8" name="Text Box 30"/>
          <p:cNvSpPr txBox="1">
            <a:spLocks noChangeArrowheads="1"/>
          </p:cNvSpPr>
          <p:nvPr/>
        </p:nvSpPr>
        <p:spPr bwMode="auto">
          <a:xfrm>
            <a:off x="3179763" y="35004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9" name="Text Box 31"/>
          <p:cNvSpPr txBox="1">
            <a:spLocks noChangeArrowheads="1"/>
          </p:cNvSpPr>
          <p:nvPr/>
        </p:nvSpPr>
        <p:spPr bwMode="auto">
          <a:xfrm>
            <a:off x="3863975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0" name="Text Box 32"/>
          <p:cNvSpPr txBox="1">
            <a:spLocks noChangeArrowheads="1"/>
          </p:cNvSpPr>
          <p:nvPr/>
        </p:nvSpPr>
        <p:spPr bwMode="auto">
          <a:xfrm>
            <a:off x="5340350" y="35718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1" name="Text Box 33"/>
          <p:cNvSpPr txBox="1">
            <a:spLocks noChangeArrowheads="1"/>
          </p:cNvSpPr>
          <p:nvPr/>
        </p:nvSpPr>
        <p:spPr bwMode="auto">
          <a:xfrm>
            <a:off x="2681288" y="24796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2" name="Text Box 34"/>
          <p:cNvSpPr txBox="1">
            <a:spLocks noChangeArrowheads="1"/>
          </p:cNvSpPr>
          <p:nvPr/>
        </p:nvSpPr>
        <p:spPr bwMode="auto">
          <a:xfrm>
            <a:off x="57721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3" name="Text Box 35"/>
          <p:cNvSpPr txBox="1">
            <a:spLocks noChangeArrowheads="1"/>
          </p:cNvSpPr>
          <p:nvPr/>
        </p:nvSpPr>
        <p:spPr bwMode="auto">
          <a:xfrm>
            <a:off x="364807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92194" name="Text Box 36"/>
          <p:cNvSpPr txBox="1">
            <a:spLocks noChangeArrowheads="1"/>
          </p:cNvSpPr>
          <p:nvPr/>
        </p:nvSpPr>
        <p:spPr bwMode="auto">
          <a:xfrm>
            <a:off x="6240463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5" name="Text Box 37"/>
          <p:cNvSpPr txBox="1">
            <a:spLocks noChangeArrowheads="1"/>
          </p:cNvSpPr>
          <p:nvPr/>
        </p:nvSpPr>
        <p:spPr bwMode="auto">
          <a:xfrm>
            <a:off x="2747963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92196" name="Text Box 38"/>
          <p:cNvSpPr txBox="1">
            <a:spLocks noChangeArrowheads="1"/>
          </p:cNvSpPr>
          <p:nvPr/>
        </p:nvSpPr>
        <p:spPr bwMode="auto">
          <a:xfrm>
            <a:off x="4481513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7" name="Text Box 39"/>
          <p:cNvSpPr txBox="1">
            <a:spLocks noChangeArrowheads="1"/>
          </p:cNvSpPr>
          <p:nvPr/>
        </p:nvSpPr>
        <p:spPr bwMode="auto">
          <a:xfrm>
            <a:off x="4332288" y="402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8" name="Text Box 40"/>
          <p:cNvSpPr txBox="1">
            <a:spLocks noChangeArrowheads="1"/>
          </p:cNvSpPr>
          <p:nvPr/>
        </p:nvSpPr>
        <p:spPr bwMode="auto">
          <a:xfrm>
            <a:off x="3179763" y="26368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199" name="Text Box 41"/>
          <p:cNvSpPr txBox="1">
            <a:spLocks noChangeArrowheads="1"/>
          </p:cNvSpPr>
          <p:nvPr/>
        </p:nvSpPr>
        <p:spPr bwMode="auto">
          <a:xfrm>
            <a:off x="275272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200" name="Text Box 42"/>
          <p:cNvSpPr txBox="1">
            <a:spLocks noChangeArrowheads="1"/>
          </p:cNvSpPr>
          <p:nvPr/>
        </p:nvSpPr>
        <p:spPr bwMode="auto">
          <a:xfrm>
            <a:off x="5629275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992314" y="476251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Запускаем алгоритм обхода графа, начиная с произвольной вершины. </a:t>
            </a:r>
          </a:p>
          <a:p>
            <a:r>
              <a:rPr lang="ru-RU" sz="160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/>
              <a:t>величина найденного расстояния до уже построенной части остовного дерева. </a:t>
            </a:r>
          </a:p>
          <a:p>
            <a:r>
              <a:rPr lang="ru-RU" sz="1600"/>
              <a:t>Релаксации подвергаются прямые и обратные ребра.</a:t>
            </a:r>
          </a:p>
        </p:txBody>
      </p: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1919289" y="4868863"/>
            <a:ext cx="3995737" cy="1079500"/>
            <a:chOff x="249" y="3067"/>
            <a:chExt cx="2517" cy="680"/>
          </a:xfrm>
        </p:grpSpPr>
        <p:sp>
          <p:nvSpPr>
            <p:cNvPr id="9223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</a:t>
              </a:r>
            </a:p>
          </p:txBody>
        </p:sp>
        <p:sp>
          <p:nvSpPr>
            <p:cNvPr id="9223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9223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9223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9223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9223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9223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</a:t>
              </a:r>
            </a:p>
          </p:txBody>
        </p:sp>
        <p:sp>
          <p:nvSpPr>
            <p:cNvPr id="9223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9223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9223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9224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224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225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9225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267493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33956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267493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33956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555625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555625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303530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37560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48355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37560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303530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48355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41163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41163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302416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3024167" y="5214950"/>
            <a:ext cx="358775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409573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409573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44751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44751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51958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51958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481011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481011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445292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445292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6419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/>
              <a:t>В результате работы получаем список</a:t>
            </a:r>
            <a:br>
              <a:rPr lang="ru-RU" sz="1600" dirty="0"/>
            </a:br>
            <a:r>
              <a:rPr lang="ru-RU" sz="1600" dirty="0"/>
              <a:t>ребер </a:t>
            </a:r>
            <a:r>
              <a:rPr lang="ru-RU" sz="1600" dirty="0" err="1"/>
              <a:t>остовного</a:t>
            </a:r>
            <a:r>
              <a:rPr lang="ru-RU" sz="1600" dirty="0"/>
              <a:t> дерева вместе с весами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654050"/>
          </a:xfrm>
        </p:spPr>
        <p:txBody>
          <a:bodyPr/>
          <a:lstStyle/>
          <a:p>
            <a:pPr algn="l"/>
            <a:r>
              <a:rPr lang="ru-RU" sz="3600">
                <a:solidFill>
                  <a:srgbClr val="663300"/>
                </a:solidFill>
              </a:rPr>
              <a:t>Пример</a:t>
            </a:r>
          </a:p>
        </p:txBody>
      </p:sp>
      <p:pic>
        <p:nvPicPr>
          <p:cNvPr id="9830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6739" y="2192338"/>
            <a:ext cx="367188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308850" y="22637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м1</a:t>
            </a:r>
          </a:p>
        </p:txBody>
      </p:sp>
      <p:sp>
        <p:nvSpPr>
          <p:cNvPr id="98308" name="Oval 10"/>
          <p:cNvSpPr>
            <a:spLocks noChangeArrowheads="1"/>
          </p:cNvSpPr>
          <p:nvPr/>
        </p:nvSpPr>
        <p:spPr bwMode="auto">
          <a:xfrm>
            <a:off x="8893175" y="23368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09" name="Oval 10"/>
          <p:cNvSpPr>
            <a:spLocks noChangeArrowheads="1"/>
          </p:cNvSpPr>
          <p:nvPr/>
        </p:nvSpPr>
        <p:spPr bwMode="auto">
          <a:xfrm>
            <a:off x="6372225" y="35607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0" name="Oval 10"/>
          <p:cNvSpPr>
            <a:spLocks noChangeArrowheads="1"/>
          </p:cNvSpPr>
          <p:nvPr/>
        </p:nvSpPr>
        <p:spPr bwMode="auto">
          <a:xfrm>
            <a:off x="95408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1" name="Oval 10"/>
          <p:cNvSpPr>
            <a:spLocks noChangeArrowheads="1"/>
          </p:cNvSpPr>
          <p:nvPr/>
        </p:nvSpPr>
        <p:spPr bwMode="auto">
          <a:xfrm>
            <a:off x="80295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2" name="Oval 10"/>
          <p:cNvSpPr>
            <a:spLocks noChangeArrowheads="1"/>
          </p:cNvSpPr>
          <p:nvPr/>
        </p:nvSpPr>
        <p:spPr bwMode="auto">
          <a:xfrm>
            <a:off x="8893175" y="48561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3" name="Oval 10"/>
          <p:cNvSpPr>
            <a:spLocks noChangeArrowheads="1"/>
          </p:cNvSpPr>
          <p:nvPr/>
        </p:nvSpPr>
        <p:spPr bwMode="auto">
          <a:xfrm>
            <a:off x="7164389" y="4856164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4" name="Line 12"/>
          <p:cNvSpPr>
            <a:spLocks noChangeShapeType="1"/>
          </p:cNvSpPr>
          <p:nvPr/>
        </p:nvSpPr>
        <p:spPr bwMode="auto">
          <a:xfrm>
            <a:off x="7524751" y="2552700"/>
            <a:ext cx="576263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5" name="Line 13"/>
          <p:cNvSpPr>
            <a:spLocks noChangeShapeType="1"/>
          </p:cNvSpPr>
          <p:nvPr/>
        </p:nvSpPr>
        <p:spPr bwMode="auto">
          <a:xfrm flipH="1">
            <a:off x="9109076" y="377666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6" name="Line 14"/>
          <p:cNvSpPr>
            <a:spLocks noChangeShapeType="1"/>
          </p:cNvSpPr>
          <p:nvPr/>
        </p:nvSpPr>
        <p:spPr bwMode="auto">
          <a:xfrm flipH="1">
            <a:off x="8245475" y="2624138"/>
            <a:ext cx="7191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7" name="Line 15"/>
          <p:cNvSpPr>
            <a:spLocks noChangeShapeType="1"/>
          </p:cNvSpPr>
          <p:nvPr/>
        </p:nvSpPr>
        <p:spPr bwMode="auto">
          <a:xfrm flipH="1">
            <a:off x="8316913" y="3632200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453313" y="500062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589714" y="2479675"/>
            <a:ext cx="7191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20" name="Text Box 18"/>
          <p:cNvSpPr txBox="1">
            <a:spLocks noChangeArrowheads="1"/>
          </p:cNvSpPr>
          <p:nvPr/>
        </p:nvSpPr>
        <p:spPr bwMode="auto">
          <a:xfrm>
            <a:off x="7453313" y="29845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1" name="Text Box 19"/>
          <p:cNvSpPr txBox="1">
            <a:spLocks noChangeArrowheads="1"/>
          </p:cNvSpPr>
          <p:nvPr/>
        </p:nvSpPr>
        <p:spPr bwMode="auto">
          <a:xfrm>
            <a:off x="9324976" y="4279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2" name="Text Box 20"/>
          <p:cNvSpPr txBox="1">
            <a:spLocks noChangeArrowheads="1"/>
          </p:cNvSpPr>
          <p:nvPr/>
        </p:nvSpPr>
        <p:spPr bwMode="auto">
          <a:xfrm>
            <a:off x="8605838" y="2911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4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3" name="Text Box 21"/>
          <p:cNvSpPr txBox="1">
            <a:spLocks noChangeArrowheads="1"/>
          </p:cNvSpPr>
          <p:nvPr/>
        </p:nvSpPr>
        <p:spPr bwMode="auto">
          <a:xfrm>
            <a:off x="8893176" y="363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9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4" name="Text Box 22"/>
          <p:cNvSpPr txBox="1">
            <a:spLocks noChangeArrowheads="1"/>
          </p:cNvSpPr>
          <p:nvPr/>
        </p:nvSpPr>
        <p:spPr bwMode="auto">
          <a:xfrm>
            <a:off x="6516689" y="28400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23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5" name="Text Box 23"/>
          <p:cNvSpPr txBox="1">
            <a:spLocks noChangeArrowheads="1"/>
          </p:cNvSpPr>
          <p:nvPr/>
        </p:nvSpPr>
        <p:spPr bwMode="auto">
          <a:xfrm>
            <a:off x="7956550" y="4640263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17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524626" y="3857626"/>
            <a:ext cx="714375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7381875" y="3714750"/>
            <a:ext cx="719138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7596189" y="2357439"/>
            <a:ext cx="1285875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667501" y="3643314"/>
            <a:ext cx="1357313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9167813" y="2643188"/>
            <a:ext cx="500062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8310564" y="3786188"/>
            <a:ext cx="642937" cy="107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096250" y="2000250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9453563" y="27860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7096125" y="33575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7381875" y="407193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596063" y="435768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8310563" y="421481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43564" y="1493093"/>
            <a:ext cx="4321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Если 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использовать стек, то</a:t>
            </a:r>
            <a:br>
              <a:rPr lang="ru-RU" sz="1600"/>
            </a:br>
            <a:r>
              <a:rPr lang="ru-RU" sz="1600"/>
              <a:t>получим обход в глубину.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279651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540126" y="166454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4835526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540126" y="274563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4835526" y="328538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540126" y="396959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279651" y="332030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279651" y="454585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0972" name="AutoShape 12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3" name="AutoShape 13"/>
          <p:cNvCxnSpPr>
            <a:cxnSpLocks noChangeShapeType="1"/>
            <a:stCxn id="40965" idx="6"/>
            <a:endCxn id="40966" idx="1"/>
          </p:cNvCxnSpPr>
          <p:nvPr/>
        </p:nvCxnSpPr>
        <p:spPr bwMode="auto">
          <a:xfrm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5" name="AutoShape 15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6" name="AutoShape 16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7" name="AutoShape 17"/>
          <p:cNvCxnSpPr>
            <a:cxnSpLocks noChangeShapeType="1"/>
            <a:stCxn id="40967" idx="5"/>
            <a:endCxn id="40968" idx="1"/>
          </p:cNvCxnSpPr>
          <p:nvPr/>
        </p:nvCxnSpPr>
        <p:spPr bwMode="auto">
          <a:xfrm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40968" idx="3"/>
            <a:endCxn id="40969" idx="7"/>
          </p:cNvCxnSpPr>
          <p:nvPr/>
        </p:nvCxnSpPr>
        <p:spPr bwMode="auto">
          <a:xfrm flipH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135188" y="148515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77215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1674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56431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695960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35647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775176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1486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854392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80076" y="3036143"/>
            <a:ext cx="4194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Можно также получить дерево обхода </a:t>
            </a:r>
            <a:br>
              <a:rPr lang="ru-RU" sz="1600" dirty="0"/>
            </a:br>
            <a:r>
              <a:rPr lang="ru-RU" sz="1600" dirty="0"/>
              <a:t>в глубину, если отмечать каждую прямую </a:t>
            </a:r>
            <a:br>
              <a:rPr lang="ru-RU" sz="1600" dirty="0"/>
            </a:br>
            <a:r>
              <a:rPr lang="ru-RU" sz="1600" dirty="0"/>
              <a:t>или обратную дугу.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0610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1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60610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63849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2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63849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7087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3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70326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4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73564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5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76803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6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80041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7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83280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8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cxnSp>
        <p:nvCxnSpPr>
          <p:cNvPr id="41011" name="AutoShape 51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2" name="AutoShape 5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3" name="AutoShape 53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4" name="AutoShape 54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5" name="AutoShape 55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cxnSp>
        <p:nvCxnSpPr>
          <p:cNvPr id="41018" name="AutoShape 58"/>
          <p:cNvCxnSpPr>
            <a:cxnSpLocks noChangeShapeType="1"/>
            <a:stCxn id="40969" idx="7"/>
            <a:endCxn id="40968" idx="3"/>
          </p:cNvCxnSpPr>
          <p:nvPr/>
        </p:nvCxnSpPr>
        <p:spPr bwMode="auto">
          <a:xfrm flipV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cxnSp>
        <p:nvCxnSpPr>
          <p:cNvPr id="41020" name="AutoShape 60"/>
          <p:cNvCxnSpPr>
            <a:cxnSpLocks noChangeShapeType="1"/>
            <a:stCxn id="40968" idx="1"/>
            <a:endCxn id="40967" idx="5"/>
          </p:cNvCxnSpPr>
          <p:nvPr/>
        </p:nvCxnSpPr>
        <p:spPr bwMode="auto">
          <a:xfrm flipH="1" flipV="1"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cxnSp>
        <p:nvCxnSpPr>
          <p:cNvPr id="41022" name="AutoShape 6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6383338" y="468714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41025" name="AutoShape 65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cxnSp>
        <p:nvCxnSpPr>
          <p:cNvPr id="41026" name="AutoShape 66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7" name="AutoShape 67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8" name="AutoShape 68"/>
          <p:cNvCxnSpPr>
            <a:cxnSpLocks noChangeShapeType="1"/>
            <a:stCxn id="40966" idx="1"/>
            <a:endCxn id="40965" idx="6"/>
          </p:cNvCxnSpPr>
          <p:nvPr/>
        </p:nvCxnSpPr>
        <p:spPr bwMode="auto">
          <a:xfrm flipH="1" flipV="1"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cxnSp>
        <p:nvCxnSpPr>
          <p:cNvPr id="41030" name="AutoShape 70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3756025" y="4641106"/>
            <a:ext cx="971550" cy="2100263"/>
            <a:chOff x="1406" y="2538"/>
            <a:chExt cx="612" cy="1323"/>
          </a:xfrm>
        </p:grpSpPr>
        <p:sp>
          <p:nvSpPr>
            <p:cNvPr id="34895" name="Text Box 73"/>
            <p:cNvSpPr txBox="1">
              <a:spLocks noChangeArrowheads="1"/>
            </p:cNvSpPr>
            <p:nvPr/>
          </p:nvSpPr>
          <p:spPr bwMode="auto">
            <a:xfrm>
              <a:off x="1406" y="2538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Стек:</a:t>
              </a:r>
            </a:p>
          </p:txBody>
        </p:sp>
        <p:sp>
          <p:nvSpPr>
            <p:cNvPr id="34896" name="Line 74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7" name="Line 75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8" name="Line 76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3792539" y="60571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8864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стека для обхода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3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5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4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/>
      <p:bldP spid="40992" grpId="0" animBg="1"/>
      <p:bldP spid="40993" grpId="0" animBg="1"/>
      <p:bldP spid="40994" grpId="0" animBg="1"/>
      <p:bldP spid="40995" grpId="0" animBg="1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3" grpId="0" animBg="1"/>
      <p:bldP spid="41004" grpId="0" animBg="1"/>
      <p:bldP spid="41005" grpId="0" animBg="1"/>
      <p:bldP spid="41006" grpId="0" animBg="1"/>
      <p:bldP spid="41007" grpId="0" animBg="1"/>
      <p:bldP spid="41008" grpId="0" animBg="1"/>
      <p:bldP spid="41009" grpId="0" animBg="1"/>
      <p:bldP spid="41010" grpId="0" animBg="1"/>
      <p:bldP spid="41016" grpId="0" animBg="1"/>
      <p:bldP spid="41017" grpId="0" animBg="1"/>
      <p:bldP spid="41019" grpId="0" animBg="1"/>
      <p:bldP spid="41021" grpId="0" animBg="1"/>
      <p:bldP spid="41023" grpId="0" animBg="1"/>
      <p:bldP spid="41024" grpId="0" animBg="1"/>
      <p:bldP spid="41029" grpId="0" animBg="1"/>
      <p:bldP spid="41031" grpId="0" animBg="1"/>
      <p:bldP spid="41031" grpId="1" animBg="1"/>
      <p:bldP spid="41037" grpId="0" animBg="1"/>
      <p:bldP spid="41037" grpId="1" animBg="1"/>
      <p:bldP spid="41038" grpId="0" animBg="1"/>
      <p:bldP spid="41038" grpId="1" animBg="1"/>
      <p:bldP spid="41039" grpId="0" animBg="1"/>
      <p:bldP spid="41039" grpId="1" animBg="1"/>
      <p:bldP spid="41040" grpId="0" animBg="1"/>
      <p:bldP spid="41040" grpId="1" animBg="1"/>
      <p:bldP spid="41041" grpId="0" animBg="1"/>
      <p:bldP spid="41041" grpId="1" animBg="1"/>
      <p:bldP spid="41042" grpId="0" animBg="1"/>
      <p:bldP spid="41042" grpId="1" animBg="1"/>
      <p:bldP spid="41043" grpId="0" animBg="1"/>
      <p:bldP spid="4104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881158" y="285728"/>
            <a:ext cx="3911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663300"/>
                </a:solidFill>
                <a:latin typeface="+mj-lt"/>
              </a:rPr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627689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в ширину будем </a:t>
            </a:r>
          </a:p>
          <a:p>
            <a:r>
              <a:rPr lang="ru-RU" sz="160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279651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540126" y="10525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835526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540126" y="21336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835526" y="267335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40126" y="33575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279651" y="27082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2279651" y="39338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3721100" y="141287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3848101" y="186531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3848101" y="298132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2135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5772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680076" y="2424114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5880100" y="3357563"/>
            <a:ext cx="2590800" cy="647700"/>
            <a:chOff x="2744" y="2115"/>
            <a:chExt cx="1632" cy="408"/>
          </a:xfrm>
        </p:grpSpPr>
        <p:sp>
          <p:nvSpPr>
            <p:cNvPr id="38971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38972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3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38974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5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38976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7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38978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9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38980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1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38982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3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38984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5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38986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3756026" y="4041776"/>
            <a:ext cx="1069975" cy="2100263"/>
            <a:chOff x="1406" y="2538"/>
            <a:chExt cx="674" cy="1323"/>
          </a:xfrm>
        </p:grpSpPr>
        <p:sp>
          <p:nvSpPr>
            <p:cNvPr id="38967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Очередь:</a:t>
              </a:r>
            </a:p>
          </p:txBody>
        </p:sp>
        <p:sp>
          <p:nvSpPr>
            <p:cNvPr id="38968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69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70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62039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65278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68516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71755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75009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82478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81486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3792539" y="479742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3792539" y="5446713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6637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62039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75009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70675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83645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7931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8796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14313"/>
            <a:ext cx="8229600" cy="939800"/>
          </a:xfrm>
        </p:spPr>
        <p:txBody>
          <a:bodyPr/>
          <a:lstStyle/>
          <a:p>
            <a:r>
              <a:rPr lang="ru-RU" sz="3200" dirty="0">
                <a:solidFill>
                  <a:srgbClr val="663300"/>
                </a:solidFill>
              </a:rPr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095473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245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24564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2450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53126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530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4439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24376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53189" y="1500189"/>
            <a:ext cx="276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957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532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957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532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957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957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532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532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957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53251" y="3286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95689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956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95625" y="2571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956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956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95625" y="221456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95625" y="18573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955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9568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095625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5563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2431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9556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2437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95563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2443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956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59568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24438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530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2431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02443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531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024313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52437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24438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53125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531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524375" y="4857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9531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9531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453313" y="1143001"/>
            <a:ext cx="32369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>
                <a:latin typeface="Calibri" pitchFamily="34" charset="0"/>
              </a:rPr>
              <a:t>Пометить числом 1 и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поместить входную клетку в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очередь.</a:t>
            </a:r>
          </a:p>
          <a:p>
            <a:pPr marL="342900" indent="-342900">
              <a:buFontTx/>
              <a:buAutoNum type="arabicPeriod" startAt="2"/>
            </a:pPr>
            <a:r>
              <a:rPr lang="ru-RU" sz="1600">
                <a:latin typeface="Calibri" pitchFamily="34" charset="0"/>
              </a:rPr>
              <a:t>Взять из очереди клетку.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Если это выходная клетка, то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перейти на шаг 4, иначе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пометить все непомеченные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соседние  клетки числом 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 1 большим, чем данная,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и поместить их в очередь.</a:t>
            </a:r>
          </a:p>
          <a:p>
            <a:pPr marL="342900" indent="-342900">
              <a:buFontTx/>
              <a:buAutoNum type="arabicPeriod" startAt="3"/>
            </a:pPr>
            <a:r>
              <a:rPr lang="ru-RU" sz="1600">
                <a:latin typeface="Calibri" pitchFamily="34" charset="0"/>
              </a:rPr>
              <a:t>Если очередь пуста, то выдать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«Выхода нет» и выйти, иначе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	перейти на шаг 2.</a:t>
            </a:r>
          </a:p>
          <a:p>
            <a:pPr marL="342900" indent="-342900">
              <a:buFontTx/>
              <a:buAutoNum type="arabicPeriod" startAt="4"/>
            </a:pPr>
            <a:r>
              <a:rPr lang="ru-RU" sz="1600" b="1">
                <a:latin typeface="Calibri" pitchFamily="34" charset="0"/>
              </a:rPr>
              <a:t>Обратный ход</a:t>
            </a:r>
            <a:r>
              <a:rPr lang="ru-RU" sz="1600">
                <a:latin typeface="Calibri" pitchFamily="34" charset="0"/>
              </a:rPr>
              <a:t>: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начиная с выходной клетки,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каждый раз смещаться  на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клетку, помеченную на 1 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меньше, чем текущая, пока не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дойдем до  входной клетки.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При проходе выделять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</a:t>
            </a:r>
            <a:r>
              <a:rPr lang="ru-RU" dirty="0" smtClean="0"/>
              <a:t>глубину: как это?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markup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Time, Passed[],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(graph, </a:t>
            </a:r>
            <a:r>
              <a:rPr lang="en-US" sz="2000" dirty="0">
                <a:latin typeface="Consolas" panose="020B0609020204030204" pitchFamily="49" charset="0"/>
              </a:rPr>
              <a:t>markup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markup.Passed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>
                <a:latin typeface="Consolas" panose="020B0609020204030204" pitchFamily="49" charset="0"/>
              </a:rPr>
              <a:t>markup</a:t>
            </a:r>
            <a:r>
              <a:rPr lang="en-US" sz="2000" dirty="0" err="1" smtClean="0">
                <a:latin typeface="Consolas" panose="020B0609020204030204" pitchFamily="49" charset="0"/>
              </a:rPr>
              <a:t>.Passed</a:t>
            </a:r>
            <a:r>
              <a:rPr lang="en-US" sz="2000" dirty="0" smtClean="0"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 smtClean="0">
                <a:latin typeface="Consolas" panose="020B0609020204030204" pitchFamily="49" charset="0"/>
              </a:rPr>
              <a:t>markup.Parent</a:t>
            </a:r>
            <a:r>
              <a:rPr lang="en-US" sz="2000" dirty="0" smtClean="0">
                <a:latin typeface="Consolas" panose="020B0609020204030204" pitchFamily="49" charset="0"/>
              </a:rPr>
              <a:t>[u]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graph, u, markup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markup):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markup.Passed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markup</a:t>
            </a:r>
            <a:r>
              <a:rPr lang="en-US" sz="2000" dirty="0" err="1" smtClean="0">
                <a:latin typeface="Consolas" panose="020B0609020204030204" pitchFamily="49" charset="0"/>
              </a:rPr>
              <a:t>.StartTime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dirty="0" err="1" smtClean="0">
                <a:latin typeface="Consolas" panose="020B0609020204030204" pitchFamily="49" charset="0"/>
              </a:rPr>
              <a:t>markup.Time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markup</a:t>
            </a:r>
            <a:r>
              <a:rPr lang="en-US" sz="2000" dirty="0" err="1" smtClean="0">
                <a:latin typeface="Consolas" panose="020B0609020204030204" pitchFamily="49" charset="0"/>
              </a:rPr>
              <a:t>.Time</a:t>
            </a:r>
            <a:r>
              <a:rPr lang="en-US" sz="2000" dirty="0" smtClean="0">
                <a:latin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markup.Passed</a:t>
            </a:r>
            <a:r>
              <a:rPr lang="en-US" sz="2000" dirty="0" smtClean="0">
                <a:latin typeface="Consolas" panose="020B0609020204030204" pitchFamily="49" charset="0"/>
              </a:rPr>
              <a:t>[v]: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markup</a:t>
            </a:r>
            <a:r>
              <a:rPr lang="en-US" sz="2000" dirty="0" err="1" smtClean="0">
                <a:latin typeface="Consolas" panose="020B0609020204030204" pitchFamily="49" charset="0"/>
              </a:rPr>
              <a:t>.Parent</a:t>
            </a:r>
            <a:r>
              <a:rPr lang="en-US" sz="2000" dirty="0" smtClean="0">
                <a:latin typeface="Consolas" panose="020B0609020204030204" pitchFamily="49" charset="0"/>
              </a:rPr>
              <a:t>[v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graph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markup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)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markup.EndTime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markup.Time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markup.Time</a:t>
            </a:r>
            <a:r>
              <a:rPr lang="en-US" sz="2000" dirty="0" smtClean="0">
                <a:latin typeface="Consolas" panose="020B0609020204030204" pitchFamily="49" charset="0"/>
              </a:rPr>
              <a:t> += 1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markup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markup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структура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markup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markup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markup.Parent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markup.Parent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markup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поиске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поиске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поиске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глубину =</a:t>
                </a:r>
              </a:p>
              <a:p>
                <a:pPr marL="0" indent="0">
                  <a:buNone/>
                </a:pP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(g, m)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(g, u, m) 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(g, m) 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(g, u,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m)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операций при поиске в глубину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5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поиске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81154</TotalTime>
  <Words>2555</Words>
  <Application>Microsoft Office PowerPoint</Application>
  <PresentationFormat>Широкоэкранный</PresentationFormat>
  <Paragraphs>719</Paragraphs>
  <Slides>36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Symbol</vt:lpstr>
      <vt:lpstr>Times New Roman</vt:lpstr>
      <vt:lpstr>Office Theme</vt:lpstr>
      <vt:lpstr>Обходы  и каркасы графов</vt:lpstr>
      <vt:lpstr>План лекции</vt:lpstr>
      <vt:lpstr>Поиск в глубину: что это и зачем?</vt:lpstr>
      <vt:lpstr>Поиск в глубину: как это?</vt:lpstr>
      <vt:lpstr>Пример</vt:lpstr>
      <vt:lpstr>Подграф предшествования</vt:lpstr>
      <vt:lpstr>Классификация дуг графа при поиске в глубину</vt:lpstr>
      <vt:lpstr>Число операций при поиске в глубину</vt:lpstr>
      <vt:lpstr>Свойства поиска в глубину</vt:lpstr>
      <vt:lpstr>Поиск в ширину: что это и зачем?</vt:lpstr>
      <vt:lpstr>Поиск в ширину: как это?</vt:lpstr>
      <vt:lpstr>Свойства поиска в ширину</vt:lpstr>
      <vt:lpstr>Каркасы графа</vt:lpstr>
      <vt:lpstr>Алгоритм Крáскала</vt:lpstr>
      <vt:lpstr>Пример</vt:lpstr>
      <vt:lpstr>Версия O(N3)</vt:lpstr>
      <vt:lpstr>Версия O(M logM + N α-1(N))</vt:lpstr>
      <vt:lpstr>Число операций в алгоритме Краскала</vt:lpstr>
      <vt:lpstr>СНМ: система не пересекающихся множеств</vt:lpstr>
      <vt:lpstr>СНМ на основе списка и массива</vt:lpstr>
      <vt:lpstr>СНМ на основе деревьев 1/2</vt:lpstr>
      <vt:lpstr>СНМ на основе деревьев 2/2</vt:lpstr>
      <vt:lpstr>СНМ со сжатием путей на языке Си</vt:lpstr>
      <vt:lpstr>Алгоритм Прима-Краскала</vt:lpstr>
      <vt:lpstr>Пример</vt:lpstr>
      <vt:lpstr>Версия O(N3)</vt:lpstr>
      <vt:lpstr>Версия O(N2)</vt:lpstr>
      <vt:lpstr>Доказательство корректности алгоритма Прима</vt:lpstr>
      <vt:lpstr>Доказательство корректности алгоритма Прима</vt:lpstr>
      <vt:lpstr>Сравнение алгоритмов Краскала и Прима</vt:lpstr>
      <vt:lpstr>Заключение</vt:lpstr>
      <vt:lpstr>Презентация PowerPoint</vt:lpstr>
      <vt:lpstr>Пример</vt:lpstr>
      <vt:lpstr>Использование стека для обхода графа</vt:lpstr>
      <vt:lpstr>Презентация PowerPoint</vt:lpstr>
      <vt:lpstr>Нахождение кратчайшего пути в лабиринте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Petrov, Evgueni S</dc:creator>
  <cp:keywords>CTPClassification=CTP_PUBLIC:VisualMarkings=</cp:keywords>
  <cp:lastModifiedBy>Evgenii Petrov</cp:lastModifiedBy>
  <cp:revision>683</cp:revision>
  <dcterms:created xsi:type="dcterms:W3CDTF">2009-09-24T12:02:26Z</dcterms:created>
  <dcterms:modified xsi:type="dcterms:W3CDTF">2019-03-04T07:01:51Z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73036b2e-2e0a-4211-bebc-019fc008aafc</vt:lpwstr>
  </property>
  <property fmtid="{D5CDD505-2E9C-101B-9397-08002B2CF9AE}" pid="3" name="CTP_TimeStamp">
    <vt:lpwstr>2016-04-15 09:00:54Z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