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88" r:id="rId4"/>
    <p:sldId id="289" r:id="rId5"/>
    <p:sldId id="290" r:id="rId6"/>
    <p:sldId id="291" r:id="rId7"/>
    <p:sldId id="295" r:id="rId8"/>
    <p:sldId id="296" r:id="rId9"/>
    <p:sldId id="297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6" r:id="rId23"/>
    <p:sldId id="318" r:id="rId24"/>
    <p:sldId id="317" r:id="rId25"/>
    <p:sldId id="319" r:id="rId26"/>
    <p:sldId id="320" r:id="rId27"/>
    <p:sldId id="321" r:id="rId28"/>
    <p:sldId id="322" r:id="rId29"/>
    <p:sldId id="264" r:id="rId30"/>
    <p:sldId id="26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4C12A-7E02-4204-A6FB-92C3624F58A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43CED-E175-4E85-9950-21C09B9B0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85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43CED-E175-4E85-9950-21C09B9B0A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3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2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poojadixit19/2dtransformation-130682981" TargetMode="External"/><Relationship Id="rId2" Type="http://schemas.openxmlformats.org/officeDocument/2006/relationships/hyperlink" Target="https://www.gatevidyalay.com/2d-transformation-in-computer-graphics-translation-examples/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2D Transformation (part-1)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06858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Computer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2D Rotation (Anti-clockwise)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76205" y="2172276"/>
            <a:ext cx="77541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Rotation 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dirty="0" smtClean="0"/>
              <a:t>Equation </a:t>
            </a:r>
            <a:r>
              <a:rPr lang="en-US" sz="2400" dirty="0"/>
              <a:t>in matrix form</a:t>
            </a:r>
          </a:p>
          <a:p>
            <a:pPr marL="707472" lvl="2" indent="0">
              <a:buNone/>
            </a:pPr>
            <a:r>
              <a:rPr lang="en-US" sz="2400" dirty="0"/>
              <a:t>					P = Original position</a:t>
            </a:r>
          </a:p>
          <a:p>
            <a:pPr marL="707472" lvl="2" indent="0">
              <a:buNone/>
            </a:pPr>
            <a:r>
              <a:rPr lang="en-US" sz="2400" dirty="0"/>
              <a:t>		         P’ = R • P 		P’ = New position</a:t>
            </a:r>
          </a:p>
          <a:p>
            <a:pPr marL="707472" lvl="2" indent="0">
              <a:buNone/>
            </a:pPr>
            <a:r>
              <a:rPr lang="en-US" sz="2400" dirty="0"/>
              <a:t>					R = Rotation vector</a:t>
            </a:r>
          </a:p>
          <a:p>
            <a:pPr marL="707472" lvl="2" indent="0">
              <a:buNone/>
            </a:pPr>
            <a:r>
              <a:rPr lang="en-US" sz="2400" dirty="0" smtClean="0"/>
              <a:t>Where </a:t>
            </a:r>
            <a:r>
              <a:rPr lang="en-US" sz="2400" dirty="0"/>
              <a:t>rotation matrix is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076BF762-9218-4913-BC98-28A35AD3E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8798" y="5050558"/>
            <a:ext cx="14144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0630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73" y="2167845"/>
            <a:ext cx="7005503" cy="393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9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11" y="2127245"/>
            <a:ext cx="6970914" cy="39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4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1076632" y="2508269"/>
            <a:ext cx="699073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COS(A+B)= COSA.COSB-SINA.SINB</a:t>
            </a:r>
          </a:p>
          <a:p>
            <a:r>
              <a:rPr lang="en-US" sz="2800" dirty="0" smtClean="0"/>
              <a:t>SIN(A+B</a:t>
            </a:r>
            <a:r>
              <a:rPr lang="en-US" sz="2800" dirty="0"/>
              <a:t>)= </a:t>
            </a:r>
            <a:r>
              <a:rPr lang="en-US" sz="2800" dirty="0" smtClean="0"/>
              <a:t>SINA.COSB+COSA.SINB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6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x-none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51" y="2172946"/>
            <a:ext cx="5014451" cy="400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7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102" y="2182760"/>
            <a:ext cx="3950207" cy="392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6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06" y="2090799"/>
            <a:ext cx="6459794" cy="405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0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</a:t>
            </a:r>
            <a:r>
              <a:rPr lang="en-US" sz="3400" dirty="0" smtClean="0"/>
              <a:t>(clockwise</a:t>
            </a:r>
            <a:r>
              <a:rPr lang="en-US" sz="3400" dirty="0"/>
              <a:t>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21" y="2344994"/>
            <a:ext cx="2378539" cy="373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2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</a:t>
            </a:r>
            <a:r>
              <a:rPr lang="en-US" sz="3400" dirty="0" smtClean="0"/>
              <a:t>(clockwise</a:t>
            </a:r>
            <a:r>
              <a:rPr lang="en-US" sz="3400" dirty="0"/>
              <a:t>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1076632" y="2508269"/>
            <a:ext cx="699073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COS(A-B)= COSA.COSB+SINA.SINB</a:t>
            </a:r>
          </a:p>
          <a:p>
            <a:r>
              <a:rPr lang="en-US" sz="2800" dirty="0" smtClean="0"/>
              <a:t>SIN(A-B</a:t>
            </a:r>
            <a:r>
              <a:rPr lang="en-US" sz="2800" dirty="0"/>
              <a:t>)= </a:t>
            </a:r>
            <a:r>
              <a:rPr lang="en-US" sz="2800" dirty="0" smtClean="0"/>
              <a:t>SINA.COSB-COSA.SINB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5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</a:t>
            </a:r>
            <a:r>
              <a:rPr lang="en-US" sz="3400" dirty="0" smtClean="0"/>
              <a:t>(clockwise</a:t>
            </a:r>
            <a:r>
              <a:rPr lang="en-US" sz="3400" dirty="0"/>
              <a:t>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379" y="2168013"/>
            <a:ext cx="5567243" cy="393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8"/>
            <a:ext cx="7905135" cy="3638666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300" dirty="0" smtClean="0">
                <a:solidFill>
                  <a:schemeClr val="tx1"/>
                </a:solidFill>
              </a:rPr>
              <a:t>2D Transformation (Derivation)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</a:rPr>
              <a:t>Translation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</a:rPr>
              <a:t>Scaling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</a:rPr>
              <a:t>Rotation (Clockwise and Anti-Clockwise)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</a:rPr>
              <a:t>Homogeneous 2D Transformation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</a:rPr>
              <a:t>Mirror Reflection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</a:t>
            </a:r>
            <a:r>
              <a:rPr lang="en-US" sz="3400" dirty="0" smtClean="0"/>
              <a:t>(clockwise</a:t>
            </a:r>
            <a:r>
              <a:rPr lang="en-US" sz="3400" dirty="0"/>
              <a:t>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379" y="2168013"/>
            <a:ext cx="5567243" cy="393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3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</a:t>
            </a:r>
            <a:r>
              <a:rPr lang="en-US" sz="3400" dirty="0" smtClean="0"/>
              <a:t>(clockwise</a:t>
            </a:r>
            <a:r>
              <a:rPr lang="en-US" sz="3400" dirty="0"/>
              <a:t>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83" y="2227007"/>
            <a:ext cx="5510636" cy="384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Homogeneous 2D Transformation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94" y="2153274"/>
            <a:ext cx="8412942" cy="394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596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Homogeneous 2D Transformation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21341" y="2274838"/>
            <a:ext cx="7639664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transformations we use will always map points in the </a:t>
            </a:r>
            <a:r>
              <a:rPr lang="en-US" sz="2800" dirty="0" err="1"/>
              <a:t>hyperplane</a:t>
            </a:r>
            <a:r>
              <a:rPr lang="en-US" sz="2800" dirty="0"/>
              <a:t> defined by w = 1 to other such points.</a:t>
            </a:r>
          </a:p>
          <a:p>
            <a:r>
              <a:rPr lang="en-US" sz="2800" dirty="0"/>
              <a:t>In other words, we want our transformations T to map points  v =         to  points v’ =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231508"/>
              </p:ext>
            </p:extLst>
          </p:nvPr>
        </p:nvGraphicFramePr>
        <p:xfrm>
          <a:off x="2971800" y="4171335"/>
          <a:ext cx="22701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3" imgW="266584" imgH="710891" progId="Equation.3">
                  <p:embed/>
                </p:oleObj>
              </mc:Choice>
              <mc:Fallback>
                <p:oleObj name="Equation" r:id="rId3" imgW="266584" imgH="71089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171335"/>
                        <a:ext cx="22701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477564"/>
              </p:ext>
            </p:extLst>
          </p:nvPr>
        </p:nvGraphicFramePr>
        <p:xfrm>
          <a:off x="5744497" y="4171335"/>
          <a:ext cx="24765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5" imgW="291973" imgH="710891" progId="Equation.3">
                  <p:embed/>
                </p:oleObj>
              </mc:Choice>
              <mc:Fallback>
                <p:oleObj name="Equation" r:id="rId5" imgW="291973" imgH="7108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4497" y="4171335"/>
                        <a:ext cx="24765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302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Homogeneous 2D Transformation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Homogenous Translation</a:t>
            </a:r>
            <a:endParaRPr lang="x-none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66" y="2317272"/>
            <a:ext cx="7390476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8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Homogeneous 2D Transformation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Homogenous Rotation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34" y="2300748"/>
            <a:ext cx="6879733" cy="381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7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Homogeneous 2D Transformation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Homogenous Scaling</a:t>
            </a:r>
            <a:endParaRPr lang="x-none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3" y="2344994"/>
            <a:ext cx="62007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2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Homogeneous 2D Transformation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Homogenous Summary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825910" y="2584554"/>
            <a:ext cx="696123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2D translation matrix</a:t>
            </a:r>
          </a:p>
          <a:p>
            <a:pPr lvl="1"/>
            <a:r>
              <a:rPr lang="en-US" sz="2000" dirty="0"/>
              <a:t>P’ = T • P  </a:t>
            </a:r>
          </a:p>
          <a:p>
            <a:pPr lvl="1"/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2D </a:t>
            </a:r>
            <a:r>
              <a:rPr lang="en-US" sz="2000" dirty="0"/>
              <a:t>scaling matrix</a:t>
            </a:r>
          </a:p>
          <a:p>
            <a:pPr lvl="1"/>
            <a:r>
              <a:rPr lang="en-US" sz="2000" dirty="0"/>
              <a:t>P’ = S • P</a:t>
            </a:r>
          </a:p>
          <a:p>
            <a:pPr lvl="1"/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2D </a:t>
            </a:r>
            <a:r>
              <a:rPr lang="en-US" sz="2000" dirty="0"/>
              <a:t>rotation matrix</a:t>
            </a:r>
          </a:p>
          <a:p>
            <a:pPr lvl="1"/>
            <a:r>
              <a:rPr lang="en-US" sz="2000" dirty="0"/>
              <a:t>P’ = R • P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0437" y="2363328"/>
            <a:ext cx="1564481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7291" y="3668619"/>
            <a:ext cx="156448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2039" y="4884173"/>
            <a:ext cx="22288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8130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smtClean="0"/>
              <a:t>Mirror Reflection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613" y="2241755"/>
            <a:ext cx="6179574" cy="3716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8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521497"/>
            <a:ext cx="83475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Foley</a:t>
            </a:r>
            <a:r>
              <a:rPr lang="en-US" sz="2800" dirty="0"/>
              <a:t>, van Dam, </a:t>
            </a:r>
            <a:r>
              <a:rPr lang="en-US" sz="2800" dirty="0" err="1"/>
              <a:t>Feiner</a:t>
            </a:r>
            <a:r>
              <a:rPr lang="en-US" sz="28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Schaum's</a:t>
            </a:r>
            <a:r>
              <a:rPr lang="en-US" sz="28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Peter Shirley Steve </a:t>
            </a:r>
            <a:r>
              <a:rPr lang="en-US" sz="2800" dirty="0" err="1"/>
              <a:t>Marschner</a:t>
            </a:r>
            <a:r>
              <a:rPr lang="en-US" sz="2800" dirty="0"/>
              <a:t> , “Fundamental of computer graphics”, Third Edition</a:t>
            </a:r>
            <a:r>
              <a:rPr lang="en-US" sz="2800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2D Transformation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x-non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CBB10902-A98D-4456-9F1C-3B7588B98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96" y="2286000"/>
            <a:ext cx="6990735" cy="353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9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506748"/>
            <a:ext cx="8386527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 5: Foley, van Dam, </a:t>
            </a:r>
            <a:r>
              <a:rPr lang="en-US" dirty="0" err="1"/>
              <a:t>Feiner</a:t>
            </a:r>
            <a:r>
              <a:rPr lang="en-US" dirty="0"/>
              <a:t>, Hughes, Computer Graphics: principles and practice, </a:t>
            </a:r>
            <a:endParaRPr lang="en-US" dirty="0" smtClean="0"/>
          </a:p>
          <a:p>
            <a:r>
              <a:rPr lang="en-US" dirty="0" smtClean="0"/>
              <a:t>Addison </a:t>
            </a:r>
            <a:r>
              <a:rPr lang="en-US" dirty="0"/>
              <a:t>Wesley, Second Edition.</a:t>
            </a:r>
          </a:p>
          <a:p>
            <a:pPr lvl="0" algn="just"/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www.gatevidyalay.com/2d-transformation-in-computer-</a:t>
            </a:r>
          </a:p>
          <a:p>
            <a:r>
              <a:rPr lang="en-US" dirty="0" smtClean="0">
                <a:hlinkClick r:id="rId2"/>
              </a:rPr>
              <a:t>graphics-translation-examples</a:t>
            </a:r>
            <a:r>
              <a:rPr lang="en-US" dirty="0">
                <a:hlinkClick r:id="rId2"/>
              </a:rPr>
              <a:t>/</a:t>
            </a: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r>
              <a:rPr lang="en-US" dirty="0">
                <a:hlinkClick r:id="rId3"/>
              </a:rPr>
              <a:t>https://www.slideshare.net/poojadixit19/2dtransformation-130682981</a:t>
            </a:r>
            <a:endParaRPr lang="en-US" dirty="0"/>
          </a:p>
          <a:p>
            <a:pPr lvl="0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2D Transformation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76205" y="2287043"/>
            <a:ext cx="818109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/>
              <a:t>Move/translate/displace a point to a new location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/>
              <a:t>In effect, moving original point position along a straight-line path to its new location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/>
              <a:t>An object defined by multiple coordinate positions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/>
              <a:t>Relocate all coordinate positions by same displacement along parallel paths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/>
              <a:t>Every point on object is translated by same amount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/>
              <a:t>Rigid-body, moves object without deformation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9506" y="4164555"/>
            <a:ext cx="1828800" cy="1708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50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2D Transformation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76204" y="2059803"/>
            <a:ext cx="8122105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translate original coordinates (x, y) by translational distances </a:t>
            </a:r>
            <a:r>
              <a:rPr lang="en-US" sz="2000" dirty="0" err="1"/>
              <a:t>t</a:t>
            </a:r>
            <a:r>
              <a:rPr lang="en-US" sz="2000" baseline="-25000" dirty="0" err="1"/>
              <a:t>x</a:t>
            </a:r>
            <a:r>
              <a:rPr lang="en-US" sz="2000" dirty="0"/>
              <a:t> and </a:t>
            </a:r>
            <a:r>
              <a:rPr lang="en-US" sz="2000" dirty="0" err="1"/>
              <a:t>t</a:t>
            </a:r>
            <a:r>
              <a:rPr lang="en-US" sz="2000" baseline="-25000" dirty="0" err="1"/>
              <a:t>y</a:t>
            </a:r>
            <a:r>
              <a:rPr lang="en-US" sz="2000" dirty="0"/>
              <a:t> to obtain new coordinate position (x’, y’)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Equation in matrix form</a:t>
            </a:r>
          </a:p>
          <a:p>
            <a:pPr lvl="1"/>
            <a:r>
              <a:rPr lang="en-US" sz="2000" dirty="0"/>
              <a:t>	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530604" lvl="2" indent="0">
              <a:buNone/>
            </a:pPr>
            <a:r>
              <a:rPr lang="en-US" sz="2000" dirty="0"/>
              <a:t>				</a:t>
            </a:r>
            <a:r>
              <a:rPr lang="en-US" sz="2000" dirty="0" smtClean="0"/>
              <a:t>P </a:t>
            </a:r>
            <a:r>
              <a:rPr lang="en-US" sz="2000" dirty="0"/>
              <a:t>= Original position</a:t>
            </a:r>
          </a:p>
          <a:p>
            <a:pPr marL="530604" lvl="2" indent="0">
              <a:buNone/>
            </a:pPr>
            <a:r>
              <a:rPr lang="en-US" sz="2000" dirty="0"/>
              <a:t>				P’ = New position</a:t>
            </a:r>
          </a:p>
          <a:p>
            <a:pPr marL="530604" lvl="2" indent="0">
              <a:buNone/>
            </a:pPr>
            <a:r>
              <a:rPr lang="en-US" sz="2000" dirty="0"/>
              <a:t>				T = Translational </a:t>
            </a:r>
            <a:r>
              <a:rPr lang="en-US" sz="2000" dirty="0" smtClean="0"/>
              <a:t>vector</a:t>
            </a:r>
          </a:p>
          <a:p>
            <a:pPr marL="530604" lvl="2" indent="0">
              <a:buNone/>
            </a:pPr>
            <a:endParaRPr lang="en-US" dirty="0"/>
          </a:p>
          <a:p>
            <a:pPr marL="530604" lvl="2" indent="0">
              <a:buNone/>
            </a:pPr>
            <a:endParaRPr lang="en-US" dirty="0" smtClean="0"/>
          </a:p>
          <a:p>
            <a:pPr marL="530604" lvl="2" indent="0">
              <a:buNone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6953" y="3572798"/>
            <a:ext cx="64293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997" y="3572798"/>
            <a:ext cx="685800" cy="55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75596" y="3558511"/>
            <a:ext cx="635794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82664" y="2409069"/>
            <a:ext cx="1535906" cy="1435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4693" y="2716453"/>
            <a:ext cx="980178" cy="310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93444" y="2716454"/>
            <a:ext cx="1028701" cy="329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3233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2D Transformation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76204" y="2059803"/>
            <a:ext cx="8122105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translate original coordinates (x, y) by translational distances </a:t>
            </a:r>
            <a:r>
              <a:rPr lang="en-US" sz="2000" dirty="0" err="1"/>
              <a:t>t</a:t>
            </a:r>
            <a:r>
              <a:rPr lang="en-US" sz="2000" baseline="-25000" dirty="0" err="1"/>
              <a:t>x</a:t>
            </a:r>
            <a:r>
              <a:rPr lang="en-US" sz="2000" dirty="0"/>
              <a:t> and </a:t>
            </a:r>
            <a:r>
              <a:rPr lang="en-US" sz="2000" dirty="0" err="1"/>
              <a:t>t</a:t>
            </a:r>
            <a:r>
              <a:rPr lang="en-US" sz="2000" baseline="-25000" dirty="0" err="1"/>
              <a:t>y</a:t>
            </a:r>
            <a:r>
              <a:rPr lang="en-US" sz="2000" dirty="0"/>
              <a:t> to obtain new coordinate position (x’, y’)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Equation in matrix form</a:t>
            </a:r>
          </a:p>
          <a:p>
            <a:pPr lvl="1"/>
            <a:r>
              <a:rPr lang="en-US" sz="2000" dirty="0"/>
              <a:t>	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530604" lvl="2" indent="0">
              <a:buNone/>
            </a:pPr>
            <a:r>
              <a:rPr lang="en-US" sz="2000" dirty="0"/>
              <a:t>				</a:t>
            </a:r>
            <a:r>
              <a:rPr lang="en-US" sz="2000" dirty="0" smtClean="0"/>
              <a:t>P </a:t>
            </a:r>
            <a:r>
              <a:rPr lang="en-US" sz="2000" dirty="0"/>
              <a:t>= Original position</a:t>
            </a:r>
          </a:p>
          <a:p>
            <a:pPr marL="530604" lvl="2" indent="0">
              <a:buNone/>
            </a:pPr>
            <a:r>
              <a:rPr lang="en-US" sz="2000" dirty="0"/>
              <a:t>				P’ = New position</a:t>
            </a:r>
          </a:p>
          <a:p>
            <a:pPr marL="530604" lvl="2" indent="0">
              <a:buNone/>
            </a:pPr>
            <a:r>
              <a:rPr lang="en-US" sz="2000" dirty="0"/>
              <a:t>				T = Translational </a:t>
            </a:r>
            <a:r>
              <a:rPr lang="en-US" sz="2000" dirty="0" smtClean="0"/>
              <a:t>vector</a:t>
            </a:r>
          </a:p>
          <a:p>
            <a:pPr marL="530604" lvl="2" indent="0">
              <a:buNone/>
            </a:pPr>
            <a:endParaRPr lang="en-US" dirty="0"/>
          </a:p>
          <a:p>
            <a:pPr marL="530604" lvl="2" indent="0">
              <a:buNone/>
            </a:pPr>
            <a:endParaRPr lang="en-US" dirty="0" smtClean="0"/>
          </a:p>
          <a:p>
            <a:pPr marL="530604" lvl="2" indent="0">
              <a:buNone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6953" y="3572798"/>
            <a:ext cx="64293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997" y="3572798"/>
            <a:ext cx="685800" cy="55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75596" y="3558511"/>
            <a:ext cx="635794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82664" y="2409069"/>
            <a:ext cx="1535906" cy="1435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4693" y="2716453"/>
            <a:ext cx="980178" cy="310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93444" y="2716454"/>
            <a:ext cx="1028701" cy="329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6477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2D Scaling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678426" y="2017059"/>
            <a:ext cx="755189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200" dirty="0"/>
              <a:t>To alter the size of an object</a:t>
            </a:r>
          </a:p>
          <a:p>
            <a:pPr lvl="1" algn="just"/>
            <a:r>
              <a:rPr lang="en-US" sz="2200" dirty="0"/>
              <a:t>Expand or contract along each axis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200" dirty="0"/>
              <a:t>Simple 2D scaling operation performed by</a:t>
            </a:r>
          </a:p>
          <a:p>
            <a:pPr lvl="1" algn="just"/>
            <a:r>
              <a:rPr lang="en-US" sz="2200" dirty="0"/>
              <a:t>Multiplying original object positions (x, y) by scaling factor </a:t>
            </a:r>
            <a:r>
              <a:rPr lang="en-US" sz="2200" dirty="0" err="1"/>
              <a:t>s</a:t>
            </a:r>
            <a:r>
              <a:rPr lang="en-US" sz="2200" baseline="-25000" dirty="0" err="1"/>
              <a:t>x</a:t>
            </a:r>
            <a:r>
              <a:rPr lang="en-US" sz="2200" dirty="0"/>
              <a:t> and </a:t>
            </a:r>
            <a:r>
              <a:rPr lang="en-US" sz="2200" dirty="0" err="1"/>
              <a:t>s</a:t>
            </a:r>
            <a:r>
              <a:rPr lang="en-US" sz="2200" baseline="-25000" dirty="0" err="1"/>
              <a:t>y</a:t>
            </a:r>
            <a:r>
              <a:rPr lang="en-US" sz="2200" dirty="0"/>
              <a:t> to produce scaled coordinates (x’, y</a:t>
            </a:r>
            <a:r>
              <a:rPr lang="en-US" sz="2200" dirty="0" smtClean="0"/>
              <a:t>’)</a:t>
            </a:r>
          </a:p>
          <a:p>
            <a:pPr lvl="1" algn="just"/>
            <a:endParaRPr lang="en-US" sz="2200" dirty="0"/>
          </a:p>
          <a:p>
            <a:pPr lvl="1" algn="just"/>
            <a:r>
              <a:rPr lang="en-US" sz="2200" dirty="0"/>
              <a:t>Equation in matrix form</a:t>
            </a:r>
          </a:p>
          <a:p>
            <a:pPr marL="244894" lvl="1" indent="0" algn="just">
              <a:buNone/>
            </a:pPr>
            <a:r>
              <a:rPr lang="en-US" sz="2200" dirty="0"/>
              <a:t>	P’ = P • S</a:t>
            </a:r>
          </a:p>
          <a:p>
            <a:pPr lvl="1" algn="just"/>
            <a:endParaRPr lang="en-US" sz="2200" dirty="0"/>
          </a:p>
          <a:p>
            <a:pPr marL="530604" lvl="2" indent="0" algn="just">
              <a:buNone/>
            </a:pPr>
            <a:r>
              <a:rPr lang="en-US" sz="2200" dirty="0"/>
              <a:t>					P = Original position</a:t>
            </a:r>
          </a:p>
          <a:p>
            <a:pPr marL="530604" lvl="2" indent="0" algn="just">
              <a:buNone/>
            </a:pPr>
            <a:r>
              <a:rPr lang="en-US" sz="2200" dirty="0"/>
              <a:t>					P’ = New position</a:t>
            </a:r>
          </a:p>
          <a:p>
            <a:pPr marL="530604" lvl="2" indent="0" algn="just">
              <a:buNone/>
            </a:pPr>
            <a:r>
              <a:rPr lang="en-US" sz="2200" dirty="0"/>
              <a:t>					S = Scaling vector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5178" y="4774788"/>
            <a:ext cx="1721644" cy="607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9279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2D Scaling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1" y="2331288"/>
            <a:ext cx="759541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sz="2400" dirty="0"/>
              <a:t>Scaling factors</a:t>
            </a:r>
          </a:p>
          <a:p>
            <a:pPr marL="742950" lvl="1" indent="-285750" algn="just">
              <a:buFont typeface="Wingdings" pitchFamily="2" charset="2"/>
              <a:buChar char="§"/>
            </a:pPr>
            <a:r>
              <a:rPr lang="en-US" sz="2400" dirty="0"/>
              <a:t>Less than 1 reduces size, greater than 1 increase size</a:t>
            </a:r>
          </a:p>
          <a:p>
            <a:pPr marL="742950" lvl="1" indent="-285750" algn="just">
              <a:buFont typeface="Wingdings" pitchFamily="2" charset="2"/>
              <a:buChar char="§"/>
            </a:pPr>
            <a:r>
              <a:rPr lang="en-US" sz="2400" dirty="0"/>
              <a:t>Uniform scaling maintains relative object proportions</a:t>
            </a:r>
          </a:p>
          <a:p>
            <a:pPr marL="1200150" lvl="2" indent="-285750" algn="just">
              <a:buFont typeface="Arial" pitchFamily="34" charset="0"/>
              <a:buChar char="•"/>
            </a:pPr>
            <a:r>
              <a:rPr lang="en-US" sz="2400" dirty="0"/>
              <a:t>Equal scaling factors</a:t>
            </a:r>
          </a:p>
          <a:p>
            <a:pPr marL="1200150" lvl="2" indent="-285750" algn="just">
              <a:buFont typeface="Arial" pitchFamily="34" charset="0"/>
              <a:buChar char="•"/>
            </a:pPr>
            <a:r>
              <a:rPr lang="en-US" sz="2400" dirty="0"/>
              <a:t>As opposed to differential scaling (unequal scaling factors)</a:t>
            </a:r>
          </a:p>
          <a:p>
            <a:pPr marL="742950" lvl="1" indent="-285750" algn="just">
              <a:buFont typeface="Wingdings" pitchFamily="2" charset="2"/>
              <a:buChar char="§"/>
            </a:pPr>
            <a:r>
              <a:rPr lang="en-US" sz="2400" dirty="0"/>
              <a:t>In some systems, negative values not only resize the object but reflects it about the perspective coordinate </a:t>
            </a:r>
            <a:r>
              <a:rPr lang="en-US" sz="2400" dirty="0" smtClean="0"/>
              <a:t>axes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81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2D Scaling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1" y="2331288"/>
            <a:ext cx="759541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600" dirty="0"/>
              <a:t>Object transformed using simple scaling both scaled and repositioned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600" dirty="0"/>
              <a:t>Scaling factors with absolute values less than 1 move o objects closer to coordinate origin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600" dirty="0"/>
              <a:t>V values greater than 1 move objects </a:t>
            </a:r>
            <a:r>
              <a:rPr lang="en-US" sz="2600" dirty="0" smtClean="0"/>
              <a:t>further</a:t>
            </a:r>
            <a:endParaRPr lang="en-US" sz="2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4713" y="4586747"/>
            <a:ext cx="2055919" cy="153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9663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504</TotalTime>
  <Words>588</Words>
  <Application>Microsoft Office PowerPoint</Application>
  <PresentationFormat>On-screen Show (4:3)</PresentationFormat>
  <Paragraphs>166</Paragraphs>
  <Slides>30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Spectrum</vt:lpstr>
      <vt:lpstr>Equation</vt:lpstr>
      <vt:lpstr>2D Transformation (part-1) </vt:lpstr>
      <vt:lpstr>Lecture Outline</vt:lpstr>
      <vt:lpstr>2D Transformation</vt:lpstr>
      <vt:lpstr>2D Transformation</vt:lpstr>
      <vt:lpstr>2D Transformation</vt:lpstr>
      <vt:lpstr>2D Transformation</vt:lpstr>
      <vt:lpstr>2D Scaling</vt:lpstr>
      <vt:lpstr>2D Scaling</vt:lpstr>
      <vt:lpstr>2D Scaling</vt:lpstr>
      <vt:lpstr>2D Rotation (Anti-clockwise)</vt:lpstr>
      <vt:lpstr>2D Rotation (Anti-clockwise)</vt:lpstr>
      <vt:lpstr>2D Rotation (Anti-clockwise)</vt:lpstr>
      <vt:lpstr>2D Rotation (Anti-clockwise)</vt:lpstr>
      <vt:lpstr>2D Rotation (Anti-clockwise)</vt:lpstr>
      <vt:lpstr>2D Rotation (Anti-clockwise)</vt:lpstr>
      <vt:lpstr>2D Rotation (Anti-clockwise)</vt:lpstr>
      <vt:lpstr>2D Rotation (clockwise)</vt:lpstr>
      <vt:lpstr>2D Rotation (clockwise)</vt:lpstr>
      <vt:lpstr>2D Rotation (clockwise)</vt:lpstr>
      <vt:lpstr>2D Rotation (clockwise)</vt:lpstr>
      <vt:lpstr>2D Rotation (clockwise)</vt:lpstr>
      <vt:lpstr>Homogeneous 2D Transformation</vt:lpstr>
      <vt:lpstr>Homogeneous 2D Transformation</vt:lpstr>
      <vt:lpstr>Homogeneous 2D Transformation</vt:lpstr>
      <vt:lpstr>Homogeneous 2D Transformation</vt:lpstr>
      <vt:lpstr>Homogeneous 2D Transformation</vt:lpstr>
      <vt:lpstr>Homogeneous 2D Transformation</vt:lpstr>
      <vt:lpstr>Mirror Reflection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50</cp:revision>
  <dcterms:created xsi:type="dcterms:W3CDTF">2018-12-10T17:20:29Z</dcterms:created>
  <dcterms:modified xsi:type="dcterms:W3CDTF">2020-04-30T11:42:21Z</dcterms:modified>
</cp:coreProperties>
</file>