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69" r:id="rId4"/>
    <p:sldId id="266" r:id="rId5"/>
    <p:sldId id="267" r:id="rId6"/>
    <p:sldId id="268" r:id="rId7"/>
    <p:sldId id="270" r:id="rId8"/>
    <p:sldId id="271" r:id="rId9"/>
    <p:sldId id="272" r:id="rId10"/>
    <p:sldId id="273" r:id="rId11"/>
    <p:sldId id="274" r:id="rId12"/>
    <p:sldId id="279" r:id="rId13"/>
    <p:sldId id="278" r:id="rId14"/>
    <p:sldId id="280" r:id="rId15"/>
    <p:sldId id="277" r:id="rId16"/>
    <p:sldId id="281" r:id="rId17"/>
    <p:sldId id="276"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24"/>
  </p:normalViewPr>
  <p:slideViewPr>
    <p:cSldViewPr snapToGrid="0" snapToObjects="1">
      <p:cViewPr varScale="1">
        <p:scale>
          <a:sx n="62" d="100"/>
          <a:sy n="62" d="100"/>
        </p:scale>
        <p:origin x="1400" y="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0227E7-D1C4-4B86-A628-B40FF7B86694}" type="datetimeFigureOut">
              <a:rPr lang="en-US" smtClean="0"/>
              <a:t>01-Jul-20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6636E9-494B-4724-996B-A5E3FB8260D0}" type="slidenum">
              <a:rPr lang="en-US" smtClean="0"/>
              <a:t>‹#›</a:t>
            </a:fld>
            <a:endParaRPr lang="en-US"/>
          </a:p>
        </p:txBody>
      </p:sp>
    </p:spTree>
    <p:extLst>
      <p:ext uri="{BB962C8B-B14F-4D97-AF65-F5344CB8AC3E}">
        <p14:creationId xmlns:p14="http://schemas.microsoft.com/office/powerpoint/2010/main" val="1487256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01-Jul-20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01-Jul-20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01-Jul-20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01-Jul-20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01-Jul-20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01-Jul-20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01-Jul-20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01-Jul-20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01-Jul-20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01-Jul-20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01-Jul-20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01-Jul-20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01-Jul-20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01-Jul-20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01-Jul-20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01-Jul-20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01-Jul-20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Intro of Computer Graphics</a:t>
            </a:r>
          </a:p>
        </p:txBody>
      </p:sp>
      <p:sp>
        <p:nvSpPr>
          <p:cNvPr id="3" name="Subtitle 2"/>
          <p:cNvSpPr>
            <a:spLocks noGrp="1"/>
          </p:cNvSpPr>
          <p:nvPr>
            <p:ph type="subTitle" idx="1"/>
          </p:nvPr>
        </p:nvSpPr>
        <p:spPr>
          <a:xfrm>
            <a:off x="476205" y="1532427"/>
            <a:ext cx="2789509" cy="484632"/>
          </a:xfrm>
        </p:spPr>
        <p:txBody>
          <a:bodyPr/>
          <a:lstStyle/>
          <a:p>
            <a:r>
              <a:rPr lang="en-US" dirty="0"/>
              <a:t>Course Code: CSC 3224</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1071643671"/>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147917">
                  <a:extLst>
                    <a:ext uri="{9D8B030D-6E8A-4147-A177-3AD203B41FA5}">
                      <a16:colId xmlns:a16="http://schemas.microsoft.com/office/drawing/2014/main" val="1762131981"/>
                    </a:ext>
                  </a:extLst>
                </a:gridCol>
                <a:gridCol w="1376737">
                  <a:extLst>
                    <a:ext uri="{9D8B030D-6E8A-4147-A177-3AD203B41FA5}">
                      <a16:colId xmlns:a16="http://schemas.microsoft.com/office/drawing/2014/main" val="445458238"/>
                    </a:ext>
                  </a:extLst>
                </a:gridCol>
                <a:gridCol w="1702286">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2</a:t>
                      </a:r>
                    </a:p>
                  </a:txBody>
                  <a:tcPr/>
                </a:tc>
                <a:tc>
                  <a:txBody>
                    <a:bodyPr/>
                    <a:lstStyle/>
                    <a:p>
                      <a:r>
                        <a:rPr lang="en-US" dirty="0"/>
                        <a:t>Week No:</a:t>
                      </a:r>
                    </a:p>
                  </a:txBody>
                  <a:tcPr/>
                </a:tc>
                <a:tc>
                  <a:txBody>
                    <a:bodyPr/>
                    <a:lstStyle/>
                    <a:p>
                      <a:r>
                        <a:rPr lang="en-US" dirty="0"/>
                        <a:t>01</a:t>
                      </a:r>
                    </a:p>
                  </a:txBody>
                  <a:tcPr/>
                </a:tc>
                <a:tc>
                  <a:txBody>
                    <a:bodyPr/>
                    <a:lstStyle/>
                    <a:p>
                      <a:r>
                        <a:rPr lang="en-US" dirty="0"/>
                        <a:t>Semester:</a:t>
                      </a:r>
                    </a:p>
                  </a:txBody>
                  <a:tcPr/>
                </a:tc>
                <a:tc>
                  <a:txBody>
                    <a:bodyPr/>
                    <a:lstStyle/>
                    <a:p>
                      <a:r>
                        <a:rPr lang="en-US" dirty="0"/>
                        <a:t>Summer 19-20</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MD. KISHOR MOROL</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Computer Graphics</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of Computer Graphics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a:xfrm>
            <a:off x="476205" y="1532427"/>
            <a:ext cx="7754112" cy="484632"/>
          </a:xfrm>
        </p:spPr>
        <p:txBody>
          <a:bodyPr/>
          <a:lstStyle/>
          <a:p>
            <a:r>
              <a:rPr lang="en-US" dirty="0"/>
              <a:t>About this course</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376903"/>
            <a:ext cx="8313834" cy="2923877"/>
          </a:xfrm>
          <a:prstGeom prst="rect">
            <a:avLst/>
          </a:prstGeom>
          <a:noFill/>
        </p:spPr>
        <p:txBody>
          <a:bodyPr wrap="square" rtlCol="0">
            <a:spAutoFit/>
          </a:bodyPr>
          <a:lstStyle/>
          <a:p>
            <a:pPr marL="342900" indent="-342900">
              <a:buFont typeface="Wingdings" pitchFamily="2" charset="2"/>
              <a:buChar char="Ø"/>
            </a:pPr>
            <a:r>
              <a:rPr lang="en-US" sz="3200" dirty="0"/>
              <a:t>Each Lecture is of Two (2) hours.</a:t>
            </a:r>
          </a:p>
          <a:p>
            <a:pPr marL="742950" lvl="1" indent="-285750">
              <a:buFont typeface="Wingdings" pitchFamily="2" charset="2"/>
              <a:buChar char="ü"/>
            </a:pPr>
            <a:r>
              <a:rPr lang="en-US" sz="3200" dirty="0"/>
              <a:t>10 Min break after one hour or as suitable.</a:t>
            </a:r>
          </a:p>
          <a:p>
            <a:pPr marL="342900" indent="-342900">
              <a:buFont typeface="Wingdings" pitchFamily="2" charset="2"/>
              <a:buChar char="Ø"/>
            </a:pPr>
            <a:r>
              <a:rPr lang="en-US" sz="3200" dirty="0"/>
              <a:t>Each Lab Class is of Three (3) hours.</a:t>
            </a:r>
          </a:p>
          <a:p>
            <a:pPr marL="742950" lvl="1" indent="-285750">
              <a:buFont typeface="Wingdings" pitchFamily="2" charset="2"/>
              <a:buChar char="ü"/>
            </a:pPr>
            <a:r>
              <a:rPr lang="en-US" sz="3200" dirty="0"/>
              <a:t>15 Min break after one and half hour or as suitable.</a:t>
            </a:r>
          </a:p>
          <a:p>
            <a:pPr algn="just"/>
            <a:endParaRPr lang="en-US" sz="2400" dirty="0"/>
          </a:p>
        </p:txBody>
      </p:sp>
    </p:spTree>
    <p:extLst>
      <p:ext uri="{BB962C8B-B14F-4D97-AF65-F5344CB8AC3E}">
        <p14:creationId xmlns:p14="http://schemas.microsoft.com/office/powerpoint/2010/main" val="2449650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of Computer Graphics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a:xfrm>
            <a:off x="476205" y="1532427"/>
            <a:ext cx="7754112" cy="484632"/>
          </a:xfrm>
        </p:spPr>
        <p:txBody>
          <a:bodyPr/>
          <a:lstStyle/>
          <a:p>
            <a:r>
              <a:rPr lang="en-US" dirty="0"/>
              <a:t>Course Contents (Mid Term)</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376903"/>
            <a:ext cx="8313834" cy="1938992"/>
          </a:xfrm>
          <a:prstGeom prst="rect">
            <a:avLst/>
          </a:prstGeom>
          <a:noFill/>
        </p:spPr>
        <p:txBody>
          <a:bodyPr wrap="square" rtlCol="0">
            <a:spAutoFit/>
          </a:bodyPr>
          <a:lstStyle/>
          <a:p>
            <a:pPr marL="342900" indent="-342900" algn="just">
              <a:buFont typeface="Courier New" pitchFamily="49" charset="0"/>
              <a:buChar char="o"/>
            </a:pPr>
            <a:r>
              <a:rPr lang="en-US" sz="2400" dirty="0"/>
              <a:t>Introduction to Computer Graphics</a:t>
            </a:r>
          </a:p>
          <a:p>
            <a:pPr marL="342900" indent="-342900" algn="just">
              <a:buFont typeface="Courier New" pitchFamily="49" charset="0"/>
              <a:buChar char="o"/>
            </a:pPr>
            <a:r>
              <a:rPr lang="en-US" sz="2400" dirty="0"/>
              <a:t>Scan Conversion for Line</a:t>
            </a:r>
          </a:p>
          <a:p>
            <a:pPr marL="342900" indent="-342900" algn="just">
              <a:buFont typeface="Courier New" pitchFamily="49" charset="0"/>
              <a:buChar char="o"/>
            </a:pPr>
            <a:r>
              <a:rPr lang="en-US" sz="2400" dirty="0"/>
              <a:t>Scan Conversion for Circle </a:t>
            </a:r>
          </a:p>
          <a:p>
            <a:pPr marL="342900" indent="-342900" algn="just">
              <a:buFont typeface="Courier New" pitchFamily="49" charset="0"/>
              <a:buChar char="o"/>
            </a:pPr>
            <a:r>
              <a:rPr lang="en-US" sz="2400" dirty="0"/>
              <a:t>2D Transformations</a:t>
            </a:r>
          </a:p>
          <a:p>
            <a:pPr marL="342900" indent="-342900" algn="just">
              <a:buFont typeface="Courier New" pitchFamily="49" charset="0"/>
              <a:buChar char="o"/>
            </a:pPr>
            <a:r>
              <a:rPr lang="en-US" sz="2400" dirty="0"/>
              <a:t>Homogeneous Co-ordinate System</a:t>
            </a:r>
          </a:p>
        </p:txBody>
      </p:sp>
    </p:spTree>
    <p:extLst>
      <p:ext uri="{BB962C8B-B14F-4D97-AF65-F5344CB8AC3E}">
        <p14:creationId xmlns:p14="http://schemas.microsoft.com/office/powerpoint/2010/main" val="768869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of Computer Graphics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a:xfrm>
            <a:off x="476205" y="1532427"/>
            <a:ext cx="7754112" cy="484632"/>
          </a:xfrm>
        </p:spPr>
        <p:txBody>
          <a:bodyPr/>
          <a:lstStyle/>
          <a:p>
            <a:r>
              <a:rPr lang="en-US" dirty="0"/>
              <a:t>Course Contents (Final Term)</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376903"/>
            <a:ext cx="8313834" cy="2677656"/>
          </a:xfrm>
          <a:prstGeom prst="rect">
            <a:avLst/>
          </a:prstGeom>
          <a:noFill/>
        </p:spPr>
        <p:txBody>
          <a:bodyPr wrap="square" rtlCol="0">
            <a:spAutoFit/>
          </a:bodyPr>
          <a:lstStyle/>
          <a:p>
            <a:pPr marL="342900" indent="-342900" algn="just">
              <a:buFont typeface="Courier New" pitchFamily="49" charset="0"/>
              <a:buChar char="o"/>
            </a:pPr>
            <a:r>
              <a:rPr lang="en-US" sz="2400" dirty="0"/>
              <a:t>3D Transformations</a:t>
            </a:r>
          </a:p>
          <a:p>
            <a:pPr marL="342900" indent="-342900" algn="just">
              <a:buFont typeface="Courier New" pitchFamily="49" charset="0"/>
              <a:buChar char="o"/>
            </a:pPr>
            <a:r>
              <a:rPr lang="en-US" sz="2400" dirty="0"/>
              <a:t>Projection/Viewing</a:t>
            </a:r>
          </a:p>
          <a:p>
            <a:pPr marL="342900" indent="-342900" algn="just">
              <a:buFont typeface="Courier New" pitchFamily="49" charset="0"/>
              <a:buChar char="o"/>
            </a:pPr>
            <a:r>
              <a:rPr lang="en-US" sz="2400" dirty="0"/>
              <a:t>Clipping </a:t>
            </a:r>
          </a:p>
          <a:p>
            <a:pPr marL="342900" indent="-342900" algn="just">
              <a:buFont typeface="Courier New" pitchFamily="49" charset="0"/>
              <a:buChar char="o"/>
            </a:pPr>
            <a:r>
              <a:rPr lang="en-US" sz="2400" dirty="0"/>
              <a:t>Lighting and Shading </a:t>
            </a:r>
          </a:p>
          <a:p>
            <a:pPr marL="342900" indent="-342900" algn="just">
              <a:buFont typeface="Courier New" pitchFamily="49" charset="0"/>
              <a:buChar char="o"/>
            </a:pPr>
            <a:r>
              <a:rPr lang="en-US" sz="2400" dirty="0"/>
              <a:t>Hidden Surface</a:t>
            </a:r>
          </a:p>
          <a:p>
            <a:pPr marL="342900" indent="-342900" algn="just">
              <a:buFont typeface="Courier New" pitchFamily="49" charset="0"/>
              <a:buChar char="o"/>
            </a:pPr>
            <a:r>
              <a:rPr lang="en-US" sz="2400" dirty="0"/>
              <a:t>Removal and Animation</a:t>
            </a:r>
          </a:p>
          <a:p>
            <a:pPr marL="342900" indent="-342900" algn="just">
              <a:buFont typeface="Courier New" pitchFamily="49" charset="0"/>
              <a:buChar char="o"/>
            </a:pPr>
            <a:r>
              <a:rPr lang="en-US" sz="2400" dirty="0"/>
              <a:t>Fractal, Bezier  Curves</a:t>
            </a:r>
            <a:endParaRPr lang="en-US" sz="2800" dirty="0"/>
          </a:p>
        </p:txBody>
      </p:sp>
    </p:spTree>
    <p:extLst>
      <p:ext uri="{BB962C8B-B14F-4D97-AF65-F5344CB8AC3E}">
        <p14:creationId xmlns:p14="http://schemas.microsoft.com/office/powerpoint/2010/main" val="297640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of Computer Graphics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a:xfrm>
            <a:off x="476205" y="1532427"/>
            <a:ext cx="7754112" cy="484632"/>
          </a:xfrm>
        </p:spPr>
        <p:txBody>
          <a:bodyPr/>
          <a:lstStyle/>
          <a:p>
            <a:r>
              <a:rPr lang="en-US" dirty="0"/>
              <a:t>Marking Criteria (Mid Term)</a:t>
            </a:r>
            <a:endParaRPr lang="x-none" dirty="0"/>
          </a:p>
        </p:txBody>
      </p:sp>
      <p:graphicFrame>
        <p:nvGraphicFramePr>
          <p:cNvPr id="3" name="Table 3">
            <a:extLst>
              <a:ext uri="{FF2B5EF4-FFF2-40B4-BE49-F238E27FC236}">
                <a16:creationId xmlns:a16="http://schemas.microsoft.com/office/drawing/2014/main" id="{26D48BE0-E5E2-49D6-9943-83A670933151}"/>
              </a:ext>
            </a:extLst>
          </p:cNvPr>
          <p:cNvGraphicFramePr>
            <a:graphicFrameLocks noGrp="1"/>
          </p:cNvGraphicFramePr>
          <p:nvPr>
            <p:extLst>
              <p:ext uri="{D42A27DB-BD31-4B8C-83A1-F6EECF244321}">
                <p14:modId xmlns:p14="http://schemas.microsoft.com/office/powerpoint/2010/main" val="3908067951"/>
              </p:ext>
            </p:extLst>
          </p:nvPr>
        </p:nvGraphicFramePr>
        <p:xfrm>
          <a:off x="938373" y="2414142"/>
          <a:ext cx="7291944" cy="3469906"/>
        </p:xfrm>
        <a:graphic>
          <a:graphicData uri="http://schemas.openxmlformats.org/drawingml/2006/table">
            <a:tbl>
              <a:tblPr firstRow="1" bandRow="1">
                <a:tableStyleId>{5C22544A-7EE6-4342-B048-85BDC9FD1C3A}</a:tableStyleId>
              </a:tblPr>
              <a:tblGrid>
                <a:gridCol w="1822986">
                  <a:extLst>
                    <a:ext uri="{9D8B030D-6E8A-4147-A177-3AD203B41FA5}">
                      <a16:colId xmlns:a16="http://schemas.microsoft.com/office/drawing/2014/main" val="4181293420"/>
                    </a:ext>
                  </a:extLst>
                </a:gridCol>
                <a:gridCol w="1822986">
                  <a:extLst>
                    <a:ext uri="{9D8B030D-6E8A-4147-A177-3AD203B41FA5}">
                      <a16:colId xmlns:a16="http://schemas.microsoft.com/office/drawing/2014/main" val="548997890"/>
                    </a:ext>
                  </a:extLst>
                </a:gridCol>
                <a:gridCol w="1822986">
                  <a:extLst>
                    <a:ext uri="{9D8B030D-6E8A-4147-A177-3AD203B41FA5}">
                      <a16:colId xmlns:a16="http://schemas.microsoft.com/office/drawing/2014/main" val="188357516"/>
                    </a:ext>
                  </a:extLst>
                </a:gridCol>
                <a:gridCol w="1822986">
                  <a:extLst>
                    <a:ext uri="{9D8B030D-6E8A-4147-A177-3AD203B41FA5}">
                      <a16:colId xmlns:a16="http://schemas.microsoft.com/office/drawing/2014/main" val="2932232564"/>
                    </a:ext>
                  </a:extLst>
                </a:gridCol>
              </a:tblGrid>
              <a:tr h="686356">
                <a:tc>
                  <a:txBody>
                    <a:bodyPr/>
                    <a:lstStyle/>
                    <a:p>
                      <a:r>
                        <a:rPr lang="en-US" dirty="0"/>
                        <a:t>Type of Assessment </a:t>
                      </a:r>
                    </a:p>
                  </a:txBody>
                  <a:tcPr/>
                </a:tc>
                <a:tc>
                  <a:txBody>
                    <a:bodyPr/>
                    <a:lstStyle/>
                    <a:p>
                      <a:r>
                        <a:rPr lang="en-US" dirty="0"/>
                        <a:t>Number of Times</a:t>
                      </a:r>
                    </a:p>
                  </a:txBody>
                  <a:tcPr/>
                </a:tc>
                <a:tc>
                  <a:txBody>
                    <a:bodyPr/>
                    <a:lstStyle/>
                    <a:p>
                      <a:r>
                        <a:rPr lang="en-US" dirty="0"/>
                        <a:t>Count</a:t>
                      </a:r>
                    </a:p>
                  </a:txBody>
                  <a:tcPr/>
                </a:tc>
                <a:tc>
                  <a:txBody>
                    <a:bodyPr/>
                    <a:lstStyle/>
                    <a:p>
                      <a:r>
                        <a:rPr lang="en-US" dirty="0"/>
                        <a:t>Weight</a:t>
                      </a:r>
                    </a:p>
                  </a:txBody>
                  <a:tcPr/>
                </a:tc>
                <a:extLst>
                  <a:ext uri="{0D108BD9-81ED-4DB2-BD59-A6C34878D82A}">
                    <a16:rowId xmlns:a16="http://schemas.microsoft.com/office/drawing/2014/main" val="4047165400"/>
                  </a:ext>
                </a:extLst>
              </a:tr>
              <a:tr h="397650">
                <a:tc>
                  <a:txBody>
                    <a:bodyPr/>
                    <a:lstStyle/>
                    <a:p>
                      <a:r>
                        <a:rPr lang="en-US" dirty="0"/>
                        <a:t>Attendance </a:t>
                      </a:r>
                    </a:p>
                  </a:txBody>
                  <a:tcPr/>
                </a:tc>
                <a:tc>
                  <a:txBody>
                    <a:bodyPr/>
                    <a:lstStyle/>
                    <a:p>
                      <a:r>
                        <a:rPr lang="en-US" dirty="0"/>
                        <a:t>12</a:t>
                      </a:r>
                    </a:p>
                  </a:txBody>
                  <a:tcPr/>
                </a:tc>
                <a:tc>
                  <a:txBody>
                    <a:bodyPr/>
                    <a:lstStyle/>
                    <a:p>
                      <a:r>
                        <a:rPr lang="en-US" dirty="0"/>
                        <a:t>12</a:t>
                      </a:r>
                    </a:p>
                  </a:txBody>
                  <a:tcPr/>
                </a:tc>
                <a:tc>
                  <a:txBody>
                    <a:bodyPr/>
                    <a:lstStyle/>
                    <a:p>
                      <a:r>
                        <a:rPr lang="en-US" dirty="0"/>
                        <a:t>6%</a:t>
                      </a:r>
                    </a:p>
                  </a:txBody>
                  <a:tcPr/>
                </a:tc>
                <a:extLst>
                  <a:ext uri="{0D108BD9-81ED-4DB2-BD59-A6C34878D82A}">
                    <a16:rowId xmlns:a16="http://schemas.microsoft.com/office/drawing/2014/main" val="3525949963"/>
                  </a:ext>
                </a:extLst>
              </a:tr>
              <a:tr h="3976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Post Class Quiz</a:t>
                      </a:r>
                    </a:p>
                  </a:txBody>
                  <a:tcPr/>
                </a:tc>
                <a:tc>
                  <a:txBody>
                    <a:bodyPr/>
                    <a:lstStyle/>
                    <a:p>
                      <a:r>
                        <a:rPr lang="en-US" dirty="0"/>
                        <a:t>4</a:t>
                      </a:r>
                    </a:p>
                  </a:txBody>
                  <a:tcPr/>
                </a:tc>
                <a:tc>
                  <a:txBody>
                    <a:bodyPr/>
                    <a:lstStyle/>
                    <a:p>
                      <a:r>
                        <a:rPr lang="en-US" dirty="0"/>
                        <a:t>3</a:t>
                      </a:r>
                    </a:p>
                  </a:txBody>
                  <a:tcPr/>
                </a:tc>
                <a:tc>
                  <a:txBody>
                    <a:bodyPr/>
                    <a:lstStyle/>
                    <a:p>
                      <a:r>
                        <a:rPr lang="en-US" dirty="0"/>
                        <a:t>15%</a:t>
                      </a:r>
                    </a:p>
                  </a:txBody>
                  <a:tcPr/>
                </a:tc>
                <a:extLst>
                  <a:ext uri="{0D108BD9-81ED-4DB2-BD59-A6C34878D82A}">
                    <a16:rowId xmlns:a16="http://schemas.microsoft.com/office/drawing/2014/main" val="2619914623"/>
                  </a:ext>
                </a:extLst>
              </a:tr>
              <a:tr h="397650">
                <a:tc>
                  <a:txBody>
                    <a:bodyPr/>
                    <a:lstStyle/>
                    <a:p>
                      <a:r>
                        <a:rPr lang="en-US" dirty="0"/>
                        <a:t>Lab Task</a:t>
                      </a:r>
                    </a:p>
                  </a:txBody>
                  <a:tcPr/>
                </a:tc>
                <a:tc>
                  <a:txBody>
                    <a:bodyPr/>
                    <a:lstStyle/>
                    <a:p>
                      <a:r>
                        <a:rPr lang="en-US" dirty="0"/>
                        <a:t>4</a:t>
                      </a:r>
                    </a:p>
                  </a:txBody>
                  <a:tcPr/>
                </a:tc>
                <a:tc>
                  <a:txBody>
                    <a:bodyPr/>
                    <a:lstStyle/>
                    <a:p>
                      <a:r>
                        <a:rPr lang="en-US" dirty="0"/>
                        <a:t>3</a:t>
                      </a:r>
                    </a:p>
                  </a:txBody>
                  <a:tcPr/>
                </a:tc>
                <a:tc>
                  <a:txBody>
                    <a:bodyPr/>
                    <a:lstStyle/>
                    <a:p>
                      <a:r>
                        <a:rPr lang="en-US" dirty="0"/>
                        <a:t>15%</a:t>
                      </a:r>
                    </a:p>
                  </a:txBody>
                  <a:tcPr/>
                </a:tc>
                <a:extLst>
                  <a:ext uri="{0D108BD9-81ED-4DB2-BD59-A6C34878D82A}">
                    <a16:rowId xmlns:a16="http://schemas.microsoft.com/office/drawing/2014/main" val="1982926902"/>
                  </a:ext>
                </a:extLst>
              </a:tr>
              <a:tr h="397650">
                <a:tc>
                  <a:txBody>
                    <a:bodyPr/>
                    <a:lstStyle/>
                    <a:p>
                      <a:r>
                        <a:rPr lang="en-US" dirty="0"/>
                        <a:t>Assignment</a:t>
                      </a:r>
                    </a:p>
                  </a:txBody>
                  <a:tcPr/>
                </a:tc>
                <a:tc>
                  <a:txBody>
                    <a:bodyPr/>
                    <a:lstStyle/>
                    <a:p>
                      <a:r>
                        <a:rPr lang="en-US" dirty="0"/>
                        <a:t>4</a:t>
                      </a:r>
                    </a:p>
                  </a:txBody>
                  <a:tcPr/>
                </a:tc>
                <a:tc>
                  <a:txBody>
                    <a:bodyPr/>
                    <a:lstStyle/>
                    <a:p>
                      <a:r>
                        <a:rPr lang="en-US" dirty="0"/>
                        <a:t>3</a:t>
                      </a:r>
                    </a:p>
                  </a:txBody>
                  <a:tcPr/>
                </a:tc>
                <a:tc>
                  <a:txBody>
                    <a:bodyPr/>
                    <a:lstStyle/>
                    <a:p>
                      <a:r>
                        <a:rPr lang="en-US" dirty="0"/>
                        <a:t>9%</a:t>
                      </a:r>
                    </a:p>
                  </a:txBody>
                  <a:tcPr/>
                </a:tc>
                <a:extLst>
                  <a:ext uri="{0D108BD9-81ED-4DB2-BD59-A6C34878D82A}">
                    <a16:rowId xmlns:a16="http://schemas.microsoft.com/office/drawing/2014/main" val="150940000"/>
                  </a:ext>
                </a:extLst>
              </a:tr>
              <a:tr h="397650">
                <a:tc>
                  <a:txBody>
                    <a:bodyPr/>
                    <a:lstStyle/>
                    <a:p>
                      <a:r>
                        <a:rPr lang="en-US" dirty="0"/>
                        <a:t>Lab Final</a:t>
                      </a:r>
                    </a:p>
                  </a:txBody>
                  <a:tcPr/>
                </a:tc>
                <a:tc>
                  <a:txBody>
                    <a:bodyPr/>
                    <a:lstStyle/>
                    <a:p>
                      <a:r>
                        <a:rPr lang="en-US" dirty="0"/>
                        <a:t>1</a:t>
                      </a:r>
                    </a:p>
                  </a:txBody>
                  <a:tcPr/>
                </a:tc>
                <a:tc>
                  <a:txBody>
                    <a:bodyPr/>
                    <a:lstStyle/>
                    <a:p>
                      <a:r>
                        <a:rPr lang="en-US" dirty="0"/>
                        <a:t>1</a:t>
                      </a:r>
                    </a:p>
                  </a:txBody>
                  <a:tcPr/>
                </a:tc>
                <a:tc>
                  <a:txBody>
                    <a:bodyPr/>
                    <a:lstStyle/>
                    <a:p>
                      <a:r>
                        <a:rPr lang="en-US" dirty="0"/>
                        <a:t>15%</a:t>
                      </a:r>
                    </a:p>
                  </a:txBody>
                  <a:tcPr/>
                </a:tc>
                <a:extLst>
                  <a:ext uri="{0D108BD9-81ED-4DB2-BD59-A6C34878D82A}">
                    <a16:rowId xmlns:a16="http://schemas.microsoft.com/office/drawing/2014/main" val="1630186116"/>
                  </a:ext>
                </a:extLst>
              </a:tr>
              <a:tr h="397650">
                <a:tc>
                  <a:txBody>
                    <a:bodyPr/>
                    <a:lstStyle/>
                    <a:p>
                      <a:r>
                        <a:rPr lang="en-US" dirty="0">
                          <a:highlight>
                            <a:srgbClr val="FFFF00"/>
                          </a:highlight>
                        </a:rPr>
                        <a:t>Mid Assessment</a:t>
                      </a:r>
                    </a:p>
                  </a:txBody>
                  <a:tcPr/>
                </a:tc>
                <a:tc>
                  <a:txBody>
                    <a:bodyPr/>
                    <a:lstStyle/>
                    <a:p>
                      <a:r>
                        <a:rPr lang="en-US" dirty="0"/>
                        <a:t>TBA</a:t>
                      </a:r>
                    </a:p>
                  </a:txBody>
                  <a:tcPr/>
                </a:tc>
                <a:tc>
                  <a:txBody>
                    <a:bodyPr/>
                    <a:lstStyle/>
                    <a:p>
                      <a:r>
                        <a:rPr lang="en-US" dirty="0"/>
                        <a:t>TBA</a:t>
                      </a:r>
                    </a:p>
                  </a:txBody>
                  <a:tcPr/>
                </a:tc>
                <a:tc>
                  <a:txBody>
                    <a:bodyPr/>
                    <a:lstStyle/>
                    <a:p>
                      <a:r>
                        <a:rPr lang="en-US" dirty="0"/>
                        <a:t>40%</a:t>
                      </a:r>
                    </a:p>
                  </a:txBody>
                  <a:tcPr/>
                </a:tc>
                <a:extLst>
                  <a:ext uri="{0D108BD9-81ED-4DB2-BD59-A6C34878D82A}">
                    <a16:rowId xmlns:a16="http://schemas.microsoft.com/office/drawing/2014/main" val="1658670782"/>
                  </a:ext>
                </a:extLst>
              </a:tr>
              <a:tr h="397650">
                <a:tc>
                  <a:txBody>
                    <a:bodyPr/>
                    <a:lstStyle/>
                    <a:p>
                      <a:endParaRPr lang="en-US" dirty="0"/>
                    </a:p>
                  </a:txBody>
                  <a:tcPr/>
                </a:tc>
                <a:tc>
                  <a:txBody>
                    <a:bodyPr/>
                    <a:lstStyle/>
                    <a:p>
                      <a:endParaRPr lang="en-US"/>
                    </a:p>
                  </a:txBody>
                  <a:tcPr/>
                </a:tc>
                <a:tc>
                  <a:txBody>
                    <a:bodyPr/>
                    <a:lstStyle/>
                    <a:p>
                      <a:endParaRPr lang="en-US" dirty="0"/>
                    </a:p>
                  </a:txBody>
                  <a:tcPr/>
                </a:tc>
                <a:tc>
                  <a:txBody>
                    <a:bodyPr/>
                    <a:lstStyle/>
                    <a:p>
                      <a:r>
                        <a:rPr lang="en-US" dirty="0"/>
                        <a:t>100%</a:t>
                      </a:r>
                    </a:p>
                  </a:txBody>
                  <a:tcPr/>
                </a:tc>
                <a:extLst>
                  <a:ext uri="{0D108BD9-81ED-4DB2-BD59-A6C34878D82A}">
                    <a16:rowId xmlns:a16="http://schemas.microsoft.com/office/drawing/2014/main" val="749456789"/>
                  </a:ext>
                </a:extLst>
              </a:tr>
            </a:tbl>
          </a:graphicData>
        </a:graphic>
      </p:graphicFrame>
    </p:spTree>
    <p:extLst>
      <p:ext uri="{BB962C8B-B14F-4D97-AF65-F5344CB8AC3E}">
        <p14:creationId xmlns:p14="http://schemas.microsoft.com/office/powerpoint/2010/main" val="784318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of Computer Graphics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a:xfrm>
            <a:off x="476205" y="1532427"/>
            <a:ext cx="7754112" cy="484632"/>
          </a:xfrm>
        </p:spPr>
        <p:txBody>
          <a:bodyPr/>
          <a:lstStyle/>
          <a:p>
            <a:r>
              <a:rPr lang="en-US" dirty="0"/>
              <a:t>Marking Criteria (Final Term)</a:t>
            </a:r>
            <a:endParaRPr lang="x-none" dirty="0"/>
          </a:p>
        </p:txBody>
      </p:sp>
      <p:graphicFrame>
        <p:nvGraphicFramePr>
          <p:cNvPr id="3" name="Table 3">
            <a:extLst>
              <a:ext uri="{FF2B5EF4-FFF2-40B4-BE49-F238E27FC236}">
                <a16:creationId xmlns:a16="http://schemas.microsoft.com/office/drawing/2014/main" id="{26D48BE0-E5E2-49D6-9943-83A670933151}"/>
              </a:ext>
            </a:extLst>
          </p:cNvPr>
          <p:cNvGraphicFramePr>
            <a:graphicFrameLocks noGrp="1"/>
          </p:cNvGraphicFramePr>
          <p:nvPr>
            <p:extLst>
              <p:ext uri="{D42A27DB-BD31-4B8C-83A1-F6EECF244321}">
                <p14:modId xmlns:p14="http://schemas.microsoft.com/office/powerpoint/2010/main" val="1700979515"/>
              </p:ext>
            </p:extLst>
          </p:nvPr>
        </p:nvGraphicFramePr>
        <p:xfrm>
          <a:off x="938373" y="2414142"/>
          <a:ext cx="7620592" cy="3469906"/>
        </p:xfrm>
        <a:graphic>
          <a:graphicData uri="http://schemas.openxmlformats.org/drawingml/2006/table">
            <a:tbl>
              <a:tblPr firstRow="1" bandRow="1">
                <a:tableStyleId>{5C22544A-7EE6-4342-B048-85BDC9FD1C3A}</a:tableStyleId>
              </a:tblPr>
              <a:tblGrid>
                <a:gridCol w="2151634">
                  <a:extLst>
                    <a:ext uri="{9D8B030D-6E8A-4147-A177-3AD203B41FA5}">
                      <a16:colId xmlns:a16="http://schemas.microsoft.com/office/drawing/2014/main" val="4181293420"/>
                    </a:ext>
                  </a:extLst>
                </a:gridCol>
                <a:gridCol w="1822986">
                  <a:extLst>
                    <a:ext uri="{9D8B030D-6E8A-4147-A177-3AD203B41FA5}">
                      <a16:colId xmlns:a16="http://schemas.microsoft.com/office/drawing/2014/main" val="548997890"/>
                    </a:ext>
                  </a:extLst>
                </a:gridCol>
                <a:gridCol w="1822986">
                  <a:extLst>
                    <a:ext uri="{9D8B030D-6E8A-4147-A177-3AD203B41FA5}">
                      <a16:colId xmlns:a16="http://schemas.microsoft.com/office/drawing/2014/main" val="188357516"/>
                    </a:ext>
                  </a:extLst>
                </a:gridCol>
                <a:gridCol w="1822986">
                  <a:extLst>
                    <a:ext uri="{9D8B030D-6E8A-4147-A177-3AD203B41FA5}">
                      <a16:colId xmlns:a16="http://schemas.microsoft.com/office/drawing/2014/main" val="2932232564"/>
                    </a:ext>
                  </a:extLst>
                </a:gridCol>
              </a:tblGrid>
              <a:tr h="686356">
                <a:tc>
                  <a:txBody>
                    <a:bodyPr/>
                    <a:lstStyle/>
                    <a:p>
                      <a:r>
                        <a:rPr lang="en-US" dirty="0"/>
                        <a:t>Type of Assessment </a:t>
                      </a:r>
                    </a:p>
                  </a:txBody>
                  <a:tcPr/>
                </a:tc>
                <a:tc>
                  <a:txBody>
                    <a:bodyPr/>
                    <a:lstStyle/>
                    <a:p>
                      <a:r>
                        <a:rPr lang="en-US" dirty="0"/>
                        <a:t>Number of Times</a:t>
                      </a:r>
                    </a:p>
                  </a:txBody>
                  <a:tcPr/>
                </a:tc>
                <a:tc>
                  <a:txBody>
                    <a:bodyPr/>
                    <a:lstStyle/>
                    <a:p>
                      <a:r>
                        <a:rPr lang="en-US" dirty="0"/>
                        <a:t>Count</a:t>
                      </a:r>
                    </a:p>
                  </a:txBody>
                  <a:tcPr/>
                </a:tc>
                <a:tc>
                  <a:txBody>
                    <a:bodyPr/>
                    <a:lstStyle/>
                    <a:p>
                      <a:r>
                        <a:rPr lang="en-US" dirty="0"/>
                        <a:t>Weight</a:t>
                      </a:r>
                    </a:p>
                  </a:txBody>
                  <a:tcPr/>
                </a:tc>
                <a:extLst>
                  <a:ext uri="{0D108BD9-81ED-4DB2-BD59-A6C34878D82A}">
                    <a16:rowId xmlns:a16="http://schemas.microsoft.com/office/drawing/2014/main" val="4047165400"/>
                  </a:ext>
                </a:extLst>
              </a:tr>
              <a:tr h="397650">
                <a:tc>
                  <a:txBody>
                    <a:bodyPr/>
                    <a:lstStyle/>
                    <a:p>
                      <a:r>
                        <a:rPr lang="en-US" dirty="0"/>
                        <a:t>Attendance </a:t>
                      </a:r>
                    </a:p>
                  </a:txBody>
                  <a:tcPr/>
                </a:tc>
                <a:tc>
                  <a:txBody>
                    <a:bodyPr/>
                    <a:lstStyle/>
                    <a:p>
                      <a:r>
                        <a:rPr lang="en-US" dirty="0"/>
                        <a:t>12</a:t>
                      </a:r>
                    </a:p>
                  </a:txBody>
                  <a:tcPr/>
                </a:tc>
                <a:tc>
                  <a:txBody>
                    <a:bodyPr/>
                    <a:lstStyle/>
                    <a:p>
                      <a:r>
                        <a:rPr lang="en-US" dirty="0"/>
                        <a:t>12</a:t>
                      </a:r>
                    </a:p>
                  </a:txBody>
                  <a:tcPr/>
                </a:tc>
                <a:tc>
                  <a:txBody>
                    <a:bodyPr/>
                    <a:lstStyle/>
                    <a:p>
                      <a:r>
                        <a:rPr lang="en-US" dirty="0"/>
                        <a:t>10%</a:t>
                      </a:r>
                    </a:p>
                  </a:txBody>
                  <a:tcPr/>
                </a:tc>
                <a:extLst>
                  <a:ext uri="{0D108BD9-81ED-4DB2-BD59-A6C34878D82A}">
                    <a16:rowId xmlns:a16="http://schemas.microsoft.com/office/drawing/2014/main" val="3525949963"/>
                  </a:ext>
                </a:extLst>
              </a:tr>
              <a:tr h="3976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Post Class Quiz</a:t>
                      </a:r>
                    </a:p>
                  </a:txBody>
                  <a:tcPr/>
                </a:tc>
                <a:tc>
                  <a:txBody>
                    <a:bodyPr/>
                    <a:lstStyle/>
                    <a:p>
                      <a:r>
                        <a:rPr lang="en-US" dirty="0"/>
                        <a:t>3</a:t>
                      </a:r>
                    </a:p>
                  </a:txBody>
                  <a:tcPr/>
                </a:tc>
                <a:tc>
                  <a:txBody>
                    <a:bodyPr/>
                    <a:lstStyle/>
                    <a:p>
                      <a:r>
                        <a:rPr lang="en-US" dirty="0"/>
                        <a:t>2</a:t>
                      </a:r>
                    </a:p>
                  </a:txBody>
                  <a:tcPr/>
                </a:tc>
                <a:tc>
                  <a:txBody>
                    <a:bodyPr/>
                    <a:lstStyle/>
                    <a:p>
                      <a:r>
                        <a:rPr lang="en-US" dirty="0"/>
                        <a:t>10%</a:t>
                      </a:r>
                    </a:p>
                  </a:txBody>
                  <a:tcPr/>
                </a:tc>
                <a:extLst>
                  <a:ext uri="{0D108BD9-81ED-4DB2-BD59-A6C34878D82A}">
                    <a16:rowId xmlns:a16="http://schemas.microsoft.com/office/drawing/2014/main" val="2619914623"/>
                  </a:ext>
                </a:extLst>
              </a:tr>
              <a:tr h="397650">
                <a:tc>
                  <a:txBody>
                    <a:bodyPr/>
                    <a:lstStyle/>
                    <a:p>
                      <a:r>
                        <a:rPr lang="en-US" dirty="0"/>
                        <a:t>Lab Task</a:t>
                      </a:r>
                    </a:p>
                  </a:txBody>
                  <a:tcPr/>
                </a:tc>
                <a:tc>
                  <a:txBody>
                    <a:bodyPr/>
                    <a:lstStyle/>
                    <a:p>
                      <a:r>
                        <a:rPr lang="en-US" dirty="0"/>
                        <a:t>3</a:t>
                      </a:r>
                    </a:p>
                  </a:txBody>
                  <a:tcPr/>
                </a:tc>
                <a:tc>
                  <a:txBody>
                    <a:bodyPr/>
                    <a:lstStyle/>
                    <a:p>
                      <a:r>
                        <a:rPr lang="en-US" dirty="0"/>
                        <a:t>2</a:t>
                      </a:r>
                    </a:p>
                  </a:txBody>
                  <a:tcPr/>
                </a:tc>
                <a:tc>
                  <a:txBody>
                    <a:bodyPr/>
                    <a:lstStyle/>
                    <a:p>
                      <a:r>
                        <a:rPr lang="en-US" dirty="0"/>
                        <a:t>10%</a:t>
                      </a:r>
                    </a:p>
                  </a:txBody>
                  <a:tcPr/>
                </a:tc>
                <a:extLst>
                  <a:ext uri="{0D108BD9-81ED-4DB2-BD59-A6C34878D82A}">
                    <a16:rowId xmlns:a16="http://schemas.microsoft.com/office/drawing/2014/main" val="1982926902"/>
                  </a:ext>
                </a:extLst>
              </a:tr>
              <a:tr h="397650">
                <a:tc>
                  <a:txBody>
                    <a:bodyPr/>
                    <a:lstStyle/>
                    <a:p>
                      <a:r>
                        <a:rPr lang="en-US" dirty="0"/>
                        <a:t>Assignment</a:t>
                      </a:r>
                    </a:p>
                  </a:txBody>
                  <a:tcPr/>
                </a:tc>
                <a:tc>
                  <a:txBody>
                    <a:bodyPr/>
                    <a:lstStyle/>
                    <a:p>
                      <a:r>
                        <a:rPr lang="en-US" dirty="0"/>
                        <a:t>3</a:t>
                      </a:r>
                    </a:p>
                  </a:txBody>
                  <a:tcPr/>
                </a:tc>
                <a:tc>
                  <a:txBody>
                    <a:bodyPr/>
                    <a:lstStyle/>
                    <a:p>
                      <a:r>
                        <a:rPr lang="en-US" dirty="0"/>
                        <a:t>2</a:t>
                      </a:r>
                    </a:p>
                  </a:txBody>
                  <a:tcPr/>
                </a:tc>
                <a:tc>
                  <a:txBody>
                    <a:bodyPr/>
                    <a:lstStyle/>
                    <a:p>
                      <a:r>
                        <a:rPr lang="en-US" dirty="0"/>
                        <a:t>5%</a:t>
                      </a:r>
                    </a:p>
                  </a:txBody>
                  <a:tcPr/>
                </a:tc>
                <a:extLst>
                  <a:ext uri="{0D108BD9-81ED-4DB2-BD59-A6C34878D82A}">
                    <a16:rowId xmlns:a16="http://schemas.microsoft.com/office/drawing/2014/main" val="150940000"/>
                  </a:ext>
                </a:extLst>
              </a:tr>
              <a:tr h="397650">
                <a:tc>
                  <a:txBody>
                    <a:bodyPr/>
                    <a:lstStyle/>
                    <a:p>
                      <a:r>
                        <a:rPr lang="en-US" dirty="0"/>
                        <a:t>Project Demo</a:t>
                      </a:r>
                    </a:p>
                  </a:txBody>
                  <a:tcPr/>
                </a:tc>
                <a:tc>
                  <a:txBody>
                    <a:bodyPr/>
                    <a:lstStyle/>
                    <a:p>
                      <a:r>
                        <a:rPr lang="en-US" dirty="0"/>
                        <a:t>1</a:t>
                      </a:r>
                    </a:p>
                  </a:txBody>
                  <a:tcPr/>
                </a:tc>
                <a:tc>
                  <a:txBody>
                    <a:bodyPr/>
                    <a:lstStyle/>
                    <a:p>
                      <a:r>
                        <a:rPr lang="en-US" dirty="0"/>
                        <a:t>1</a:t>
                      </a:r>
                    </a:p>
                  </a:txBody>
                  <a:tcPr/>
                </a:tc>
                <a:tc>
                  <a:txBody>
                    <a:bodyPr/>
                    <a:lstStyle/>
                    <a:p>
                      <a:r>
                        <a:rPr lang="en-US" dirty="0"/>
                        <a:t>15%</a:t>
                      </a:r>
                    </a:p>
                  </a:txBody>
                  <a:tcPr/>
                </a:tc>
                <a:extLst>
                  <a:ext uri="{0D108BD9-81ED-4DB2-BD59-A6C34878D82A}">
                    <a16:rowId xmlns:a16="http://schemas.microsoft.com/office/drawing/2014/main" val="1630186116"/>
                  </a:ext>
                </a:extLst>
              </a:tr>
              <a:tr h="397650">
                <a:tc>
                  <a:txBody>
                    <a:bodyPr/>
                    <a:lstStyle/>
                    <a:p>
                      <a:r>
                        <a:rPr lang="en-US" dirty="0">
                          <a:solidFill>
                            <a:schemeClr val="tx1"/>
                          </a:solidFill>
                          <a:highlight>
                            <a:srgbClr val="FFFF00"/>
                          </a:highlight>
                        </a:rPr>
                        <a:t>Final Assessment</a:t>
                      </a:r>
                    </a:p>
                  </a:txBody>
                  <a:tcPr/>
                </a:tc>
                <a:tc>
                  <a:txBody>
                    <a:bodyPr/>
                    <a:lstStyle/>
                    <a:p>
                      <a:r>
                        <a:rPr lang="en-US" dirty="0"/>
                        <a:t>TBA</a:t>
                      </a:r>
                    </a:p>
                  </a:txBody>
                  <a:tcPr/>
                </a:tc>
                <a:tc>
                  <a:txBody>
                    <a:bodyPr/>
                    <a:lstStyle/>
                    <a:p>
                      <a:r>
                        <a:rPr lang="en-US" dirty="0"/>
                        <a:t>TBA</a:t>
                      </a:r>
                    </a:p>
                  </a:txBody>
                  <a:tcPr/>
                </a:tc>
                <a:tc>
                  <a:txBody>
                    <a:bodyPr/>
                    <a:lstStyle/>
                    <a:p>
                      <a:r>
                        <a:rPr lang="en-US" dirty="0"/>
                        <a:t>50%</a:t>
                      </a:r>
                    </a:p>
                  </a:txBody>
                  <a:tcPr/>
                </a:tc>
                <a:extLst>
                  <a:ext uri="{0D108BD9-81ED-4DB2-BD59-A6C34878D82A}">
                    <a16:rowId xmlns:a16="http://schemas.microsoft.com/office/drawing/2014/main" val="1658670782"/>
                  </a:ext>
                </a:extLst>
              </a:tr>
              <a:tr h="397650">
                <a:tc>
                  <a:txBody>
                    <a:bodyPr/>
                    <a:lstStyle/>
                    <a:p>
                      <a:endParaRPr lang="en-US" dirty="0"/>
                    </a:p>
                  </a:txBody>
                  <a:tcPr/>
                </a:tc>
                <a:tc>
                  <a:txBody>
                    <a:bodyPr/>
                    <a:lstStyle/>
                    <a:p>
                      <a:endParaRPr lang="en-US"/>
                    </a:p>
                  </a:txBody>
                  <a:tcPr/>
                </a:tc>
                <a:tc>
                  <a:txBody>
                    <a:bodyPr/>
                    <a:lstStyle/>
                    <a:p>
                      <a:endParaRPr lang="en-US" dirty="0"/>
                    </a:p>
                  </a:txBody>
                  <a:tcPr/>
                </a:tc>
                <a:tc>
                  <a:txBody>
                    <a:bodyPr/>
                    <a:lstStyle/>
                    <a:p>
                      <a:r>
                        <a:rPr lang="en-US" dirty="0"/>
                        <a:t>100%</a:t>
                      </a:r>
                    </a:p>
                  </a:txBody>
                  <a:tcPr/>
                </a:tc>
                <a:extLst>
                  <a:ext uri="{0D108BD9-81ED-4DB2-BD59-A6C34878D82A}">
                    <a16:rowId xmlns:a16="http://schemas.microsoft.com/office/drawing/2014/main" val="749456789"/>
                  </a:ext>
                </a:extLst>
              </a:tr>
            </a:tbl>
          </a:graphicData>
        </a:graphic>
      </p:graphicFrame>
    </p:spTree>
    <p:extLst>
      <p:ext uri="{BB962C8B-B14F-4D97-AF65-F5344CB8AC3E}">
        <p14:creationId xmlns:p14="http://schemas.microsoft.com/office/powerpoint/2010/main" val="3643262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of Computer Graphics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a:xfrm>
            <a:off x="476205" y="1532427"/>
            <a:ext cx="7754112" cy="484632"/>
          </a:xfrm>
        </p:spPr>
        <p:txBody>
          <a:bodyPr/>
          <a:lstStyle/>
          <a:p>
            <a:r>
              <a:rPr lang="en-US" dirty="0"/>
              <a:t>Final Grade</a:t>
            </a:r>
            <a:endParaRPr lang="x-none" dirty="0"/>
          </a:p>
        </p:txBody>
      </p:sp>
      <p:graphicFrame>
        <p:nvGraphicFramePr>
          <p:cNvPr id="3" name="Table 3">
            <a:extLst>
              <a:ext uri="{FF2B5EF4-FFF2-40B4-BE49-F238E27FC236}">
                <a16:creationId xmlns:a16="http://schemas.microsoft.com/office/drawing/2014/main" id="{03DC7708-B44D-42DD-B39B-F3B9BC938CBB}"/>
              </a:ext>
            </a:extLst>
          </p:cNvPr>
          <p:cNvGraphicFramePr>
            <a:graphicFrameLocks noGrp="1"/>
          </p:cNvGraphicFramePr>
          <p:nvPr>
            <p:extLst>
              <p:ext uri="{D42A27DB-BD31-4B8C-83A1-F6EECF244321}">
                <p14:modId xmlns:p14="http://schemas.microsoft.com/office/powerpoint/2010/main" val="3353165859"/>
              </p:ext>
            </p:extLst>
          </p:nvPr>
        </p:nvGraphicFramePr>
        <p:xfrm>
          <a:off x="1305260" y="2173380"/>
          <a:ext cx="5229104" cy="2233146"/>
        </p:xfrm>
        <a:graphic>
          <a:graphicData uri="http://schemas.openxmlformats.org/drawingml/2006/table">
            <a:tbl>
              <a:tblPr firstRow="1" bandRow="1">
                <a:tableStyleId>{5C22544A-7EE6-4342-B048-85BDC9FD1C3A}</a:tableStyleId>
              </a:tblPr>
              <a:tblGrid>
                <a:gridCol w="2614552">
                  <a:extLst>
                    <a:ext uri="{9D8B030D-6E8A-4147-A177-3AD203B41FA5}">
                      <a16:colId xmlns:a16="http://schemas.microsoft.com/office/drawing/2014/main" val="2896343877"/>
                    </a:ext>
                  </a:extLst>
                </a:gridCol>
                <a:gridCol w="2614552">
                  <a:extLst>
                    <a:ext uri="{9D8B030D-6E8A-4147-A177-3AD203B41FA5}">
                      <a16:colId xmlns:a16="http://schemas.microsoft.com/office/drawing/2014/main" val="172881458"/>
                    </a:ext>
                  </a:extLst>
                </a:gridCol>
              </a:tblGrid>
              <a:tr h="372191">
                <a:tc>
                  <a:txBody>
                    <a:bodyPr/>
                    <a:lstStyle/>
                    <a:p>
                      <a:r>
                        <a:rPr lang="en-US" dirty="0"/>
                        <a:t>Contribution </a:t>
                      </a:r>
                    </a:p>
                  </a:txBody>
                  <a:tcPr/>
                </a:tc>
                <a:tc>
                  <a:txBody>
                    <a:bodyPr/>
                    <a:lstStyle/>
                    <a:p>
                      <a:r>
                        <a:rPr lang="en-US" dirty="0"/>
                        <a:t>Total</a:t>
                      </a:r>
                    </a:p>
                  </a:txBody>
                  <a:tcPr/>
                </a:tc>
                <a:extLst>
                  <a:ext uri="{0D108BD9-81ED-4DB2-BD59-A6C34878D82A}">
                    <a16:rowId xmlns:a16="http://schemas.microsoft.com/office/drawing/2014/main" val="503507664"/>
                  </a:ext>
                </a:extLst>
              </a:tr>
              <a:tr h="372191">
                <a:tc>
                  <a:txBody>
                    <a:bodyPr/>
                    <a:lstStyle/>
                    <a:p>
                      <a:r>
                        <a:rPr lang="en-US" dirty="0"/>
                        <a:t>Mid Assessment </a:t>
                      </a:r>
                    </a:p>
                  </a:txBody>
                  <a:tcPr/>
                </a:tc>
                <a:tc>
                  <a:txBody>
                    <a:bodyPr/>
                    <a:lstStyle/>
                    <a:p>
                      <a:r>
                        <a:rPr lang="en-US" dirty="0"/>
                        <a:t>40%</a:t>
                      </a:r>
                    </a:p>
                  </a:txBody>
                  <a:tcPr/>
                </a:tc>
                <a:extLst>
                  <a:ext uri="{0D108BD9-81ED-4DB2-BD59-A6C34878D82A}">
                    <a16:rowId xmlns:a16="http://schemas.microsoft.com/office/drawing/2014/main" val="2365431291"/>
                  </a:ext>
                </a:extLst>
              </a:tr>
              <a:tr h="372191">
                <a:tc>
                  <a:txBody>
                    <a:bodyPr/>
                    <a:lstStyle/>
                    <a:p>
                      <a:r>
                        <a:rPr lang="en-US" dirty="0"/>
                        <a:t>Final Assessment</a:t>
                      </a:r>
                    </a:p>
                  </a:txBody>
                  <a:tcPr/>
                </a:tc>
                <a:tc>
                  <a:txBody>
                    <a:bodyPr/>
                    <a:lstStyle/>
                    <a:p>
                      <a:r>
                        <a:rPr lang="en-US" dirty="0"/>
                        <a:t>60%</a:t>
                      </a:r>
                    </a:p>
                  </a:txBody>
                  <a:tcPr/>
                </a:tc>
                <a:extLst>
                  <a:ext uri="{0D108BD9-81ED-4DB2-BD59-A6C34878D82A}">
                    <a16:rowId xmlns:a16="http://schemas.microsoft.com/office/drawing/2014/main" val="3124882505"/>
                  </a:ext>
                </a:extLst>
              </a:tr>
              <a:tr h="372191">
                <a:tc>
                  <a:txBody>
                    <a:bodyPr/>
                    <a:lstStyle/>
                    <a:p>
                      <a:r>
                        <a:rPr lang="en-US" dirty="0">
                          <a:highlight>
                            <a:srgbClr val="00FF00"/>
                          </a:highlight>
                        </a:rPr>
                        <a:t>Bonus</a:t>
                      </a:r>
                    </a:p>
                  </a:txBody>
                  <a:tcPr/>
                </a:tc>
                <a:tc>
                  <a:txBody>
                    <a:bodyPr/>
                    <a:lstStyle/>
                    <a:p>
                      <a:r>
                        <a:rPr lang="en-US" dirty="0">
                          <a:highlight>
                            <a:srgbClr val="00FF00"/>
                          </a:highlight>
                        </a:rPr>
                        <a:t>4% *T&amp;C1 Apply</a:t>
                      </a:r>
                    </a:p>
                  </a:txBody>
                  <a:tcPr/>
                </a:tc>
                <a:extLst>
                  <a:ext uri="{0D108BD9-81ED-4DB2-BD59-A6C34878D82A}">
                    <a16:rowId xmlns:a16="http://schemas.microsoft.com/office/drawing/2014/main" val="2934284377"/>
                  </a:ext>
                </a:extLst>
              </a:tr>
              <a:tr h="372191">
                <a:tc>
                  <a:txBody>
                    <a:bodyPr/>
                    <a:lstStyle/>
                    <a:p>
                      <a:r>
                        <a:rPr lang="en-US" dirty="0">
                          <a:highlight>
                            <a:srgbClr val="FFFF00"/>
                          </a:highlight>
                        </a:rPr>
                        <a:t>Penalty </a:t>
                      </a:r>
                    </a:p>
                  </a:txBody>
                  <a:tcPr/>
                </a:tc>
                <a:tc>
                  <a:txBody>
                    <a:bodyPr/>
                    <a:lstStyle/>
                    <a:p>
                      <a:r>
                        <a:rPr lang="en-US" dirty="0">
                          <a:highlight>
                            <a:srgbClr val="FFFF00"/>
                          </a:highlight>
                        </a:rPr>
                        <a:t>4% *T&amp;C2 Apply</a:t>
                      </a:r>
                    </a:p>
                  </a:txBody>
                  <a:tcPr/>
                </a:tc>
                <a:extLst>
                  <a:ext uri="{0D108BD9-81ED-4DB2-BD59-A6C34878D82A}">
                    <a16:rowId xmlns:a16="http://schemas.microsoft.com/office/drawing/2014/main" val="378637669"/>
                  </a:ext>
                </a:extLst>
              </a:tr>
              <a:tr h="372191">
                <a:tc>
                  <a:txBody>
                    <a:bodyPr/>
                    <a:lstStyle/>
                    <a:p>
                      <a:endParaRPr lang="en-US" dirty="0">
                        <a:highlight>
                          <a:srgbClr val="FFFF00"/>
                        </a:highlight>
                      </a:endParaRPr>
                    </a:p>
                  </a:txBody>
                  <a:tcPr/>
                </a:tc>
                <a:tc>
                  <a:txBody>
                    <a:bodyPr/>
                    <a:lstStyle/>
                    <a:p>
                      <a:r>
                        <a:rPr lang="en-US" dirty="0">
                          <a:solidFill>
                            <a:schemeClr val="bg1"/>
                          </a:solidFill>
                          <a:highlight>
                            <a:srgbClr val="000000"/>
                          </a:highlight>
                        </a:rPr>
                        <a:t>YOUR FINAL GRADE</a:t>
                      </a:r>
                    </a:p>
                  </a:txBody>
                  <a:tcPr/>
                </a:tc>
                <a:extLst>
                  <a:ext uri="{0D108BD9-81ED-4DB2-BD59-A6C34878D82A}">
                    <a16:rowId xmlns:a16="http://schemas.microsoft.com/office/drawing/2014/main" val="4140105478"/>
                  </a:ext>
                </a:extLst>
              </a:tr>
            </a:tbl>
          </a:graphicData>
        </a:graphic>
      </p:graphicFrame>
      <p:sp>
        <p:nvSpPr>
          <p:cNvPr id="7" name="Subtitle 4">
            <a:extLst>
              <a:ext uri="{FF2B5EF4-FFF2-40B4-BE49-F238E27FC236}">
                <a16:creationId xmlns:a16="http://schemas.microsoft.com/office/drawing/2014/main" id="{01D4972F-662B-4026-B04F-0367D68933A3}"/>
              </a:ext>
            </a:extLst>
          </p:cNvPr>
          <p:cNvSpPr txBox="1">
            <a:spLocks/>
          </p:cNvSpPr>
          <p:nvPr/>
        </p:nvSpPr>
        <p:spPr>
          <a:xfrm>
            <a:off x="279283" y="4891158"/>
            <a:ext cx="7754112"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solidFill>
                  <a:schemeClr val="tx1"/>
                </a:solidFill>
                <a:highlight>
                  <a:srgbClr val="00FF00"/>
                </a:highlight>
              </a:rPr>
              <a:t>*T&amp;C1 : Due time submission, politeness, Regularity, No cheating</a:t>
            </a:r>
            <a:endParaRPr lang="x-none" dirty="0">
              <a:highlight>
                <a:srgbClr val="00FF00"/>
              </a:highlight>
            </a:endParaRPr>
          </a:p>
        </p:txBody>
      </p:sp>
      <p:sp>
        <p:nvSpPr>
          <p:cNvPr id="8" name="Subtitle 4">
            <a:extLst>
              <a:ext uri="{FF2B5EF4-FFF2-40B4-BE49-F238E27FC236}">
                <a16:creationId xmlns:a16="http://schemas.microsoft.com/office/drawing/2014/main" id="{D652DED6-A568-44A8-A06B-CDD6A033889E}"/>
              </a:ext>
            </a:extLst>
          </p:cNvPr>
          <p:cNvSpPr txBox="1">
            <a:spLocks/>
          </p:cNvSpPr>
          <p:nvPr/>
        </p:nvSpPr>
        <p:spPr>
          <a:xfrm>
            <a:off x="279283" y="5375790"/>
            <a:ext cx="7754112"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solidFill>
                  <a:schemeClr val="tx1"/>
                </a:solidFill>
                <a:highlight>
                  <a:srgbClr val="FFFF00"/>
                </a:highlight>
              </a:rPr>
              <a:t>*T&amp;C2 : Late submission, Cheating, Copied project, Irregularity  </a:t>
            </a:r>
            <a:endParaRPr lang="x-none" dirty="0">
              <a:highlight>
                <a:srgbClr val="FFFF00"/>
              </a:highlight>
            </a:endParaRPr>
          </a:p>
        </p:txBody>
      </p:sp>
    </p:spTree>
    <p:extLst>
      <p:ext uri="{BB962C8B-B14F-4D97-AF65-F5344CB8AC3E}">
        <p14:creationId xmlns:p14="http://schemas.microsoft.com/office/powerpoint/2010/main" val="1059706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of Computer Graphics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a:xfrm>
            <a:off x="476205" y="1532427"/>
            <a:ext cx="7754112" cy="484632"/>
          </a:xfrm>
        </p:spPr>
        <p:txBody>
          <a:bodyPr/>
          <a:lstStyle/>
          <a:p>
            <a:r>
              <a:rPr lang="en-US" dirty="0"/>
              <a:t>Project Evaluation Policy ( Final Term )</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712511" y="3198836"/>
            <a:ext cx="8313834" cy="1200329"/>
          </a:xfrm>
          <a:prstGeom prst="rect">
            <a:avLst/>
          </a:prstGeom>
          <a:noFill/>
        </p:spPr>
        <p:txBody>
          <a:bodyPr wrap="square" rtlCol="0">
            <a:spAutoFit/>
          </a:bodyPr>
          <a:lstStyle/>
          <a:p>
            <a:pPr marL="342900" indent="-342900">
              <a:buFont typeface="Wingdings" pitchFamily="2" charset="2"/>
              <a:buChar char="Ø"/>
            </a:pPr>
            <a:r>
              <a:rPr lang="en-US" sz="2400" dirty="0"/>
              <a:t>Group: 2 person</a:t>
            </a:r>
          </a:p>
          <a:p>
            <a:pPr marL="342900" indent="-342900">
              <a:buFont typeface="Wingdings" pitchFamily="2" charset="2"/>
              <a:buChar char="Ø"/>
            </a:pPr>
            <a:r>
              <a:rPr lang="en-US" sz="2400" dirty="0"/>
              <a:t>Make a report (hardcopy) for the project </a:t>
            </a:r>
          </a:p>
          <a:p>
            <a:pPr marL="342900" indent="-342900">
              <a:buFont typeface="Wingdings" pitchFamily="2" charset="2"/>
              <a:buChar char="Ø"/>
            </a:pPr>
            <a:r>
              <a:rPr lang="en-US" sz="2400" dirty="0"/>
              <a:t>Present the project</a:t>
            </a:r>
          </a:p>
        </p:txBody>
      </p:sp>
    </p:spTree>
    <p:extLst>
      <p:ext uri="{BB962C8B-B14F-4D97-AF65-F5344CB8AC3E}">
        <p14:creationId xmlns:p14="http://schemas.microsoft.com/office/powerpoint/2010/main" val="2620481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of Computer Graphics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a:xfrm>
            <a:off x="476205" y="1532427"/>
            <a:ext cx="7754112" cy="484632"/>
          </a:xfrm>
        </p:spPr>
        <p:txBody>
          <a:bodyPr/>
          <a:lstStyle/>
          <a:p>
            <a:r>
              <a:rPr lang="en-US" dirty="0"/>
              <a:t>Text Books/Reference Materials</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376903"/>
            <a:ext cx="8313834" cy="4154984"/>
          </a:xfrm>
          <a:prstGeom prst="rect">
            <a:avLst/>
          </a:prstGeom>
          <a:noFill/>
        </p:spPr>
        <p:txBody>
          <a:bodyPr wrap="square" rtlCol="0">
            <a:spAutoFit/>
          </a:bodyPr>
          <a:lstStyle/>
          <a:p>
            <a:pPr marL="342900" indent="-342900" algn="just">
              <a:buFont typeface="Wingdings" pitchFamily="2" charset="2"/>
              <a:buChar char="§"/>
            </a:pPr>
            <a:r>
              <a:rPr lang="en-US" sz="2400" dirty="0"/>
              <a:t>Foley, van Dam, </a:t>
            </a:r>
            <a:r>
              <a:rPr lang="en-US" sz="2400" dirty="0" err="1"/>
              <a:t>Feiner</a:t>
            </a:r>
            <a:r>
              <a:rPr lang="en-US" sz="2400" dirty="0"/>
              <a:t>, Hughes, Computer Graphics: principles and practice, Addison Wesley, Second Edition.</a:t>
            </a:r>
          </a:p>
          <a:p>
            <a:pPr marL="342900" indent="-342900" algn="just">
              <a:buFont typeface="Wingdings" pitchFamily="2" charset="2"/>
              <a:buChar char="§"/>
            </a:pPr>
            <a:r>
              <a:rPr lang="en-US" sz="2400" dirty="0"/>
              <a:t>Peter Shirley Steve </a:t>
            </a:r>
            <a:r>
              <a:rPr lang="en-US" sz="2400" dirty="0" err="1"/>
              <a:t>Marschner</a:t>
            </a:r>
            <a:r>
              <a:rPr lang="en-US" sz="2400" dirty="0"/>
              <a:t> , “Fundamental of computer graphics”, Third Edition.</a:t>
            </a:r>
          </a:p>
          <a:p>
            <a:pPr marL="342900" indent="-342900" algn="just">
              <a:buFont typeface="Wingdings" pitchFamily="2" charset="2"/>
              <a:buChar char="§"/>
            </a:pPr>
            <a:r>
              <a:rPr lang="en-US" sz="2400" dirty="0"/>
              <a:t>Schreiner et. al., OpenGL Programming Guide, Fourth Edition, also known as "The Red Book"</a:t>
            </a:r>
          </a:p>
          <a:p>
            <a:pPr marL="342900" indent="-342900" algn="just">
              <a:buFont typeface="Wingdings" pitchFamily="2" charset="2"/>
              <a:buChar char="§"/>
            </a:pPr>
            <a:r>
              <a:rPr lang="en-US" sz="2400" dirty="0" err="1"/>
              <a:t>Schaum's</a:t>
            </a:r>
            <a:r>
              <a:rPr lang="en-US" sz="2400" dirty="0"/>
              <a:t> Outline of Theory &amp; Problems of Computer Graphics.</a:t>
            </a:r>
          </a:p>
          <a:p>
            <a:pPr marL="342900" indent="-342900" algn="just">
              <a:buFont typeface="Wingdings" pitchFamily="2" charset="2"/>
              <a:buChar char="§"/>
            </a:pPr>
            <a:r>
              <a:rPr lang="en-US" sz="2400" dirty="0"/>
              <a:t>Helpful link for Problem Solving : http://nehe.gamedev.net/</a:t>
            </a:r>
          </a:p>
          <a:p>
            <a:pPr marL="342900" indent="-342900" algn="just">
              <a:buFont typeface="Wingdings" pitchFamily="2" charset="2"/>
              <a:buChar char="§"/>
            </a:pPr>
            <a:r>
              <a:rPr lang="en-US" sz="2400" dirty="0"/>
              <a:t>Lecture notes will be provided online at the course website weekly.</a:t>
            </a:r>
          </a:p>
          <a:p>
            <a:pPr algn="just"/>
            <a:endParaRPr lang="en-US" sz="2400" dirty="0"/>
          </a:p>
        </p:txBody>
      </p:sp>
    </p:spTree>
    <p:extLst>
      <p:ext uri="{BB962C8B-B14F-4D97-AF65-F5344CB8AC3E}">
        <p14:creationId xmlns:p14="http://schemas.microsoft.com/office/powerpoint/2010/main" val="3085532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Outline</a:t>
            </a:r>
          </a:p>
        </p:txBody>
      </p:sp>
      <p:sp>
        <p:nvSpPr>
          <p:cNvPr id="3" name="Subtitle 2"/>
          <p:cNvSpPr>
            <a:spLocks noGrp="1"/>
          </p:cNvSpPr>
          <p:nvPr>
            <p:ph type="subTitle" idx="1"/>
          </p:nvPr>
        </p:nvSpPr>
        <p:spPr>
          <a:xfrm>
            <a:off x="486696" y="2363928"/>
            <a:ext cx="7905135" cy="3638666"/>
          </a:xfrm>
        </p:spPr>
        <p:txBody>
          <a:bodyPr>
            <a:normAutofit fontScale="92500" lnSpcReduction="10000"/>
          </a:bodyPr>
          <a:lstStyle/>
          <a:p>
            <a:pPr marL="342900" indent="-342900">
              <a:buAutoNum type="arabicPeriod"/>
            </a:pPr>
            <a:r>
              <a:rPr lang="en-US" sz="2400" dirty="0">
                <a:solidFill>
                  <a:schemeClr val="tx1"/>
                </a:solidFill>
              </a:rPr>
              <a:t>- Course Prerequisite</a:t>
            </a:r>
          </a:p>
          <a:p>
            <a:pPr marL="342900" indent="-342900">
              <a:buAutoNum type="arabicPeriod"/>
            </a:pPr>
            <a:r>
              <a:rPr lang="en-US" sz="2400" dirty="0">
                <a:solidFill>
                  <a:schemeClr val="tx1"/>
                </a:solidFill>
              </a:rPr>
              <a:t>- Introduction to Computer Graphics</a:t>
            </a:r>
          </a:p>
          <a:p>
            <a:pPr marL="342900" indent="-342900">
              <a:buAutoNum type="arabicPeriod"/>
            </a:pPr>
            <a:r>
              <a:rPr lang="en-US" sz="2400" dirty="0">
                <a:solidFill>
                  <a:schemeClr val="tx1"/>
                </a:solidFill>
              </a:rPr>
              <a:t>- Subfield of Computer Graphics</a:t>
            </a:r>
          </a:p>
          <a:p>
            <a:pPr marL="342900" indent="-342900">
              <a:buAutoNum type="arabicPeriod"/>
            </a:pPr>
            <a:r>
              <a:rPr lang="en-US" sz="2400" dirty="0">
                <a:solidFill>
                  <a:schemeClr val="tx1"/>
                </a:solidFill>
              </a:rPr>
              <a:t>- Connected Studies of Computer Graphics</a:t>
            </a:r>
          </a:p>
          <a:p>
            <a:pPr marL="342900" indent="-342900">
              <a:buAutoNum type="arabicPeriod"/>
            </a:pPr>
            <a:r>
              <a:rPr lang="en-US" sz="2400" dirty="0">
                <a:solidFill>
                  <a:schemeClr val="tx1"/>
                </a:solidFill>
              </a:rPr>
              <a:t>- Objective of the course</a:t>
            </a:r>
          </a:p>
          <a:p>
            <a:pPr marL="342900" indent="-342900">
              <a:buAutoNum type="arabicPeriod"/>
            </a:pPr>
            <a:r>
              <a:rPr lang="en-US" sz="2400" dirty="0">
                <a:solidFill>
                  <a:schemeClr val="tx1"/>
                </a:solidFill>
              </a:rPr>
              <a:t>- Importance of the course</a:t>
            </a:r>
          </a:p>
          <a:p>
            <a:pPr marL="342900" indent="-342900">
              <a:buAutoNum type="arabicPeriod"/>
            </a:pPr>
            <a:r>
              <a:rPr lang="en-US" sz="2400" dirty="0">
                <a:solidFill>
                  <a:schemeClr val="tx1"/>
                </a:solidFill>
              </a:rPr>
              <a:t>- Practical use/Benefits of the course</a:t>
            </a:r>
          </a:p>
          <a:p>
            <a:pPr marL="342900" indent="-342900">
              <a:buAutoNum type="arabicPeriod"/>
            </a:pPr>
            <a:r>
              <a:rPr lang="en-US" sz="2400" dirty="0">
                <a:solidFill>
                  <a:schemeClr val="tx1"/>
                </a:solidFill>
              </a:rPr>
              <a:t>- Course Contents</a:t>
            </a:r>
          </a:p>
          <a:p>
            <a:pPr marL="342900" indent="-342900">
              <a:buAutoNum type="arabicPeriod"/>
            </a:pPr>
            <a:r>
              <a:rPr lang="en-US" sz="2400" dirty="0">
                <a:solidFill>
                  <a:schemeClr val="tx1"/>
                </a:solidFill>
              </a:rPr>
              <a:t>- Marking Criteria </a:t>
            </a:r>
          </a:p>
          <a:p>
            <a:pPr marL="342900" indent="-342900">
              <a:buAutoNum type="arabicPeriod"/>
            </a:pPr>
            <a:r>
              <a:rPr lang="en-US" sz="2400" dirty="0">
                <a:solidFill>
                  <a:schemeClr val="tx1"/>
                </a:solidFill>
              </a:rPr>
              <a:t>- Project Evaluation Policy</a:t>
            </a:r>
          </a:p>
          <a:p>
            <a:pPr marL="342900" indent="-342900">
              <a:buAutoNum type="arabicPeriod"/>
            </a:pPr>
            <a:r>
              <a:rPr lang="en-US" sz="2400" dirty="0">
                <a:solidFill>
                  <a:schemeClr val="tx1"/>
                </a:solidFill>
              </a:rPr>
              <a:t>- Text Books/Reference Materials</a:t>
            </a: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of Computer Graphics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Course Prerequisite</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376903"/>
            <a:ext cx="8313834" cy="1938992"/>
          </a:xfrm>
          <a:prstGeom prst="rect">
            <a:avLst/>
          </a:prstGeom>
          <a:noFill/>
        </p:spPr>
        <p:txBody>
          <a:bodyPr wrap="square" rtlCol="0">
            <a:spAutoFit/>
          </a:bodyPr>
          <a:lstStyle/>
          <a:p>
            <a:pPr marL="342900" indent="-342900">
              <a:buFont typeface="Wingdings" pitchFamily="2" charset="2"/>
              <a:buChar char="ü"/>
            </a:pPr>
            <a:r>
              <a:rPr lang="en-US" sz="3200" dirty="0"/>
              <a:t>MAT2202</a:t>
            </a:r>
          </a:p>
          <a:p>
            <a:pPr marL="342900" indent="-342900">
              <a:buFont typeface="Wingdings" pitchFamily="2" charset="2"/>
              <a:buChar char="ü"/>
            </a:pPr>
            <a:r>
              <a:rPr lang="en-US" sz="3200" dirty="0"/>
              <a:t>CSC 2211: Algorithms</a:t>
            </a:r>
          </a:p>
          <a:p>
            <a:pPr marL="342900" indent="-342900">
              <a:buFont typeface="Wingdings" pitchFamily="2" charset="2"/>
              <a:buChar char="ü"/>
            </a:pPr>
            <a:r>
              <a:rPr lang="en-US" sz="3200" dirty="0"/>
              <a:t>Programming Language 1 &amp; 2</a:t>
            </a:r>
          </a:p>
          <a:p>
            <a:endParaRPr lang="en-US" sz="2400" dirty="0"/>
          </a:p>
        </p:txBody>
      </p:sp>
    </p:spTree>
    <p:extLst>
      <p:ext uri="{BB962C8B-B14F-4D97-AF65-F5344CB8AC3E}">
        <p14:creationId xmlns:p14="http://schemas.microsoft.com/office/powerpoint/2010/main" val="3157217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of Computer Graphics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Definition</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199922"/>
            <a:ext cx="8313834" cy="2308324"/>
          </a:xfrm>
          <a:prstGeom prst="rect">
            <a:avLst/>
          </a:prstGeom>
          <a:noFill/>
        </p:spPr>
        <p:txBody>
          <a:bodyPr wrap="square" rtlCol="0">
            <a:spAutoFit/>
          </a:bodyPr>
          <a:lstStyle/>
          <a:p>
            <a:pPr marL="342900" indent="-342900" algn="just">
              <a:buFont typeface="Wingdings" pitchFamily="2" charset="2"/>
              <a:buChar char="q"/>
            </a:pPr>
            <a:r>
              <a:rPr lang="en-US" sz="2400" dirty="0"/>
              <a:t>Computer graphics studies the manipulation of visual and geometric information using computational techniques. </a:t>
            </a:r>
          </a:p>
          <a:p>
            <a:pPr algn="just"/>
            <a:endParaRPr lang="en-US" sz="2400" dirty="0"/>
          </a:p>
          <a:p>
            <a:pPr marL="342900" indent="-342900" algn="just">
              <a:buFont typeface="Wingdings" pitchFamily="2" charset="2"/>
              <a:buChar char="q"/>
            </a:pPr>
            <a:r>
              <a:rPr lang="en-US" sz="2400" dirty="0"/>
              <a:t>It focuses on the mathematical and computational foundations of image generation and processing</a:t>
            </a:r>
          </a:p>
          <a:p>
            <a:endParaRPr lang="en-US" sz="2400" dirty="0"/>
          </a:p>
        </p:txBody>
      </p:sp>
    </p:spTree>
    <p:extLst>
      <p:ext uri="{BB962C8B-B14F-4D97-AF65-F5344CB8AC3E}">
        <p14:creationId xmlns:p14="http://schemas.microsoft.com/office/powerpoint/2010/main" val="2134390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of Computer Graphics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Subfields</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199922"/>
            <a:ext cx="8313834" cy="2308324"/>
          </a:xfrm>
          <a:prstGeom prst="rect">
            <a:avLst/>
          </a:prstGeom>
          <a:noFill/>
        </p:spPr>
        <p:txBody>
          <a:bodyPr wrap="square" rtlCol="0">
            <a:spAutoFit/>
          </a:bodyPr>
          <a:lstStyle/>
          <a:p>
            <a:pPr marL="342900" indent="-342900" algn="just">
              <a:buFont typeface="Wingdings" pitchFamily="2" charset="2"/>
              <a:buChar char="Ø"/>
            </a:pPr>
            <a:r>
              <a:rPr lang="en-US" sz="2400" dirty="0"/>
              <a:t>Geometry: studies ways to represent and process surfaces</a:t>
            </a:r>
          </a:p>
          <a:p>
            <a:pPr marL="342900" indent="-342900" algn="just">
              <a:buFont typeface="Wingdings" pitchFamily="2" charset="2"/>
              <a:buChar char="Ø"/>
            </a:pPr>
            <a:r>
              <a:rPr lang="en-US" sz="2400" dirty="0"/>
              <a:t>Animation: studies ways to represent and manipulate motion</a:t>
            </a:r>
          </a:p>
          <a:p>
            <a:pPr marL="342900" indent="-342900" algn="just">
              <a:buFont typeface="Wingdings" pitchFamily="2" charset="2"/>
              <a:buChar char="Ø"/>
            </a:pPr>
            <a:r>
              <a:rPr lang="en-US" sz="2400" dirty="0"/>
              <a:t>Rendering: studies algorithms to reproduce light transport</a:t>
            </a:r>
          </a:p>
          <a:p>
            <a:pPr marL="342900" indent="-342900" algn="just">
              <a:buFont typeface="Wingdings" pitchFamily="2" charset="2"/>
              <a:buChar char="Ø"/>
            </a:pPr>
            <a:r>
              <a:rPr lang="en-US" sz="2400" dirty="0"/>
              <a:t>Imaging: studies image acquisition or image editing</a:t>
            </a:r>
          </a:p>
          <a:p>
            <a:pPr marL="342900" indent="-342900" algn="just">
              <a:buFont typeface="Wingdings" pitchFamily="2" charset="2"/>
              <a:buChar char="Ø"/>
            </a:pPr>
            <a:r>
              <a:rPr lang="en-US" sz="2400" dirty="0"/>
              <a:t>Topology: studies the behavior of spaces and surfaces.</a:t>
            </a:r>
          </a:p>
          <a:p>
            <a:endParaRPr lang="en-US" sz="2400" dirty="0"/>
          </a:p>
        </p:txBody>
      </p:sp>
    </p:spTree>
    <p:extLst>
      <p:ext uri="{BB962C8B-B14F-4D97-AF65-F5344CB8AC3E}">
        <p14:creationId xmlns:p14="http://schemas.microsoft.com/office/powerpoint/2010/main" val="1101021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of Computer Graphics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Connected Studies</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376903"/>
            <a:ext cx="8313834" cy="3046988"/>
          </a:xfrm>
          <a:prstGeom prst="rect">
            <a:avLst/>
          </a:prstGeom>
          <a:noFill/>
        </p:spPr>
        <p:txBody>
          <a:bodyPr wrap="square" rtlCol="0">
            <a:spAutoFit/>
          </a:bodyPr>
          <a:lstStyle/>
          <a:p>
            <a:pPr marL="342900" indent="-342900">
              <a:buFont typeface="Wingdings" pitchFamily="2" charset="2"/>
              <a:buChar char="ü"/>
            </a:pPr>
            <a:r>
              <a:rPr lang="en-US" sz="2400" dirty="0"/>
              <a:t>Applied mathematics</a:t>
            </a:r>
          </a:p>
          <a:p>
            <a:pPr marL="342900" indent="-342900">
              <a:buFont typeface="Wingdings" pitchFamily="2" charset="2"/>
              <a:buChar char="ü"/>
            </a:pPr>
            <a:r>
              <a:rPr lang="en-US" sz="2400" dirty="0"/>
              <a:t>Computational geometry</a:t>
            </a:r>
          </a:p>
          <a:p>
            <a:pPr marL="342900" indent="-342900">
              <a:buFont typeface="Wingdings" pitchFamily="2" charset="2"/>
              <a:buChar char="ü"/>
            </a:pPr>
            <a:r>
              <a:rPr lang="en-US" sz="2400" dirty="0"/>
              <a:t>Computational topology</a:t>
            </a:r>
          </a:p>
          <a:p>
            <a:pPr marL="342900" indent="-342900">
              <a:buFont typeface="Wingdings" pitchFamily="2" charset="2"/>
              <a:buChar char="ü"/>
            </a:pPr>
            <a:r>
              <a:rPr lang="en-US" sz="2400" dirty="0"/>
              <a:t>Computer vision</a:t>
            </a:r>
          </a:p>
          <a:p>
            <a:pPr marL="342900" indent="-342900">
              <a:buFont typeface="Wingdings" pitchFamily="2" charset="2"/>
              <a:buChar char="ü"/>
            </a:pPr>
            <a:r>
              <a:rPr lang="en-US" sz="2400" dirty="0"/>
              <a:t>Image processing</a:t>
            </a:r>
          </a:p>
          <a:p>
            <a:pPr marL="342900" indent="-342900">
              <a:buFont typeface="Wingdings" pitchFamily="2" charset="2"/>
              <a:buChar char="ü"/>
            </a:pPr>
            <a:r>
              <a:rPr lang="en-US" sz="2400" dirty="0"/>
              <a:t>Information visualization</a:t>
            </a:r>
          </a:p>
          <a:p>
            <a:pPr marL="342900" indent="-342900">
              <a:buFont typeface="Wingdings" pitchFamily="2" charset="2"/>
              <a:buChar char="ü"/>
            </a:pPr>
            <a:r>
              <a:rPr lang="en-US" sz="2400" dirty="0"/>
              <a:t>Scientific visualization</a:t>
            </a:r>
          </a:p>
          <a:p>
            <a:endParaRPr lang="en-US" sz="2400" dirty="0"/>
          </a:p>
        </p:txBody>
      </p:sp>
    </p:spTree>
    <p:extLst>
      <p:ext uri="{BB962C8B-B14F-4D97-AF65-F5344CB8AC3E}">
        <p14:creationId xmlns:p14="http://schemas.microsoft.com/office/powerpoint/2010/main" val="1889269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of Computer Graphics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Objective</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376903"/>
            <a:ext cx="8313834" cy="2677656"/>
          </a:xfrm>
          <a:prstGeom prst="rect">
            <a:avLst/>
          </a:prstGeom>
          <a:noFill/>
        </p:spPr>
        <p:txBody>
          <a:bodyPr wrap="square" rtlCol="0">
            <a:spAutoFit/>
          </a:bodyPr>
          <a:lstStyle/>
          <a:p>
            <a:pPr algn="just"/>
            <a:r>
              <a:rPr lang="en-US" sz="2400" dirty="0"/>
              <a:t>This course provides a broad overview of the basic concepts of computer graphics. 2D raster graphics will be covered. Topics from raster graphics include transformations, color theory and scan conversion of lines and polygons. In addition, with this a practical glimpse of computer graphics will be given using OpenGL.</a:t>
            </a:r>
          </a:p>
          <a:p>
            <a:endParaRPr lang="en-US" sz="2400" dirty="0"/>
          </a:p>
        </p:txBody>
      </p:sp>
    </p:spTree>
    <p:extLst>
      <p:ext uri="{BB962C8B-B14F-4D97-AF65-F5344CB8AC3E}">
        <p14:creationId xmlns:p14="http://schemas.microsoft.com/office/powerpoint/2010/main" val="2916548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of Computer Graphics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Importance of the course</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376903"/>
            <a:ext cx="8313834" cy="2677656"/>
          </a:xfrm>
          <a:prstGeom prst="rect">
            <a:avLst/>
          </a:prstGeom>
          <a:noFill/>
        </p:spPr>
        <p:txBody>
          <a:bodyPr wrap="square" rtlCol="0">
            <a:spAutoFit/>
          </a:bodyPr>
          <a:lstStyle/>
          <a:p>
            <a:pPr marL="457200" indent="-457200" algn="just">
              <a:buFont typeface="Courier New" pitchFamily="49" charset="0"/>
              <a:buChar char="o"/>
            </a:pPr>
            <a:r>
              <a:rPr lang="en-US" sz="2400" dirty="0"/>
              <a:t>Learn the basic principles and concepts of Computer Graphics.</a:t>
            </a:r>
          </a:p>
          <a:p>
            <a:pPr marL="457200" lvl="0" indent="-457200" algn="just">
              <a:buFont typeface="Courier New" pitchFamily="49" charset="0"/>
              <a:buChar char="o"/>
            </a:pPr>
            <a:r>
              <a:rPr lang="en-US" sz="2400" dirty="0"/>
              <a:t>Learn to use mathematical transformations and vector techniques in the production of computer graphics as well as how to use these things in real world using OpenGL.</a:t>
            </a:r>
          </a:p>
          <a:p>
            <a:pPr marL="457200" lvl="0" indent="-457200" algn="just">
              <a:buFont typeface="Courier New" pitchFamily="49" charset="0"/>
              <a:buChar char="o"/>
            </a:pPr>
            <a:r>
              <a:rPr lang="en-US" sz="2400" dirty="0"/>
              <a:t>Gain familiarity with the OpenGL library as a tool for writing C/C++ programs to create real graphics application.</a:t>
            </a:r>
          </a:p>
        </p:txBody>
      </p:sp>
    </p:spTree>
    <p:extLst>
      <p:ext uri="{BB962C8B-B14F-4D97-AF65-F5344CB8AC3E}">
        <p14:creationId xmlns:p14="http://schemas.microsoft.com/office/powerpoint/2010/main" val="4107011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of Computer Graphics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Practical use /Benefit of the course</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376903"/>
            <a:ext cx="8313834" cy="4093428"/>
          </a:xfrm>
          <a:prstGeom prst="rect">
            <a:avLst/>
          </a:prstGeom>
          <a:noFill/>
        </p:spPr>
        <p:txBody>
          <a:bodyPr wrap="square" rtlCol="0">
            <a:spAutoFit/>
          </a:bodyPr>
          <a:lstStyle/>
          <a:p>
            <a:pPr marL="342900" indent="-342900">
              <a:buFont typeface="Wingdings" pitchFamily="2" charset="2"/>
              <a:buChar char="ü"/>
            </a:pPr>
            <a:r>
              <a:rPr lang="en-US" sz="2400" dirty="0"/>
              <a:t>Augmented Reality</a:t>
            </a:r>
          </a:p>
          <a:p>
            <a:pPr marL="342900" indent="-342900">
              <a:buFont typeface="Wingdings" pitchFamily="2" charset="2"/>
              <a:buChar char="ü"/>
            </a:pPr>
            <a:r>
              <a:rPr lang="en-US" sz="2400" dirty="0"/>
              <a:t>Virtual Reality</a:t>
            </a:r>
          </a:p>
          <a:p>
            <a:pPr marL="342900" indent="-342900">
              <a:buFont typeface="Wingdings" pitchFamily="2" charset="2"/>
              <a:buChar char="ü"/>
            </a:pPr>
            <a:r>
              <a:rPr lang="en-US" sz="2400" dirty="0"/>
              <a:t>3D/2D Structured Content</a:t>
            </a:r>
          </a:p>
          <a:p>
            <a:pPr marL="342900" indent="-342900">
              <a:buFont typeface="Wingdings" pitchFamily="2" charset="2"/>
              <a:buChar char="ü"/>
            </a:pPr>
            <a:r>
              <a:rPr lang="en-US" sz="2400" dirty="0"/>
              <a:t>Game, Animation</a:t>
            </a:r>
          </a:p>
          <a:p>
            <a:pPr marL="342900" indent="-342900">
              <a:buFont typeface="Wingdings" pitchFamily="2" charset="2"/>
              <a:buChar char="ü"/>
            </a:pPr>
            <a:r>
              <a:rPr lang="en-US" sz="2400" dirty="0"/>
              <a:t>3D Animated Movie</a:t>
            </a:r>
          </a:p>
          <a:p>
            <a:pPr marL="342900" indent="-342900">
              <a:buFont typeface="Wingdings" pitchFamily="2" charset="2"/>
              <a:buChar char="ü"/>
            </a:pPr>
            <a:r>
              <a:rPr lang="en-US" sz="2400" dirty="0"/>
              <a:t>Higher Study Opportunity</a:t>
            </a:r>
          </a:p>
          <a:p>
            <a:pPr marL="342900" indent="-342900">
              <a:buFont typeface="Wingdings" pitchFamily="2" charset="2"/>
              <a:buChar char="ü"/>
            </a:pPr>
            <a:r>
              <a:rPr lang="en-US" sz="2400" dirty="0"/>
              <a:t> 2D/3D Game Development</a:t>
            </a:r>
          </a:p>
          <a:p>
            <a:pPr marL="342900" indent="-342900">
              <a:buFont typeface="Wingdings" pitchFamily="2" charset="2"/>
              <a:buChar char="ü"/>
            </a:pPr>
            <a:r>
              <a:rPr lang="en-US" sz="2400" dirty="0"/>
              <a:t>Higher Studies opportunities </a:t>
            </a:r>
          </a:p>
          <a:p>
            <a:endParaRPr lang="en-US" sz="2400" dirty="0"/>
          </a:p>
          <a:p>
            <a:r>
              <a:rPr lang="en-US" sz="2400" dirty="0" err="1"/>
              <a:t>Etc</a:t>
            </a:r>
            <a:r>
              <a:rPr lang="en-US" sz="2400" dirty="0"/>
              <a:t>…</a:t>
            </a:r>
          </a:p>
          <a:p>
            <a:pPr algn="just"/>
            <a:endParaRPr lang="en-US" sz="2000" dirty="0"/>
          </a:p>
        </p:txBody>
      </p:sp>
    </p:spTree>
    <p:extLst>
      <p:ext uri="{BB962C8B-B14F-4D97-AF65-F5344CB8AC3E}">
        <p14:creationId xmlns:p14="http://schemas.microsoft.com/office/powerpoint/2010/main" val="3419124651"/>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665</TotalTime>
  <Words>788</Words>
  <Application>Microsoft Office PowerPoint</Application>
  <PresentationFormat>On-screen Show (4:3)</PresentationFormat>
  <Paragraphs>189</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Corbel</vt:lpstr>
      <vt:lpstr>Courier New</vt:lpstr>
      <vt:lpstr>Wingdings</vt:lpstr>
      <vt:lpstr>Spectrum</vt:lpstr>
      <vt:lpstr>Intro of Computer Graphics</vt:lpstr>
      <vt:lpstr>Outline</vt:lpstr>
      <vt:lpstr>Introduction of Computer Graphics </vt:lpstr>
      <vt:lpstr>Introduction of Computer Graphics </vt:lpstr>
      <vt:lpstr>Introduction of Computer Graphics </vt:lpstr>
      <vt:lpstr>Introduction of Computer Graphics </vt:lpstr>
      <vt:lpstr>Introduction of Computer Graphics </vt:lpstr>
      <vt:lpstr>Introduction of Computer Graphics </vt:lpstr>
      <vt:lpstr>Introduction of Computer Graphics </vt:lpstr>
      <vt:lpstr>Introduction of Computer Graphics </vt:lpstr>
      <vt:lpstr>Introduction of Computer Graphics </vt:lpstr>
      <vt:lpstr>Introduction of Computer Graphics </vt:lpstr>
      <vt:lpstr>Introduction of Computer Graphics </vt:lpstr>
      <vt:lpstr>Introduction of Computer Graphics </vt:lpstr>
      <vt:lpstr>Introduction of Computer Graphics </vt:lpstr>
      <vt:lpstr>Introduction of Computer Graphics </vt:lpstr>
      <vt:lpstr>Introduction of Computer Graphics </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Md. Kishor Morol</cp:lastModifiedBy>
  <cp:revision>57</cp:revision>
  <dcterms:created xsi:type="dcterms:W3CDTF">2018-12-10T17:20:29Z</dcterms:created>
  <dcterms:modified xsi:type="dcterms:W3CDTF">2020-06-30T19:43:49Z</dcterms:modified>
</cp:coreProperties>
</file>