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57" r:id="rId3"/>
    <p:sldId id="271" r:id="rId4"/>
    <p:sldId id="283" r:id="rId5"/>
    <p:sldId id="284" r:id="rId6"/>
    <p:sldId id="286" r:id="rId7"/>
    <p:sldId id="287" r:id="rId8"/>
    <p:sldId id="289" r:id="rId9"/>
    <p:sldId id="288" r:id="rId10"/>
    <p:sldId id="290" r:id="rId11"/>
    <p:sldId id="285" r:id="rId12"/>
    <p:sldId id="293" r:id="rId13"/>
    <p:sldId id="291" r:id="rId14"/>
    <p:sldId id="294" r:id="rId15"/>
    <p:sldId id="265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Inter-VLAN Routing &amp; DHCP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829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5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66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 10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Sakir Hossain, Email: sakir.Hossain@aiub.edu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127242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erpetua" panose="02020502060401020303" pitchFamily="18" charset="0"/>
              </a:rPr>
              <a:t>DHCP server is in different network….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559C9F-9A8C-446C-A9E1-AB12B30ED925}"/>
              </a:ext>
            </a:extLst>
          </p:cNvPr>
          <p:cNvGrpSpPr/>
          <p:nvPr/>
        </p:nvGrpSpPr>
        <p:grpSpPr>
          <a:xfrm>
            <a:off x="6674399" y="2006172"/>
            <a:ext cx="2441875" cy="3986365"/>
            <a:chOff x="6464816" y="2006172"/>
            <a:chExt cx="2441875" cy="39863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E1A115D-856C-4325-B147-BCDEF12C0C67}"/>
                </a:ext>
              </a:extLst>
            </p:cNvPr>
            <p:cNvGrpSpPr/>
            <p:nvPr/>
          </p:nvGrpSpPr>
          <p:grpSpPr>
            <a:xfrm>
              <a:off x="6464816" y="2006172"/>
              <a:ext cx="2167556" cy="3986365"/>
              <a:chOff x="6464816" y="2006172"/>
              <a:chExt cx="2167556" cy="398636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1015791-E311-4C3C-96DF-FFEB13C93B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4524" t="26719" r="20953" b="32434"/>
              <a:stretch/>
            </p:blipFill>
            <p:spPr>
              <a:xfrm>
                <a:off x="6464816" y="2231570"/>
                <a:ext cx="2167556" cy="3429001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78630A-4C8F-42C3-9DAC-64692C39190D}"/>
                  </a:ext>
                </a:extLst>
              </p:cNvPr>
              <p:cNvSpPr txBox="1"/>
              <p:nvPr/>
            </p:nvSpPr>
            <p:spPr>
              <a:xfrm>
                <a:off x="6955971" y="2006172"/>
                <a:ext cx="13163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172.16.1.0/24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A0C112-05A1-4866-9C2E-1B7BBB0D930B}"/>
                  </a:ext>
                </a:extLst>
              </p:cNvPr>
              <p:cNvSpPr txBox="1"/>
              <p:nvPr/>
            </p:nvSpPr>
            <p:spPr>
              <a:xfrm>
                <a:off x="7167594" y="5653983"/>
                <a:ext cx="1410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192.168.1.0/24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8430E9-1177-464F-9C1A-83F268D14918}"/>
                  </a:ext>
                </a:extLst>
              </p:cNvPr>
              <p:cNvSpPr txBox="1"/>
              <p:nvPr/>
            </p:nvSpPr>
            <p:spPr>
              <a:xfrm>
                <a:off x="7071539" y="2439587"/>
                <a:ext cx="599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Fa0/0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B1F735-BC4A-4F20-856E-6B60C9E5956E}"/>
                  </a:ext>
                </a:extLst>
              </p:cNvPr>
              <p:cNvSpPr txBox="1"/>
              <p:nvPr/>
            </p:nvSpPr>
            <p:spPr>
              <a:xfrm>
                <a:off x="7523861" y="2156449"/>
                <a:ext cx="599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Fa0/1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D667CE-ED01-42E0-B524-8F923A412CBA}"/>
                </a:ext>
              </a:extLst>
            </p:cNvPr>
            <p:cNvSpPr txBox="1"/>
            <p:nvPr/>
          </p:nvSpPr>
          <p:spPr>
            <a:xfrm>
              <a:off x="8306847" y="2464226"/>
              <a:ext cx="599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Fa0/0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58CFE22-2D3A-4DE8-A580-73017C61EC6A}"/>
              </a:ext>
            </a:extLst>
          </p:cNvPr>
          <p:cNvSpPr txBox="1"/>
          <p:nvPr/>
        </p:nvSpPr>
        <p:spPr>
          <a:xfrm>
            <a:off x="421341" y="2464226"/>
            <a:ext cx="5422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What will happen  if PCX sends s DCHP broadcast </a:t>
            </a:r>
          </a:p>
          <a:p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to 255.255.255.255  address?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B200F-5D14-4DE4-9AF3-9783DEC472EA}"/>
              </a:ext>
            </a:extLst>
          </p:cNvPr>
          <p:cNvSpPr txBox="1"/>
          <p:nvPr/>
        </p:nvSpPr>
        <p:spPr>
          <a:xfrm>
            <a:off x="684783" y="3430514"/>
            <a:ext cx="41717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Perpetua" panose="02020502060401020303" pitchFamily="18" charset="0"/>
              </a:rPr>
              <a:t>It will be blocked by the default router.</a:t>
            </a:r>
          </a:p>
          <a:p>
            <a:r>
              <a:rPr lang="en-US" sz="2200" dirty="0">
                <a:solidFill>
                  <a:srgbClr val="0070C0"/>
                </a:solidFill>
                <a:latin typeface="Perpetua" panose="02020502060401020303" pitchFamily="18" charset="0"/>
              </a:rPr>
              <a:t>Why?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D22441-04FF-43EF-99F6-191DEA8133BB}"/>
              </a:ext>
            </a:extLst>
          </p:cNvPr>
          <p:cNvSpPr txBox="1"/>
          <p:nvPr/>
        </p:nvSpPr>
        <p:spPr>
          <a:xfrm>
            <a:off x="1689179" y="4015289"/>
            <a:ext cx="360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 divide the broadcast domain.</a:t>
            </a:r>
          </a:p>
        </p:txBody>
      </p:sp>
    </p:spTree>
    <p:extLst>
      <p:ext uri="{BB962C8B-B14F-4D97-AF65-F5344CB8AC3E}">
        <p14:creationId xmlns:p14="http://schemas.microsoft.com/office/powerpoint/2010/main" val="43056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erpetua" panose="02020502060401020303" pitchFamily="18" charset="0"/>
              </a:rPr>
              <a:t>DHCP server is in different network….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57225-FC65-4B6A-878A-5F7E534EC709}"/>
              </a:ext>
            </a:extLst>
          </p:cNvPr>
          <p:cNvSpPr txBox="1"/>
          <p:nvPr/>
        </p:nvSpPr>
        <p:spPr>
          <a:xfrm>
            <a:off x="78918" y="2224143"/>
            <a:ext cx="5874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How can the PCX be enabled to reach to DHCP server?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A7F7F-BA97-4ABD-A953-E65042D07F37}"/>
              </a:ext>
            </a:extLst>
          </p:cNvPr>
          <p:cNvSpPr txBox="1"/>
          <p:nvPr/>
        </p:nvSpPr>
        <p:spPr>
          <a:xfrm>
            <a:off x="421341" y="2993571"/>
            <a:ext cx="616085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In addition to the configuration of Fa0/0 interface of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the default router (as done before), configure this interface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with the helper-address </a:t>
            </a:r>
          </a:p>
          <a:p>
            <a:endParaRPr lang="en-US" sz="2200" dirty="0">
              <a:latin typeface="Perpetua" panose="02020502060401020303" pitchFamily="18" charset="0"/>
            </a:endParaRP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fa0/0</a:t>
            </a:r>
          </a:p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helper-address 172.16.1.2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445007-FD61-4B06-97F3-FD7CAE850607}"/>
              </a:ext>
            </a:extLst>
          </p:cNvPr>
          <p:cNvCxnSpPr>
            <a:endCxn id="13" idx="2"/>
          </p:cNvCxnSpPr>
          <p:nvPr/>
        </p:nvCxnSpPr>
        <p:spPr>
          <a:xfrm flipV="1">
            <a:off x="3501768" y="4994119"/>
            <a:ext cx="0" cy="546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1B62B-841D-40A0-AC83-442A4AD24E07}"/>
              </a:ext>
            </a:extLst>
          </p:cNvPr>
          <p:cNvSpPr txBox="1"/>
          <p:nvPr/>
        </p:nvSpPr>
        <p:spPr>
          <a:xfrm>
            <a:off x="2416629" y="5571454"/>
            <a:ext cx="31002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Address of the DHCP server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F446C2-A405-46BB-A7BA-4AEDDF7DA402}"/>
              </a:ext>
            </a:extLst>
          </p:cNvPr>
          <p:cNvGrpSpPr/>
          <p:nvPr/>
        </p:nvGrpSpPr>
        <p:grpSpPr>
          <a:xfrm>
            <a:off x="6434186" y="2006172"/>
            <a:ext cx="2472505" cy="3986365"/>
            <a:chOff x="6434186" y="2006172"/>
            <a:chExt cx="2472505" cy="39863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ABA4D4E-9B19-4E40-A16E-BAB156AA7AD2}"/>
                </a:ext>
              </a:extLst>
            </p:cNvPr>
            <p:cNvGrpSpPr/>
            <p:nvPr/>
          </p:nvGrpSpPr>
          <p:grpSpPr>
            <a:xfrm>
              <a:off x="6464816" y="2006172"/>
              <a:ext cx="2441875" cy="3986365"/>
              <a:chOff x="6464816" y="2006172"/>
              <a:chExt cx="2441875" cy="398636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73BC519-90F9-4E93-839E-D25B20DB8902}"/>
                  </a:ext>
                </a:extLst>
              </p:cNvPr>
              <p:cNvGrpSpPr/>
              <p:nvPr/>
            </p:nvGrpSpPr>
            <p:grpSpPr>
              <a:xfrm>
                <a:off x="6464816" y="2006172"/>
                <a:ext cx="2167556" cy="3986365"/>
                <a:chOff x="6464816" y="2006172"/>
                <a:chExt cx="2167556" cy="3986365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0AF9C8C9-8461-43F6-BC0F-F2597135BB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4524" t="26719" r="20953" b="32434"/>
                <a:stretch/>
              </p:blipFill>
              <p:spPr>
                <a:xfrm>
                  <a:off x="6464816" y="2231570"/>
                  <a:ext cx="2167556" cy="3429001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37723BE-D248-43A5-960D-37D03243FD64}"/>
                    </a:ext>
                  </a:extLst>
                </p:cNvPr>
                <p:cNvSpPr txBox="1"/>
                <p:nvPr/>
              </p:nvSpPr>
              <p:spPr>
                <a:xfrm>
                  <a:off x="6955971" y="2006172"/>
                  <a:ext cx="131638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Perpetua" panose="02020502060401020303" pitchFamily="18" charset="0"/>
                    </a:rPr>
                    <a:t>172.16.1.0/24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87D64A2-F7CA-48FC-9CA0-DAB643997040}"/>
                    </a:ext>
                  </a:extLst>
                </p:cNvPr>
                <p:cNvSpPr txBox="1"/>
                <p:nvPr/>
              </p:nvSpPr>
              <p:spPr>
                <a:xfrm>
                  <a:off x="7167594" y="5653983"/>
                  <a:ext cx="14109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Perpetua" panose="02020502060401020303" pitchFamily="18" charset="0"/>
                    </a:rPr>
                    <a:t>192.168.1.0/24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AE9D6A9-82B5-4473-A887-07D4432EBAA7}"/>
                    </a:ext>
                  </a:extLst>
                </p:cNvPr>
                <p:cNvSpPr txBox="1"/>
                <p:nvPr/>
              </p:nvSpPr>
              <p:spPr>
                <a:xfrm>
                  <a:off x="7071539" y="2439587"/>
                  <a:ext cx="5998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Fa0/0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4AAAEBB-C410-4D30-B12C-7D5C1CF3B01B}"/>
                    </a:ext>
                  </a:extLst>
                </p:cNvPr>
                <p:cNvSpPr txBox="1"/>
                <p:nvPr/>
              </p:nvSpPr>
              <p:spPr>
                <a:xfrm>
                  <a:off x="7523861" y="2156449"/>
                  <a:ext cx="5998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Fa0/1</a:t>
                  </a: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A96B10-A08D-4148-A16B-22F21F619994}"/>
                  </a:ext>
                </a:extLst>
              </p:cNvPr>
              <p:cNvSpPr txBox="1"/>
              <p:nvPr/>
            </p:nvSpPr>
            <p:spPr>
              <a:xfrm>
                <a:off x="8306847" y="2464226"/>
                <a:ext cx="599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Fa0/0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DED72C-54C3-4AEA-9592-11CBB78562CD}"/>
                </a:ext>
              </a:extLst>
            </p:cNvPr>
            <p:cNvSpPr/>
            <p:nvPr/>
          </p:nvSpPr>
          <p:spPr>
            <a:xfrm>
              <a:off x="6434186" y="2840373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172.16.1.2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718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erpetua" panose="02020502060401020303" pitchFamily="18" charset="0"/>
              </a:rPr>
              <a:t>DHCP server is in different network….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B9F91-13E4-4EFE-A32F-88C89BC6D470}"/>
              </a:ext>
            </a:extLst>
          </p:cNvPr>
          <p:cNvSpPr txBox="1"/>
          <p:nvPr/>
        </p:nvSpPr>
        <p:spPr>
          <a:xfrm>
            <a:off x="4928056" y="3096584"/>
            <a:ext cx="4154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Incoming PDU at default router from PCX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4F548-F28C-465A-8862-DB6278010B84}"/>
              </a:ext>
            </a:extLst>
          </p:cNvPr>
          <p:cNvSpPr txBox="1"/>
          <p:nvPr/>
        </p:nvSpPr>
        <p:spPr>
          <a:xfrm>
            <a:off x="4696326" y="5022545"/>
            <a:ext cx="4386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Outgoing PDU from default router to DHCP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E2B35A-E6C1-47A7-8060-541F024051DB}"/>
              </a:ext>
            </a:extLst>
          </p:cNvPr>
          <p:cNvGrpSpPr/>
          <p:nvPr/>
        </p:nvGrpSpPr>
        <p:grpSpPr>
          <a:xfrm>
            <a:off x="882980" y="2171769"/>
            <a:ext cx="3979095" cy="3964570"/>
            <a:chOff x="882980" y="2171769"/>
            <a:chExt cx="3979095" cy="39645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92FD100-D780-4669-ABC1-04E33A1FD0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381" t="41323" r="39167" b="39206"/>
            <a:stretch/>
          </p:blipFill>
          <p:spPr>
            <a:xfrm>
              <a:off x="882980" y="2171769"/>
              <a:ext cx="3979095" cy="185825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0C4167F-763D-4167-A057-CA64A9C84E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143" t="41746" r="40119" b="38995"/>
            <a:stretch/>
          </p:blipFill>
          <p:spPr>
            <a:xfrm>
              <a:off x="882980" y="4278084"/>
              <a:ext cx="3900293" cy="1858255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CBDCD5-D175-461A-A277-191DAECF7A52}"/>
                </a:ext>
              </a:extLst>
            </p:cNvPr>
            <p:cNvSpPr/>
            <p:nvPr/>
          </p:nvSpPr>
          <p:spPr>
            <a:xfrm>
              <a:off x="1611086" y="3189514"/>
              <a:ext cx="2253343" cy="4245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4AA2572-301F-4147-9274-70F443B56BDF}"/>
                </a:ext>
              </a:extLst>
            </p:cNvPr>
            <p:cNvSpPr/>
            <p:nvPr/>
          </p:nvSpPr>
          <p:spPr>
            <a:xfrm>
              <a:off x="1611086" y="5233486"/>
              <a:ext cx="2253343" cy="4245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230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erpetua" panose="02020502060401020303" pitchFamily="18" charset="0"/>
              </a:rPr>
              <a:t>DHCP server is in different network….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41CC3F-1BE9-4A2C-9FB5-423D26812EC2}"/>
              </a:ext>
            </a:extLst>
          </p:cNvPr>
          <p:cNvGrpSpPr/>
          <p:nvPr/>
        </p:nvGrpSpPr>
        <p:grpSpPr>
          <a:xfrm>
            <a:off x="566609" y="2175195"/>
            <a:ext cx="4361856" cy="3920806"/>
            <a:chOff x="751114" y="2175195"/>
            <a:chExt cx="4361856" cy="392080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4C3EC4-3376-413A-A91D-E5079C5E00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381" t="43613" r="40476" b="36878"/>
            <a:stretch/>
          </p:blipFill>
          <p:spPr>
            <a:xfrm>
              <a:off x="751114" y="4025767"/>
              <a:ext cx="4177351" cy="2070234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824F30-0CFB-461E-9752-E05DFC18A965}"/>
                </a:ext>
              </a:extLst>
            </p:cNvPr>
            <p:cNvGrpSpPr/>
            <p:nvPr/>
          </p:nvGrpSpPr>
          <p:grpSpPr>
            <a:xfrm>
              <a:off x="839029" y="2175195"/>
              <a:ext cx="4273941" cy="3473517"/>
              <a:chOff x="839029" y="2175195"/>
              <a:chExt cx="4273941" cy="347351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6955270-F840-4BA2-98C3-0610F05C50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7500" t="45344" r="39405" b="36878"/>
              <a:stretch/>
            </p:blipFill>
            <p:spPr>
              <a:xfrm>
                <a:off x="839029" y="2175195"/>
                <a:ext cx="4273941" cy="1850572"/>
              </a:xfrm>
              <a:prstGeom prst="rect">
                <a:avLst/>
              </a:prstGeom>
            </p:spPr>
          </p:pic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FF0EAC0-A62E-4127-9C75-77F28C10E5DB}"/>
                  </a:ext>
                </a:extLst>
              </p:cNvPr>
              <p:cNvSpPr/>
              <p:nvPr/>
            </p:nvSpPr>
            <p:spPr>
              <a:xfrm>
                <a:off x="1687288" y="3069768"/>
                <a:ext cx="2253343" cy="555173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7ABD52-9BA3-49CA-8711-56A0248EE932}"/>
                  </a:ext>
                </a:extLst>
              </p:cNvPr>
              <p:cNvSpPr/>
              <p:nvPr/>
            </p:nvSpPr>
            <p:spPr>
              <a:xfrm>
                <a:off x="1713117" y="5093539"/>
                <a:ext cx="2253343" cy="555173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B517CBA-DCA7-4DB8-8D97-961EC520DACD}"/>
              </a:ext>
            </a:extLst>
          </p:cNvPr>
          <p:cNvSpPr txBox="1"/>
          <p:nvPr/>
        </p:nvSpPr>
        <p:spPr>
          <a:xfrm>
            <a:off x="4928056" y="3096584"/>
            <a:ext cx="4340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Incoming PDU at default router from DHCP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E0D41-7F29-48A4-8A00-A6C9D2003F02}"/>
              </a:ext>
            </a:extLst>
          </p:cNvPr>
          <p:cNvSpPr txBox="1"/>
          <p:nvPr/>
        </p:nvSpPr>
        <p:spPr>
          <a:xfrm>
            <a:off x="4696326" y="5022545"/>
            <a:ext cx="4200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Outgoing PDU from default router to PCX</a:t>
            </a:r>
          </a:p>
        </p:txBody>
      </p:sp>
    </p:spTree>
    <p:extLst>
      <p:ext uri="{BB962C8B-B14F-4D97-AF65-F5344CB8AC3E}">
        <p14:creationId xmlns:p14="http://schemas.microsoft.com/office/powerpoint/2010/main" val="29902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Verifying configuration</a:t>
            </a:r>
            <a:endParaRPr lang="en-FI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EB0F47-300D-498A-ADAD-94F3C4EC4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620563"/>
            <a:ext cx="79152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0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880725"/>
            <a:ext cx="852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S. Empson,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Portable Command Guide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Cisco Systems, Inc., 2008, USA.</a:t>
            </a:r>
            <a:endParaRPr lang="en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90A38-0417-4618-AF01-2FABAEE89A54}"/>
              </a:ext>
            </a:extLst>
          </p:cNvPr>
          <p:cNvSpPr txBox="1">
            <a:spLocks/>
          </p:cNvSpPr>
          <p:nvPr/>
        </p:nvSpPr>
        <p:spPr>
          <a:xfrm>
            <a:off x="234014" y="1373238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</p:txBody>
      </p:sp>
    </p:spTree>
    <p:extLst>
      <p:ext uri="{BB962C8B-B14F-4D97-AF65-F5344CB8AC3E}">
        <p14:creationId xmlns:p14="http://schemas.microsoft.com/office/powerpoint/2010/main" val="32469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Inter-VLAN Routing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DHCP configuration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Inter-VLAN Routing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A9E6E-5C15-4C85-9B9D-30260FDA6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8" t="22549" r="71667" b="54233"/>
          <a:stretch/>
        </p:blipFill>
        <p:spPr>
          <a:xfrm>
            <a:off x="5808220" y="2808514"/>
            <a:ext cx="3335780" cy="19888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2A4AB5-860D-4B41-ACAC-52DF8F49A3DC}"/>
              </a:ext>
            </a:extLst>
          </p:cNvPr>
          <p:cNvSpPr txBox="1"/>
          <p:nvPr/>
        </p:nvSpPr>
        <p:spPr>
          <a:xfrm>
            <a:off x="174171" y="2208553"/>
            <a:ext cx="5148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Perpetua" panose="02020502060401020303" pitchFamily="18" charset="0"/>
              </a:rPr>
              <a:t>How can we enable PC0 of  VLAN 10 to </a:t>
            </a:r>
          </a:p>
          <a:p>
            <a:r>
              <a:rPr lang="en-US" sz="2400" b="1" dirty="0">
                <a:solidFill>
                  <a:srgbClr val="C00000"/>
                </a:solidFill>
                <a:latin typeface="Perpetua" panose="02020502060401020303" pitchFamily="18" charset="0"/>
              </a:rPr>
              <a:t>communicate PC1 of VLAN 20?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82F29-8AB2-466D-BEAF-F9E25EC7E3F0}"/>
              </a:ext>
            </a:extLst>
          </p:cNvPr>
          <p:cNvSpPr txBox="1"/>
          <p:nvPr/>
        </p:nvSpPr>
        <p:spPr>
          <a:xfrm>
            <a:off x="337457" y="3288432"/>
            <a:ext cx="54929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Using Router</a:t>
            </a:r>
          </a:p>
          <a:p>
            <a:pPr marL="342900" indent="-342900">
              <a:buAutoNum type="arabicPeriod"/>
            </a:pPr>
            <a:r>
              <a:rPr lang="en-US" sz="2200" dirty="0">
                <a:latin typeface="Perpetua" panose="02020502060401020303" pitchFamily="18" charset="0"/>
              </a:rPr>
              <a:t>Multiple access line between R1 and SW1;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one for each VLAN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2. One trunk interface between SW1 and R1, with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multiple </a:t>
            </a:r>
            <a:r>
              <a:rPr lang="en-US" sz="2200" dirty="0" err="1">
                <a:latin typeface="Perpetua" panose="02020502060401020303" pitchFamily="18" charset="0"/>
              </a:rPr>
              <a:t>subinterfaces</a:t>
            </a:r>
            <a:r>
              <a:rPr lang="en-US" sz="2200" dirty="0">
                <a:latin typeface="Perpetua" panose="02020502060401020303" pitchFamily="18" charset="0"/>
              </a:rPr>
              <a:t>. ROAS technique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3. Using Layer 3 switch with switch virtual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DD437-0626-4900-9AB8-9C10CD37CC92}"/>
              </a:ext>
            </a:extLst>
          </p:cNvPr>
          <p:cNvSpPr/>
          <p:nvPr/>
        </p:nvSpPr>
        <p:spPr>
          <a:xfrm>
            <a:off x="337457" y="4350441"/>
            <a:ext cx="5470763" cy="64531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5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Inter-VLAN Routing….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0B9268-09F8-47F4-8CB2-7E474D37C6A3}"/>
              </a:ext>
            </a:extLst>
          </p:cNvPr>
          <p:cNvGrpSpPr/>
          <p:nvPr/>
        </p:nvGrpSpPr>
        <p:grpSpPr>
          <a:xfrm>
            <a:off x="5808220" y="2808514"/>
            <a:ext cx="3335780" cy="1988885"/>
            <a:chOff x="5808220" y="2808514"/>
            <a:chExt cx="3335780" cy="198888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DC66954-C890-482D-AA82-02BB7E39D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28" t="22549" r="71667" b="54233"/>
            <a:stretch/>
          </p:blipFill>
          <p:spPr>
            <a:xfrm>
              <a:off x="5808220" y="2808514"/>
              <a:ext cx="3335780" cy="198888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0F03680-A53A-4756-985E-BC25E343BEEA}"/>
                </a:ext>
              </a:extLst>
            </p:cNvPr>
            <p:cNvSpPr txBox="1"/>
            <p:nvPr/>
          </p:nvSpPr>
          <p:spPr>
            <a:xfrm>
              <a:off x="7380515" y="3690648"/>
              <a:ext cx="6412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Perpetua" panose="02020502060401020303" pitchFamily="18" charset="0"/>
                </a:rPr>
                <a:t>Fa0/3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A3B96F-CC37-4EE9-AFC6-CAACFC6DFD46}"/>
                </a:ext>
              </a:extLst>
            </p:cNvPr>
            <p:cNvSpPr txBox="1"/>
            <p:nvPr/>
          </p:nvSpPr>
          <p:spPr>
            <a:xfrm>
              <a:off x="7532915" y="3167352"/>
              <a:ext cx="6412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Perpetua" panose="02020502060401020303" pitchFamily="18" charset="0"/>
                </a:rPr>
                <a:t>Fa0/0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D2DA282-5E78-4336-AB76-6D353E8997CE}"/>
              </a:ext>
            </a:extLst>
          </p:cNvPr>
          <p:cNvSpPr txBox="1"/>
          <p:nvPr/>
        </p:nvSpPr>
        <p:spPr>
          <a:xfrm>
            <a:off x="183982" y="2179489"/>
            <a:ext cx="56685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Configure the switch to create VLANs &amp; interfaces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  to each VLAN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Configure Fa0/3 interface of the switch as a trunk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Switchport(config)#interface fa0/3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Switch(config-if)#switchport mode trunk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Configure the Router</a:t>
            </a:r>
          </a:p>
          <a:p>
            <a:pPr marL="800100" lvl="1" indent="-342900">
              <a:buSzPct val="150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Select the Fa0/0 interface of the router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   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fa0/0</a:t>
            </a:r>
          </a:p>
          <a:p>
            <a:pPr marL="800100" lvl="1" indent="-342900">
              <a:buSzPct val="150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Activate the interface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    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pPr marL="800100" lvl="1" indent="-342900">
              <a:buSzPct val="150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Create a virtual </a:t>
            </a:r>
            <a:r>
              <a:rPr lang="en-US" sz="2200" dirty="0" err="1">
                <a:latin typeface="Perpetua" panose="02020502060401020303" pitchFamily="18" charset="0"/>
              </a:rPr>
              <a:t>subinterface</a:t>
            </a:r>
            <a:endParaRPr lang="en-US" sz="2200" dirty="0">
              <a:latin typeface="Perpetua" panose="02020502060401020303" pitchFamily="18" charset="0"/>
            </a:endParaRP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    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fa0/0.10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</a:t>
            </a:r>
          </a:p>
          <a:p>
            <a:endParaRPr lang="en-US" sz="22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3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Inter-VLAN Routing….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A674E-5BD9-42EA-AAB9-17C79A672EE1}"/>
              </a:ext>
            </a:extLst>
          </p:cNvPr>
          <p:cNvSpPr/>
          <p:nvPr/>
        </p:nvSpPr>
        <p:spPr>
          <a:xfrm>
            <a:off x="-261258" y="2078975"/>
            <a:ext cx="744582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Specify the </a:t>
            </a:r>
            <a:r>
              <a:rPr lang="en-US" sz="2200" dirty="0" err="1">
                <a:latin typeface="Perpetua" panose="02020502060401020303" pitchFamily="18" charset="0"/>
              </a:rPr>
              <a:t>trunking</a:t>
            </a:r>
            <a:r>
              <a:rPr lang="en-US" sz="2200" dirty="0">
                <a:latin typeface="Perpetua" panose="02020502060401020303" pitchFamily="18" charset="0"/>
              </a:rPr>
              <a:t> protocol &amp; VLAN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             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encapsulation dot1q  10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Assign an IP address  to the </a:t>
            </a:r>
            <a:r>
              <a:rPr lang="en-US" sz="2200" dirty="0" err="1">
                <a:latin typeface="Perpetua" panose="02020502060401020303" pitchFamily="18" charset="0"/>
              </a:rPr>
              <a:t>subinterface</a:t>
            </a:r>
            <a:r>
              <a:rPr lang="en-US" sz="2200" dirty="0">
                <a:latin typeface="Perpetua" panose="02020502060401020303" pitchFamily="18" charset="0"/>
              </a:rPr>
              <a:t> (default gateway of the VLAN)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address 192.168.10.254 255.255.255.0</a:t>
            </a:r>
          </a:p>
          <a:p>
            <a:pPr marL="800100" lvl="1" indent="-342900">
              <a:buSzPct val="150000"/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Create another virtual </a:t>
            </a:r>
            <a:r>
              <a:rPr lang="en-US" sz="2200" dirty="0" err="1">
                <a:latin typeface="Perpetua" panose="02020502060401020303" pitchFamily="18" charset="0"/>
              </a:rPr>
              <a:t>subinterface</a:t>
            </a:r>
            <a:r>
              <a:rPr lang="en-US" sz="2200" dirty="0">
                <a:latin typeface="Perpetua" panose="02020502060401020303" pitchFamily="18" charset="0"/>
              </a:rPr>
              <a:t> for VLAN 20</a:t>
            </a:r>
          </a:p>
          <a:p>
            <a:pPr lvl="3"/>
            <a:r>
              <a:rPr lang="en-US" sz="2200" dirty="0">
                <a:latin typeface="Perpetua" panose="02020502060401020303" pitchFamily="18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fa0/0.20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Specify the </a:t>
            </a:r>
            <a:r>
              <a:rPr lang="en-US" sz="2200" dirty="0" err="1">
                <a:latin typeface="Perpetua" panose="02020502060401020303" pitchFamily="18" charset="0"/>
              </a:rPr>
              <a:t>trunking</a:t>
            </a:r>
            <a:r>
              <a:rPr lang="en-US" sz="2200" dirty="0">
                <a:latin typeface="Perpetua" panose="02020502060401020303" pitchFamily="18" charset="0"/>
              </a:rPr>
              <a:t> protocol &amp; VLAN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       	     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encapsulation dot1q  20</a:t>
            </a:r>
            <a:endParaRPr lang="en-US" sz="2200" dirty="0">
              <a:latin typeface="Perpetua" panose="02020502060401020303" pitchFamily="18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Assign an IP address  to the </a:t>
            </a:r>
            <a:r>
              <a:rPr lang="en-US" sz="2200" dirty="0" err="1">
                <a:latin typeface="Perpetua" panose="02020502060401020303" pitchFamily="18" charset="0"/>
              </a:rPr>
              <a:t>subinterface</a:t>
            </a:r>
            <a:r>
              <a:rPr lang="en-US" sz="2200" dirty="0">
                <a:latin typeface="Perpetua" panose="02020502060401020303" pitchFamily="18" charset="0"/>
              </a:rPr>
              <a:t> </a:t>
            </a:r>
          </a:p>
          <a:p>
            <a:pPr lvl="2"/>
            <a:r>
              <a:rPr lang="en-US" sz="2200" dirty="0">
                <a:latin typeface="Perpetua" panose="02020502060401020303" pitchFamily="18" charset="0"/>
              </a:rPr>
              <a:t>     (default gateway of the VLAN)</a:t>
            </a:r>
          </a:p>
          <a:p>
            <a:pPr lvl="2"/>
            <a:r>
              <a:rPr lang="en-US" sz="2200" dirty="0">
                <a:latin typeface="Perpetua" panose="02020502060401020303" pitchFamily="18" charset="0"/>
              </a:rPr>
              <a:t>    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address 192.168.20.254 255.255.255.0 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DB4122-7D6F-4800-BDF9-F6652FA2D897}"/>
              </a:ext>
            </a:extLst>
          </p:cNvPr>
          <p:cNvGrpSpPr/>
          <p:nvPr/>
        </p:nvGrpSpPr>
        <p:grpSpPr>
          <a:xfrm>
            <a:off x="5712625" y="3690648"/>
            <a:ext cx="3335780" cy="1988885"/>
            <a:chOff x="5712625" y="3690648"/>
            <a:chExt cx="3335780" cy="198888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6E15D9-3AE2-49E3-9823-C76E57757A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28" t="22549" r="71667" b="54233"/>
            <a:stretch/>
          </p:blipFill>
          <p:spPr>
            <a:xfrm>
              <a:off x="5712625" y="3690648"/>
              <a:ext cx="3335780" cy="198888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5F5118-59E2-4A51-BCF8-B3C62D30321A}"/>
                </a:ext>
              </a:extLst>
            </p:cNvPr>
            <p:cNvSpPr txBox="1"/>
            <p:nvPr/>
          </p:nvSpPr>
          <p:spPr>
            <a:xfrm>
              <a:off x="7284920" y="4572782"/>
              <a:ext cx="6412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Perpetua" panose="02020502060401020303" pitchFamily="18" charset="0"/>
                </a:rPr>
                <a:t>Fa0/3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A4E908-B95E-461A-B1C7-DA3533D1470D}"/>
                </a:ext>
              </a:extLst>
            </p:cNvPr>
            <p:cNvSpPr txBox="1"/>
            <p:nvPr/>
          </p:nvSpPr>
          <p:spPr>
            <a:xfrm>
              <a:off x="7437320" y="4049486"/>
              <a:ext cx="6412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Perpetua" panose="02020502060401020303" pitchFamily="18" charset="0"/>
                </a:rPr>
                <a:t>Fa0/0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C642B-9647-4128-89E5-2B2E86EF9D74}"/>
              </a:ext>
            </a:extLst>
          </p:cNvPr>
          <p:cNvSpPr txBox="1"/>
          <p:nvPr/>
        </p:nvSpPr>
        <p:spPr>
          <a:xfrm>
            <a:off x="576943" y="2155372"/>
            <a:ext cx="204549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C00000"/>
                </a:solidFill>
                <a:latin typeface="Perpetua" panose="02020502060401020303" pitchFamily="18" charset="0"/>
              </a:rPr>
              <a:t>DHCP server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Router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A5B3CE-10EF-4BEC-A372-869FD9E5C4B3}"/>
              </a:ext>
            </a:extLst>
          </p:cNvPr>
          <p:cNvSpPr txBox="1"/>
          <p:nvPr/>
        </p:nvSpPr>
        <p:spPr>
          <a:xfrm>
            <a:off x="576943" y="3691631"/>
            <a:ext cx="569957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C00000"/>
                </a:solidFill>
                <a:latin typeface="Perpetua" panose="02020502060401020303" pitchFamily="18" charset="0"/>
              </a:rPr>
              <a:t>DHCP server configuration: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Scenario I: DHCP server located in LAN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Scenario II: DHCP server located in different network</a:t>
            </a:r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erpetua" panose="02020502060401020303" pitchFamily="18" charset="0"/>
              </a:rPr>
              <a:t>Scenario I: DHCP server located in 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ABA93-7CD8-4D56-8FAE-B894D776AEE9}"/>
              </a:ext>
            </a:extLst>
          </p:cNvPr>
          <p:cNvSpPr txBox="1"/>
          <p:nvPr/>
        </p:nvSpPr>
        <p:spPr>
          <a:xfrm>
            <a:off x="337458" y="2043364"/>
            <a:ext cx="791755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Configure the interface by which DHCP server is connected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 to the LAN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fa0/0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address 192.168.1.254 255.255.255.0</a:t>
            </a:r>
          </a:p>
          <a:p>
            <a:pPr marL="342900" indent="-342900">
              <a:buAutoNum type="arabicPeriod" startAt="2"/>
            </a:pPr>
            <a:r>
              <a:rPr lang="en-US" sz="2000" dirty="0">
                <a:latin typeface="Perpetua" panose="02020502060401020303" pitchFamily="18" charset="0"/>
              </a:rPr>
              <a:t>Create a DHCP pool and give its name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pool 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mypool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 startAt="3"/>
            </a:pPr>
            <a:r>
              <a:rPr lang="en-US" sz="2000" dirty="0">
                <a:latin typeface="Perpetua" panose="02020502060401020303" pitchFamily="18" charset="0"/>
              </a:rPr>
              <a:t>Define the network IP address so that IP address from that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   block can be allocated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network  192.168.1.0      255.255.255.0</a:t>
            </a:r>
          </a:p>
          <a:p>
            <a:pPr marL="342900" indent="-342900">
              <a:buAutoNum type="arabicPeriod" startAt="4"/>
            </a:pPr>
            <a:r>
              <a:rPr lang="en-US" sz="2000" dirty="0">
                <a:latin typeface="Perpetua" panose="02020502060401020303" pitchFamily="18" charset="0"/>
              </a:rPr>
              <a:t>Define the DNS server’s IP address (optional)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 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-server 172.168.1.150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5. Define the default gateway (optional)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default-router 192.168.1.1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6. Specify the range of address not to be leased out to the client (optional)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excluded-address   192.168.1.1   192.168.1.10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EA066-AD7C-43C1-923F-C0C74AAAC620}"/>
              </a:ext>
            </a:extLst>
          </p:cNvPr>
          <p:cNvSpPr txBox="1"/>
          <p:nvPr/>
        </p:nvSpPr>
        <p:spPr>
          <a:xfrm>
            <a:off x="8079075" y="2486837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Fa0/0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31751B-7715-4B4E-9D2D-27536EB534F4}"/>
              </a:ext>
            </a:extLst>
          </p:cNvPr>
          <p:cNvGrpSpPr/>
          <p:nvPr/>
        </p:nvGrpSpPr>
        <p:grpSpPr>
          <a:xfrm>
            <a:off x="6825340" y="2155372"/>
            <a:ext cx="2187263" cy="4035195"/>
            <a:chOff x="6825340" y="2155372"/>
            <a:chExt cx="2187263" cy="403519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D44BCC4-F33B-4900-87A8-DA7B0E0F9998}"/>
                </a:ext>
              </a:extLst>
            </p:cNvPr>
            <p:cNvGrpSpPr/>
            <p:nvPr/>
          </p:nvGrpSpPr>
          <p:grpSpPr>
            <a:xfrm>
              <a:off x="6825340" y="2155372"/>
              <a:ext cx="2187263" cy="4035195"/>
              <a:chOff x="6781799" y="2155372"/>
              <a:chExt cx="2187263" cy="403519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9F86699-BE88-428F-8F7C-47A1817314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10" t="29259" r="82976" b="35820"/>
              <a:stretch/>
            </p:blipFill>
            <p:spPr>
              <a:xfrm>
                <a:off x="6781799" y="2155372"/>
                <a:ext cx="2024743" cy="371203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96A1EC-8FC4-4354-AF20-DEF47409862B}"/>
                  </a:ext>
                </a:extLst>
              </p:cNvPr>
              <p:cNvSpPr txBox="1"/>
              <p:nvPr/>
            </p:nvSpPr>
            <p:spPr>
              <a:xfrm>
                <a:off x="6879772" y="5544236"/>
                <a:ext cx="20892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Network: 192.168.1.0</a:t>
                </a:r>
              </a:p>
              <a:p>
                <a:r>
                  <a:rPr lang="en-US" dirty="0">
                    <a:latin typeface="Perpetua" panose="02020502060401020303" pitchFamily="18" charset="0"/>
                  </a:rPr>
                  <a:t>Mask: 255.255.255.0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4468DC-94BA-47CB-B6A8-D65CD274E504}"/>
                </a:ext>
              </a:extLst>
            </p:cNvPr>
            <p:cNvSpPr txBox="1"/>
            <p:nvPr/>
          </p:nvSpPr>
          <p:spPr>
            <a:xfrm>
              <a:off x="8097302" y="245128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Fa0/0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erpetua" panose="02020502060401020303" pitchFamily="18" charset="0"/>
              </a:rPr>
              <a:t>DHCP server is in different network.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063D3-4AA3-44B3-BE0B-57785F6F273B}"/>
              </a:ext>
            </a:extLst>
          </p:cNvPr>
          <p:cNvSpPr txBox="1"/>
          <p:nvPr/>
        </p:nvSpPr>
        <p:spPr>
          <a:xfrm>
            <a:off x="102110" y="2175449"/>
            <a:ext cx="266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B172B-2755-4DCF-9C88-BB61934D81D1}"/>
              </a:ext>
            </a:extLst>
          </p:cNvPr>
          <p:cNvSpPr txBox="1"/>
          <p:nvPr/>
        </p:nvSpPr>
        <p:spPr>
          <a:xfrm>
            <a:off x="227873" y="2559237"/>
            <a:ext cx="72070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Configure the DHCP server as before</a:t>
            </a:r>
          </a:p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pool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mypool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network  192.168.1.0    255.255.255.0</a:t>
            </a:r>
          </a:p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-server 192.16.1.150 </a:t>
            </a:r>
            <a:r>
              <a:rPr lang="en-US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(suppose)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default-router 192.168.1.254</a:t>
            </a:r>
          </a:p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excluded-address 192.168.1.1 192.168.1.10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6A9183-848F-445E-9F22-630D4DBF8F6F}"/>
              </a:ext>
            </a:extLst>
          </p:cNvPr>
          <p:cNvGrpSpPr/>
          <p:nvPr/>
        </p:nvGrpSpPr>
        <p:grpSpPr>
          <a:xfrm>
            <a:off x="7078986" y="2017489"/>
            <a:ext cx="1962904" cy="3654399"/>
            <a:chOff x="6464816" y="2006172"/>
            <a:chExt cx="2441875" cy="39863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AE130D5-C4E2-4BF3-B590-969E75CBB74D}"/>
                </a:ext>
              </a:extLst>
            </p:cNvPr>
            <p:cNvGrpSpPr/>
            <p:nvPr/>
          </p:nvGrpSpPr>
          <p:grpSpPr>
            <a:xfrm>
              <a:off x="6464816" y="2006172"/>
              <a:ext cx="2167556" cy="3986365"/>
              <a:chOff x="6464816" y="2006172"/>
              <a:chExt cx="2167556" cy="398636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179974C-B1D5-4236-802A-E12A704A7C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4524" t="26719" r="20953" b="32434"/>
              <a:stretch/>
            </p:blipFill>
            <p:spPr>
              <a:xfrm>
                <a:off x="6464816" y="2231570"/>
                <a:ext cx="2167556" cy="3429001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FF529E-35E1-4BEC-AD02-0B72C7F2CF59}"/>
                  </a:ext>
                </a:extLst>
              </p:cNvPr>
              <p:cNvSpPr txBox="1"/>
              <p:nvPr/>
            </p:nvSpPr>
            <p:spPr>
              <a:xfrm>
                <a:off x="6955971" y="2006172"/>
                <a:ext cx="13163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172.16.1.0/24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D11AF1-2E7B-4F2D-A283-40268448A9E1}"/>
                  </a:ext>
                </a:extLst>
              </p:cNvPr>
              <p:cNvSpPr txBox="1"/>
              <p:nvPr/>
            </p:nvSpPr>
            <p:spPr>
              <a:xfrm>
                <a:off x="7167594" y="5653983"/>
                <a:ext cx="1410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192.168.1.0/24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976C91-136B-4D8A-B7AE-374D761430E9}"/>
                  </a:ext>
                </a:extLst>
              </p:cNvPr>
              <p:cNvSpPr txBox="1"/>
              <p:nvPr/>
            </p:nvSpPr>
            <p:spPr>
              <a:xfrm>
                <a:off x="7071539" y="2439587"/>
                <a:ext cx="599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Fa0/0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F3F701-CC64-4DA6-BFBC-E20AFD7449A7}"/>
                  </a:ext>
                </a:extLst>
              </p:cNvPr>
              <p:cNvSpPr txBox="1"/>
              <p:nvPr/>
            </p:nvSpPr>
            <p:spPr>
              <a:xfrm>
                <a:off x="7523861" y="2156449"/>
                <a:ext cx="599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Fa0/1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D675-2914-4D14-90A4-560B96986861}"/>
                </a:ext>
              </a:extLst>
            </p:cNvPr>
            <p:cNvSpPr txBox="1"/>
            <p:nvPr/>
          </p:nvSpPr>
          <p:spPr>
            <a:xfrm>
              <a:off x="8306847" y="2464226"/>
              <a:ext cx="599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Fa0/0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DHCP….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erpetua" panose="02020502060401020303" pitchFamily="18" charset="0"/>
              </a:rPr>
              <a:t>DHCP server is in different network….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8D3F0-AC0A-4317-9F37-3F5F246EC850}"/>
              </a:ext>
            </a:extLst>
          </p:cNvPr>
          <p:cNvSpPr txBox="1"/>
          <p:nvPr/>
        </p:nvSpPr>
        <p:spPr>
          <a:xfrm>
            <a:off x="421341" y="2362200"/>
            <a:ext cx="62896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Configure the  interfaces of the DHCP server and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default router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Configure the Fa0/0 interface of the default router with </a:t>
            </a:r>
          </a:p>
          <a:p>
            <a:pPr lvl="1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fa0/0</a:t>
            </a:r>
          </a:p>
          <a:p>
            <a:pPr lvl="1"/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address 192.168.1.254 255.255.255.0</a:t>
            </a:r>
          </a:p>
          <a:p>
            <a:pPr lvl="1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559C9F-9A8C-446C-A9E1-AB12B30ED925}"/>
              </a:ext>
            </a:extLst>
          </p:cNvPr>
          <p:cNvGrpSpPr/>
          <p:nvPr/>
        </p:nvGrpSpPr>
        <p:grpSpPr>
          <a:xfrm>
            <a:off x="6674399" y="2006172"/>
            <a:ext cx="2441875" cy="3986365"/>
            <a:chOff x="6464816" y="2006172"/>
            <a:chExt cx="2441875" cy="39863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E1A115D-856C-4325-B147-BCDEF12C0C67}"/>
                </a:ext>
              </a:extLst>
            </p:cNvPr>
            <p:cNvGrpSpPr/>
            <p:nvPr/>
          </p:nvGrpSpPr>
          <p:grpSpPr>
            <a:xfrm>
              <a:off x="6464816" y="2006172"/>
              <a:ext cx="2167556" cy="3986365"/>
              <a:chOff x="6464816" y="2006172"/>
              <a:chExt cx="2167556" cy="398636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1015791-E311-4C3C-96DF-FFEB13C93B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4524" t="26719" r="20953" b="32434"/>
              <a:stretch/>
            </p:blipFill>
            <p:spPr>
              <a:xfrm>
                <a:off x="6464816" y="2231570"/>
                <a:ext cx="2167556" cy="3429001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78630A-4C8F-42C3-9DAC-64692C39190D}"/>
                  </a:ext>
                </a:extLst>
              </p:cNvPr>
              <p:cNvSpPr txBox="1"/>
              <p:nvPr/>
            </p:nvSpPr>
            <p:spPr>
              <a:xfrm>
                <a:off x="6955971" y="2006172"/>
                <a:ext cx="13163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172.16.1.0/30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A0C112-05A1-4866-9C2E-1B7BBB0D930B}"/>
                  </a:ext>
                </a:extLst>
              </p:cNvPr>
              <p:cNvSpPr txBox="1"/>
              <p:nvPr/>
            </p:nvSpPr>
            <p:spPr>
              <a:xfrm>
                <a:off x="7167594" y="5653983"/>
                <a:ext cx="1410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192.168.1.0/24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8430E9-1177-464F-9C1A-83F268D14918}"/>
                  </a:ext>
                </a:extLst>
              </p:cNvPr>
              <p:cNvSpPr txBox="1"/>
              <p:nvPr/>
            </p:nvSpPr>
            <p:spPr>
              <a:xfrm>
                <a:off x="7071539" y="2439587"/>
                <a:ext cx="599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Fa0/0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B1F735-BC4A-4F20-856E-6B60C9E5956E}"/>
                  </a:ext>
                </a:extLst>
              </p:cNvPr>
              <p:cNvSpPr txBox="1"/>
              <p:nvPr/>
            </p:nvSpPr>
            <p:spPr>
              <a:xfrm>
                <a:off x="7523861" y="2156449"/>
                <a:ext cx="599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Fa0/1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D667CE-ED01-42E0-B524-8F923A412CBA}"/>
                </a:ext>
              </a:extLst>
            </p:cNvPr>
            <p:cNvSpPr txBox="1"/>
            <p:nvPr/>
          </p:nvSpPr>
          <p:spPr>
            <a:xfrm>
              <a:off x="8306847" y="2464226"/>
              <a:ext cx="599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Fa0/0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D08826A-D303-4262-AC8A-9BF3AE2C8774}"/>
              </a:ext>
            </a:extLst>
          </p:cNvPr>
          <p:cNvSpPr txBox="1"/>
          <p:nvPr/>
        </p:nvSpPr>
        <p:spPr>
          <a:xfrm>
            <a:off x="421341" y="4431822"/>
            <a:ext cx="6175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Configure each router to perform routing using any protocol, RIPv2 or EIGRP or OSPF</a:t>
            </a:r>
          </a:p>
        </p:txBody>
      </p:sp>
    </p:spTree>
    <p:extLst>
      <p:ext uri="{BB962C8B-B14F-4D97-AF65-F5344CB8AC3E}">
        <p14:creationId xmlns:p14="http://schemas.microsoft.com/office/powerpoint/2010/main" val="46333148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3766</TotalTime>
  <Words>735</Words>
  <Application>Microsoft Office PowerPoint</Application>
  <PresentationFormat>On-screen Show (4:3)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Perpetua</vt:lpstr>
      <vt:lpstr>Times New Roman</vt:lpstr>
      <vt:lpstr>Wingdings</vt:lpstr>
      <vt:lpstr>Spectrum</vt:lpstr>
      <vt:lpstr>Inter-VLAN Routing &amp; DHCP</vt:lpstr>
      <vt:lpstr>Lecture Outline</vt:lpstr>
      <vt:lpstr>Inter-VLAN Routing</vt:lpstr>
      <vt:lpstr>Inter-VLAN Routing….</vt:lpstr>
      <vt:lpstr>Inter-VLAN Routing….</vt:lpstr>
      <vt:lpstr>DHCP</vt:lpstr>
      <vt:lpstr>DHCP….</vt:lpstr>
      <vt:lpstr>DHCP….</vt:lpstr>
      <vt:lpstr>DHCP….</vt:lpstr>
      <vt:lpstr>DHCP….</vt:lpstr>
      <vt:lpstr>DHCP….</vt:lpstr>
      <vt:lpstr>DHCP….</vt:lpstr>
      <vt:lpstr>DHCP….</vt:lpstr>
      <vt:lpstr>DHCP….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Md. Sakir Hossain</cp:lastModifiedBy>
  <cp:revision>49</cp:revision>
  <dcterms:created xsi:type="dcterms:W3CDTF">2018-12-10T17:20:29Z</dcterms:created>
  <dcterms:modified xsi:type="dcterms:W3CDTF">2020-05-22T06:59:33Z</dcterms:modified>
</cp:coreProperties>
</file>