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93" r:id="rId2"/>
    <p:sldId id="257" r:id="rId3"/>
    <p:sldId id="271" r:id="rId4"/>
    <p:sldId id="283" r:id="rId5"/>
    <p:sldId id="290" r:id="rId6"/>
    <p:sldId id="284" r:id="rId7"/>
    <p:sldId id="287" r:id="rId8"/>
    <p:sldId id="294" r:id="rId9"/>
    <p:sldId id="291" r:id="rId10"/>
    <p:sldId id="292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34054-7BE9-4DA8-8643-4B031E899B70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F60C5-3E27-48D7-B292-D9009750C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0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F60C5-3E27-48D7-B292-D9009750C6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5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23-May-20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 &amp; PAT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0253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5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6477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6691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 11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Sakir Hossain, Email: sakir.Hossain@aiub.edu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2762083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Verifying Configurations of NAT and  PAT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1F49A-83A1-406B-9A52-90A5741FF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05" y="2273348"/>
            <a:ext cx="7992466" cy="378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8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80725"/>
            <a:ext cx="852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Empson,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Portable Command Guide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ed., Cisco Systems, Inc., 2008, USA.</a:t>
            </a:r>
            <a:endParaRPr lang="en-FI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Recommended Books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D90A38-0417-4618-AF01-2FABAEE89A54}"/>
              </a:ext>
            </a:extLst>
          </p:cNvPr>
          <p:cNvSpPr txBox="1">
            <a:spLocks/>
          </p:cNvSpPr>
          <p:nvPr/>
        </p:nvSpPr>
        <p:spPr>
          <a:xfrm>
            <a:off x="234014" y="1373238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728663" lvl="1" indent="-385763" algn="just">
              <a:buFont typeface="+mj-lt"/>
              <a:buAutoNum type="arabicPeriod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1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</p:txBody>
      </p:sp>
    </p:spTree>
    <p:extLst>
      <p:ext uri="{BB962C8B-B14F-4D97-AF65-F5344CB8AC3E}">
        <p14:creationId xmlns:p14="http://schemas.microsoft.com/office/powerpoint/2010/main" val="3246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Static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Dynamic NAT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PAT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7E284-FB2F-4D5C-961B-F4EAC70A9F34}"/>
              </a:ext>
            </a:extLst>
          </p:cNvPr>
          <p:cNvSpPr txBox="1"/>
          <p:nvPr/>
        </p:nvSpPr>
        <p:spPr>
          <a:xfrm>
            <a:off x="258811" y="2334900"/>
            <a:ext cx="448244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Configure the routers and PCs  as usual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Perform routing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224E9-6CC5-48A2-AEC5-4E6E8F2C6802}"/>
              </a:ext>
            </a:extLst>
          </p:cNvPr>
          <p:cNvSpPr/>
          <p:nvPr/>
        </p:nvSpPr>
        <p:spPr>
          <a:xfrm>
            <a:off x="254809" y="304457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FFB4EF1-9E99-4497-A827-0C7372E63A8A}"/>
              </a:ext>
            </a:extLst>
          </p:cNvPr>
          <p:cNvGrpSpPr/>
          <p:nvPr/>
        </p:nvGrpSpPr>
        <p:grpSpPr>
          <a:xfrm>
            <a:off x="117019" y="5020214"/>
            <a:ext cx="5150029" cy="1758113"/>
            <a:chOff x="117019" y="5020214"/>
            <a:chExt cx="5150029" cy="175811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02DF809-88DD-4D87-A9EE-309E3005DA86}"/>
                </a:ext>
              </a:extLst>
            </p:cNvPr>
            <p:cNvSpPr/>
            <p:nvPr/>
          </p:nvSpPr>
          <p:spPr>
            <a:xfrm>
              <a:off x="117019" y="5020214"/>
              <a:ext cx="51500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(config)#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nat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inside source 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 192.168.1.1 195.15.2.3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FD778FD-CAC2-4528-9FC4-68233D7B8583}"/>
                </a:ext>
              </a:extLst>
            </p:cNvPr>
            <p:cNvCxnSpPr/>
            <p:nvPr/>
          </p:nvCxnSpPr>
          <p:spPr>
            <a:xfrm flipV="1">
              <a:off x="1513114" y="5666545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07ED03-1E2F-4DC3-96F6-1E4FA84E1E0F}"/>
                </a:ext>
              </a:extLst>
            </p:cNvPr>
            <p:cNvSpPr txBox="1"/>
            <p:nvPr/>
          </p:nvSpPr>
          <p:spPr>
            <a:xfrm>
              <a:off x="896984" y="6408995"/>
              <a:ext cx="1554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 be replaced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A9ED8BB-BE0C-4E30-B109-D77C4FB3C697}"/>
                </a:ext>
              </a:extLst>
            </p:cNvPr>
            <p:cNvCxnSpPr/>
            <p:nvPr/>
          </p:nvCxnSpPr>
          <p:spPr>
            <a:xfrm flipV="1">
              <a:off x="3379180" y="5634279"/>
              <a:ext cx="0" cy="3750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847470-543F-427D-AAAE-24F4C0DF26A0}"/>
                </a:ext>
              </a:extLst>
            </p:cNvPr>
            <p:cNvSpPr txBox="1"/>
            <p:nvPr/>
          </p:nvSpPr>
          <p:spPr>
            <a:xfrm>
              <a:off x="2763050" y="6376729"/>
              <a:ext cx="1319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Replaced by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70A7155-E3CF-4A90-BA1C-0A3AB79A0F8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BB560ED-300A-4082-A495-AA78A1F08712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E327B99-5DBF-4DBC-B98C-2F86E62993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1D1728-0C25-4FC2-B852-C3B93B4D7909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48AC821-9C13-4E5C-9BAA-4CFCE9D1BAC7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4CB919A-641C-4EE4-A270-74DD9225A88E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6A46B5E-D8C5-412B-9A9E-6CFB8D97EF04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2E0B54-4D04-4870-BFDE-523D46C6F3C1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CA638C-A08B-4010-86C7-929D0E374723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0B5B6F-70A5-4E8A-AC6A-A5CFF27AB4F0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1D4A810-3391-4946-89DE-959794F06366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760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Incoming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36FE20-7F1B-4160-952F-B85A4A1678DB}"/>
              </a:ext>
            </a:extLst>
          </p:cNvPr>
          <p:cNvGrpSpPr/>
          <p:nvPr/>
        </p:nvGrpSpPr>
        <p:grpSpPr>
          <a:xfrm>
            <a:off x="447509" y="2816569"/>
            <a:ext cx="3981295" cy="3029856"/>
            <a:chOff x="371966" y="2816569"/>
            <a:chExt cx="3981295" cy="302985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F3E51B8-1991-40D1-88F1-952A366397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8629" r="41182" b="37302"/>
            <a:stretch/>
          </p:blipFill>
          <p:spPr>
            <a:xfrm>
              <a:off x="371966" y="2816569"/>
              <a:ext cx="3981295" cy="3029856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51B2D7-7ED1-4FCD-BB82-97CFEA82F080}"/>
                </a:ext>
              </a:extLst>
            </p:cNvPr>
            <p:cNvSpPr/>
            <p:nvPr/>
          </p:nvSpPr>
          <p:spPr>
            <a:xfrm>
              <a:off x="1306287" y="4919248"/>
              <a:ext cx="1924938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677A4F-CFA2-4186-8B38-09F1939AFD1B}"/>
                </a:ext>
              </a:extLst>
            </p:cNvPr>
            <p:cNvSpPr/>
            <p:nvPr/>
          </p:nvSpPr>
          <p:spPr>
            <a:xfrm>
              <a:off x="1864953" y="3100481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A0BB35-6BAB-4DCE-ACD5-095B16D2D984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F274BA9-CC5E-49F4-875B-6BC4D9F64257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Frames and Packets</a:t>
            </a:r>
            <a:endParaRPr lang="en-FI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9790F4-94E2-49E4-9125-41B05C6C87EC}"/>
              </a:ext>
            </a:extLst>
          </p:cNvPr>
          <p:cNvSpPr txBox="1"/>
          <p:nvPr/>
        </p:nvSpPr>
        <p:spPr>
          <a:xfrm>
            <a:off x="555171" y="2333529"/>
            <a:ext cx="269368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Outgoing PDUs at NAT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21FB24-F364-490E-BCCB-EE2F67F00EAA}"/>
              </a:ext>
            </a:extLst>
          </p:cNvPr>
          <p:cNvGrpSpPr/>
          <p:nvPr/>
        </p:nvGrpSpPr>
        <p:grpSpPr>
          <a:xfrm>
            <a:off x="275285" y="2816569"/>
            <a:ext cx="4087062" cy="3322974"/>
            <a:chOff x="275285" y="2816569"/>
            <a:chExt cx="4087062" cy="33229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C9110E2-A243-487C-8112-0F23564D0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637" t="26724" r="41474" b="37302"/>
            <a:stretch/>
          </p:blipFill>
          <p:spPr>
            <a:xfrm>
              <a:off x="275285" y="2816569"/>
              <a:ext cx="4087062" cy="3322974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A90574C-37A7-4E4F-9ECB-B831AC81035C}"/>
                </a:ext>
              </a:extLst>
            </p:cNvPr>
            <p:cNvSpPr/>
            <p:nvPr/>
          </p:nvSpPr>
          <p:spPr>
            <a:xfrm>
              <a:off x="1393371" y="5225144"/>
              <a:ext cx="1665515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4F4731-1881-4065-820A-C978675E3B02}"/>
                </a:ext>
              </a:extLst>
            </p:cNvPr>
            <p:cNvSpPr/>
            <p:nvPr/>
          </p:nvSpPr>
          <p:spPr>
            <a:xfrm>
              <a:off x="1864953" y="3318843"/>
              <a:ext cx="2228076" cy="48252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625097-2E01-4862-A055-0B3C278707BD}"/>
              </a:ext>
            </a:extLst>
          </p:cNvPr>
          <p:cNvGrpSpPr/>
          <p:nvPr/>
        </p:nvGrpSpPr>
        <p:grpSpPr>
          <a:xfrm>
            <a:off x="4317193" y="2039345"/>
            <a:ext cx="4881653" cy="3668324"/>
            <a:chOff x="4317193" y="2039345"/>
            <a:chExt cx="4881653" cy="36683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971F4B-F1AE-4455-ABC2-A08D192B25E4}"/>
                </a:ext>
              </a:extLst>
            </p:cNvPr>
            <p:cNvGrpSpPr/>
            <p:nvPr/>
          </p:nvGrpSpPr>
          <p:grpSpPr>
            <a:xfrm>
              <a:off x="4317193" y="2039345"/>
              <a:ext cx="4881653" cy="3668324"/>
              <a:chOff x="4317193" y="2039345"/>
              <a:chExt cx="4881653" cy="36683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C001BE2-A73A-4424-8C82-90EF71631F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5357" t="37936" r="52143" b="32434"/>
              <a:stretch/>
            </p:blipFill>
            <p:spPr>
              <a:xfrm>
                <a:off x="5477594" y="2620564"/>
                <a:ext cx="3516183" cy="260458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A322C-4AAC-48D5-A82E-BFBD1C3326D2}"/>
                  </a:ext>
                </a:extLst>
              </p:cNvPr>
              <p:cNvSpPr txBox="1"/>
              <p:nvPr/>
            </p:nvSpPr>
            <p:spPr>
              <a:xfrm>
                <a:off x="4996543" y="5369115"/>
                <a:ext cx="186352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Net: 192.168.1.0/24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1CC8AF5-7577-4B95-8432-81920CA5880E}"/>
                  </a:ext>
                </a:extLst>
              </p:cNvPr>
              <p:cNvSpPr/>
              <p:nvPr/>
            </p:nvSpPr>
            <p:spPr>
              <a:xfrm>
                <a:off x="7070612" y="5334515"/>
                <a:ext cx="19563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192.16.2.0/24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980FB34-16CC-46FB-A65B-AEE82423AD84}"/>
                  </a:ext>
                </a:extLst>
              </p:cNvPr>
              <p:cNvSpPr/>
              <p:nvPr/>
            </p:nvSpPr>
            <p:spPr>
              <a:xfrm>
                <a:off x="6569869" y="2039345"/>
                <a:ext cx="1839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Net: 195.5.2.0/24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96D1-7F30-4658-A16F-D75DCF6D0345}"/>
                  </a:ext>
                </a:extLst>
              </p:cNvPr>
              <p:cNvSpPr/>
              <p:nvPr/>
            </p:nvSpPr>
            <p:spPr>
              <a:xfrm>
                <a:off x="4317193" y="4471610"/>
                <a:ext cx="151195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192.168.1.1</a:t>
                </a:r>
              </a:p>
              <a:p>
                <a:r>
                  <a:rPr lang="en-US" sz="1600" dirty="0">
                    <a:latin typeface="Perpetua" panose="02020502060401020303" pitchFamily="18" charset="0"/>
                  </a:rPr>
                  <a:t>0009.7C45.2C4E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2DC951-AA27-40DB-89CC-B99948E69903}"/>
                  </a:ext>
                </a:extLst>
              </p:cNvPr>
              <p:cNvSpPr/>
              <p:nvPr/>
            </p:nvSpPr>
            <p:spPr>
              <a:xfrm>
                <a:off x="4416352" y="2788356"/>
                <a:ext cx="159210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192.168.1.254</a:t>
                </a:r>
              </a:p>
              <a:p>
                <a:r>
                  <a:rPr lang="en-US" sz="1600" dirty="0"/>
                  <a:t>0002.1639.B801 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C7F9369-333D-4FF5-8298-627A0C6E1E97}"/>
                  </a:ext>
                </a:extLst>
              </p:cNvPr>
              <p:cNvSpPr/>
              <p:nvPr/>
            </p:nvSpPr>
            <p:spPr>
              <a:xfrm>
                <a:off x="6107614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195.5.2.1</a:t>
                </a:r>
              </a:p>
              <a:p>
                <a:r>
                  <a:rPr lang="en-US" sz="1600" dirty="0"/>
                  <a:t>0002.1639.B802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6D2047-0DD4-4394-8B40-508DA1C5B7B1}"/>
                  </a:ext>
                </a:extLst>
              </p:cNvPr>
              <p:cNvSpPr/>
              <p:nvPr/>
            </p:nvSpPr>
            <p:spPr>
              <a:xfrm>
                <a:off x="7653230" y="2231794"/>
                <a:ext cx="154561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latin typeface="Perpetua" panose="02020502060401020303" pitchFamily="18" charset="0"/>
                  </a:rPr>
                  <a:t>195.5.2.2</a:t>
                </a:r>
              </a:p>
              <a:p>
                <a:r>
                  <a:rPr lang="en-US" sz="1600" dirty="0"/>
                  <a:t>0030.F22D.9502</a:t>
                </a:r>
                <a:endParaRPr lang="en-US" sz="1600" dirty="0">
                  <a:latin typeface="Perpetua" panose="02020502060401020303" pitchFamily="18" charset="0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0F8CD1-2BA1-4DFE-91FB-9E34B1FD225C}"/>
                </a:ext>
              </a:extLst>
            </p:cNvPr>
            <p:cNvSpPr/>
            <p:nvPr/>
          </p:nvSpPr>
          <p:spPr>
            <a:xfrm>
              <a:off x="7401399" y="4594720"/>
              <a:ext cx="102463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Perpetua" panose="02020502060401020303" pitchFamily="18" charset="0"/>
                </a:rPr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62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657C9E-E2DC-4E79-BD03-C1DD24D8CD64}"/>
              </a:ext>
            </a:extLst>
          </p:cNvPr>
          <p:cNvSpPr/>
          <p:nvPr/>
        </p:nvSpPr>
        <p:spPr>
          <a:xfrm>
            <a:off x="283029" y="3475167"/>
            <a:ext cx="8439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195.15.2.3  195.15.2.100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netmask 255.255.255.0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964127-04A5-42A9-9E8E-4DF8FF8D8F85}"/>
              </a:ext>
            </a:extLst>
          </p:cNvPr>
          <p:cNvGrpSpPr/>
          <p:nvPr/>
        </p:nvGrpSpPr>
        <p:grpSpPr>
          <a:xfrm>
            <a:off x="4855029" y="3746331"/>
            <a:ext cx="865814" cy="726718"/>
            <a:chOff x="3614057" y="3844500"/>
            <a:chExt cx="865814" cy="72671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7D60ED6-89FF-425E-9893-ECBB6F222D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11D9C9C-93F1-447D-AFBF-7A586AA4DF64}"/>
                </a:ext>
              </a:extLst>
            </p:cNvPr>
            <p:cNvSpPr txBox="1"/>
            <p:nvPr/>
          </p:nvSpPr>
          <p:spPr>
            <a:xfrm>
              <a:off x="3614057" y="4201886"/>
              <a:ext cx="86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 IP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03B076-B417-48E4-B540-7DFB29B5A057}"/>
              </a:ext>
            </a:extLst>
          </p:cNvPr>
          <p:cNvGrpSpPr/>
          <p:nvPr/>
        </p:nvGrpSpPr>
        <p:grpSpPr>
          <a:xfrm>
            <a:off x="6731871" y="3798332"/>
            <a:ext cx="786434" cy="726718"/>
            <a:chOff x="3614057" y="3844500"/>
            <a:chExt cx="786434" cy="726718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AB9EAC-C69F-434C-843C-C929C37D3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3914" y="3844500"/>
              <a:ext cx="0" cy="3573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0CBAEE-5189-4EC2-81B5-EDD84AF07AA9}"/>
                </a:ext>
              </a:extLst>
            </p:cNvPr>
            <p:cNvSpPr txBox="1"/>
            <p:nvPr/>
          </p:nvSpPr>
          <p:spPr>
            <a:xfrm>
              <a:off x="3614057" y="4201886"/>
              <a:ext cx="786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Last IP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F27B3-64A6-4C22-B711-7D843D57AB47}"/>
              </a:ext>
            </a:extLst>
          </p:cNvPr>
          <p:cNvSpPr/>
          <p:nvPr/>
        </p:nvSpPr>
        <p:spPr>
          <a:xfrm>
            <a:off x="285846" y="5717093"/>
            <a:ext cx="81348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pool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mypool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876FD8-A497-4D69-8248-C594A3EEA1DC}"/>
              </a:ext>
            </a:extLst>
          </p:cNvPr>
          <p:cNvSpPr/>
          <p:nvPr/>
        </p:nvSpPr>
        <p:spPr>
          <a:xfrm>
            <a:off x="308859" y="4812726"/>
            <a:ext cx="8526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NAT(config)#access-list 1 permit 192.168.1.0   0.0.0.255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475731-3C96-4D21-A908-A5636CC59769}"/>
              </a:ext>
            </a:extLst>
          </p:cNvPr>
          <p:cNvGrpSpPr/>
          <p:nvPr/>
        </p:nvGrpSpPr>
        <p:grpSpPr>
          <a:xfrm>
            <a:off x="3088331" y="5094563"/>
            <a:ext cx="5922968" cy="528710"/>
            <a:chOff x="3088331" y="5094563"/>
            <a:chExt cx="5922968" cy="5287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A92DA7E-19A8-442C-AC74-FACFF9D7F6CE}"/>
                </a:ext>
              </a:extLst>
            </p:cNvPr>
            <p:cNvSpPr txBox="1"/>
            <p:nvPr/>
          </p:nvSpPr>
          <p:spPr>
            <a:xfrm>
              <a:off x="3088331" y="5253941"/>
              <a:ext cx="5922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IP in the range 192.168.1.0 to 192.168.1.255 will only be translated</a:t>
              </a: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EB3A3BEF-281F-49AA-9F0B-05B97F4B3B70}"/>
                </a:ext>
              </a:extLst>
            </p:cNvPr>
            <p:cNvSpPr/>
            <p:nvPr/>
          </p:nvSpPr>
          <p:spPr>
            <a:xfrm rot="5400000">
              <a:off x="6536420" y="3564065"/>
              <a:ext cx="163398" cy="3224394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475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54D29C-9562-4FFB-853D-2B16DDBB2805}"/>
              </a:ext>
            </a:extLst>
          </p:cNvPr>
          <p:cNvGrpSpPr/>
          <p:nvPr/>
        </p:nvGrpSpPr>
        <p:grpSpPr>
          <a:xfrm>
            <a:off x="1001944" y="2017059"/>
            <a:ext cx="7140112" cy="4073987"/>
            <a:chOff x="934297" y="2207071"/>
            <a:chExt cx="7140112" cy="40739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CA19C3-EBFC-4371-80BF-95A2F2DCFA81}"/>
                </a:ext>
              </a:extLst>
            </p:cNvPr>
            <p:cNvGrpSpPr/>
            <p:nvPr/>
          </p:nvGrpSpPr>
          <p:grpSpPr>
            <a:xfrm>
              <a:off x="1562951" y="2207071"/>
              <a:ext cx="5658769" cy="4073987"/>
              <a:chOff x="1562951" y="2207071"/>
              <a:chExt cx="5658769" cy="407398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26C3A0A-C7B6-4FD9-B594-BC15270641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9167" t="31799" r="37381" b="37937"/>
              <a:stretch/>
            </p:blipFill>
            <p:spPr>
              <a:xfrm>
                <a:off x="1658053" y="2242458"/>
                <a:ext cx="5563667" cy="4038600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57DFC6-17B6-4B22-9ACA-08ABD983E5E6}"/>
                  </a:ext>
                </a:extLst>
              </p:cNvPr>
              <p:cNvSpPr txBox="1"/>
              <p:nvPr/>
            </p:nvSpPr>
            <p:spPr>
              <a:xfrm>
                <a:off x="1562951" y="2784795"/>
                <a:ext cx="7186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636EE8-24DB-4B10-A836-B867BC9EBBCE}"/>
                  </a:ext>
                </a:extLst>
              </p:cNvPr>
              <p:cNvSpPr txBox="1"/>
              <p:nvPr/>
            </p:nvSpPr>
            <p:spPr>
              <a:xfrm>
                <a:off x="2760379" y="2207071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483AB0-5245-4256-8FA9-357014A75DAE}"/>
                  </a:ext>
                </a:extLst>
              </p:cNvPr>
              <p:cNvSpPr txBox="1"/>
              <p:nvPr/>
            </p:nvSpPr>
            <p:spPr>
              <a:xfrm>
                <a:off x="5338624" y="2260718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Fa0/0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D35519-BFD3-401B-9A31-3C7C05A77547}"/>
                  </a:ext>
                </a:extLst>
              </p:cNvPr>
              <p:cNvSpPr txBox="1"/>
              <p:nvPr/>
            </p:nvSpPr>
            <p:spPr>
              <a:xfrm>
                <a:off x="6520442" y="3031264"/>
                <a:ext cx="696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Fa0/1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DEA5BF-6B91-447C-B542-B0DA88A2110B}"/>
                </a:ext>
              </a:extLst>
            </p:cNvPr>
            <p:cNvSpPr txBox="1"/>
            <p:nvPr/>
          </p:nvSpPr>
          <p:spPr>
            <a:xfrm>
              <a:off x="934297" y="5336458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D0170E-0C57-4E3C-83A2-FF5F41AFD188}"/>
                </a:ext>
              </a:extLst>
            </p:cNvPr>
            <p:cNvSpPr txBox="1"/>
            <p:nvPr/>
          </p:nvSpPr>
          <p:spPr>
            <a:xfrm>
              <a:off x="4078008" y="5304192"/>
              <a:ext cx="12939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192.168.1.2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11047B-368E-4887-9D94-FA2B2D8ECB8E}"/>
                </a:ext>
              </a:extLst>
            </p:cNvPr>
            <p:cNvSpPr txBox="1"/>
            <p:nvPr/>
          </p:nvSpPr>
          <p:spPr>
            <a:xfrm>
              <a:off x="6897484" y="5338525"/>
              <a:ext cx="1176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192.16.2.1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NAT….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Sample network  for dynamic NAT illustration</a:t>
            </a:r>
            <a:endParaRPr lang="en-FI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9E00C4-E85C-4621-BE7D-7AC8A8C6A9C7}"/>
              </a:ext>
            </a:extLst>
          </p:cNvPr>
          <p:cNvGrpSpPr/>
          <p:nvPr/>
        </p:nvGrpSpPr>
        <p:grpSpPr>
          <a:xfrm>
            <a:off x="598802" y="2250655"/>
            <a:ext cx="7684646" cy="3738041"/>
            <a:chOff x="514483" y="2304128"/>
            <a:chExt cx="7684646" cy="373804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266DEE-DCDE-489F-BC3D-579D8F3A11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350" t="43613" r="38674" b="37202"/>
            <a:stretch/>
          </p:blipFill>
          <p:spPr>
            <a:xfrm>
              <a:off x="683045" y="2304128"/>
              <a:ext cx="3538571" cy="15927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5B3836-0B74-4F9F-A338-FFE7F46354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108" t="43613" r="38795" b="36988"/>
            <a:stretch/>
          </p:blipFill>
          <p:spPr>
            <a:xfrm>
              <a:off x="4502489" y="2325138"/>
              <a:ext cx="3538571" cy="160243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50FA34-0807-4C19-80CF-1AB74C837CD9}"/>
                </a:ext>
              </a:extLst>
            </p:cNvPr>
            <p:cNvSpPr txBox="1"/>
            <p:nvPr/>
          </p:nvSpPr>
          <p:spPr>
            <a:xfrm>
              <a:off x="561860" y="3896834"/>
              <a:ext cx="38194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(a) Incoming IP header  at fa0/0 from PCX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06005A-4B0A-4541-B035-AE9EDACC908B}"/>
                </a:ext>
              </a:extLst>
            </p:cNvPr>
            <p:cNvSpPr txBox="1"/>
            <p:nvPr/>
          </p:nvSpPr>
          <p:spPr>
            <a:xfrm>
              <a:off x="4342801" y="3850114"/>
              <a:ext cx="3854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(b) Outgoing IP header  at fa0/1 from PCX 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CF0E499D-B845-40B2-809E-7903DD2138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7470" t="44184" r="39638" b="36988"/>
            <a:stretch/>
          </p:blipFill>
          <p:spPr>
            <a:xfrm>
              <a:off x="588141" y="4151637"/>
              <a:ext cx="3512290" cy="1624972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C84F30A-76C9-4316-B1AD-E4B7FE8CE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67" t="43613" r="38795" b="38487"/>
            <a:stretch/>
          </p:blipFill>
          <p:spPr>
            <a:xfrm>
              <a:off x="4463928" y="4141188"/>
              <a:ext cx="3650958" cy="151044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271E59-7309-4EA7-AC7D-A7842C99E79E}"/>
                </a:ext>
              </a:extLst>
            </p:cNvPr>
            <p:cNvSpPr txBox="1"/>
            <p:nvPr/>
          </p:nvSpPr>
          <p:spPr>
            <a:xfrm>
              <a:off x="514483" y="5660233"/>
              <a:ext cx="3809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(c) Incoming IP header  at fa0/0 from PCY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597B8-FC4D-4C62-9C9B-2A7AD4BE8627}"/>
                </a:ext>
              </a:extLst>
            </p:cNvPr>
            <p:cNvSpPr txBox="1"/>
            <p:nvPr/>
          </p:nvSpPr>
          <p:spPr>
            <a:xfrm>
              <a:off x="4354037" y="5672837"/>
              <a:ext cx="3845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(d) Outgoing IP header  at fa0/1 from PCY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74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4ED37C-7F03-432A-8535-110BCEBBCEB4}"/>
              </a:ext>
            </a:extLst>
          </p:cNvPr>
          <p:cNvSpPr/>
          <p:nvPr/>
        </p:nvSpPr>
        <p:spPr>
          <a:xfrm>
            <a:off x="283029" y="22925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NAT(config)#int fa0/0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NAT(config-if)#int fa0/1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NAT(config-if)#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outside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E74AFB3-3D2D-4D46-8A30-611E7721DC15}"/>
              </a:ext>
            </a:extLst>
          </p:cNvPr>
          <p:cNvGrpSpPr/>
          <p:nvPr/>
        </p:nvGrpSpPr>
        <p:grpSpPr>
          <a:xfrm>
            <a:off x="283029" y="3583676"/>
            <a:ext cx="8702440" cy="810547"/>
            <a:chOff x="283029" y="3583676"/>
            <a:chExt cx="8702440" cy="81054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876FD8-A497-4D69-8248-C594A3EEA1DC}"/>
                </a:ext>
              </a:extLst>
            </p:cNvPr>
            <p:cNvSpPr/>
            <p:nvPr/>
          </p:nvSpPr>
          <p:spPr>
            <a:xfrm>
              <a:off x="283029" y="3583676"/>
              <a:ext cx="852628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NAT(config)#access-list 1 permit 192.168.1.0   0.0.0.255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1475731-3C96-4D21-A908-A5636CC59769}"/>
                </a:ext>
              </a:extLst>
            </p:cNvPr>
            <p:cNvGrpSpPr/>
            <p:nvPr/>
          </p:nvGrpSpPr>
          <p:grpSpPr>
            <a:xfrm>
              <a:off x="3062501" y="3865513"/>
              <a:ext cx="5922968" cy="528710"/>
              <a:chOff x="3088331" y="5094563"/>
              <a:chExt cx="5922968" cy="528710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92DA7E-19A8-442C-AC74-FACFF9D7F6CE}"/>
                  </a:ext>
                </a:extLst>
              </p:cNvPr>
              <p:cNvSpPr txBox="1"/>
              <p:nvPr/>
            </p:nvSpPr>
            <p:spPr>
              <a:xfrm>
                <a:off x="3088331" y="5253941"/>
                <a:ext cx="5922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IP in the range 192.168.1.0 to 192.168.1.255 will only be translated</a:t>
                </a:r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EB3A3BEF-281F-49AA-9F0B-05B97F4B3B70}"/>
                  </a:ext>
                </a:extLst>
              </p:cNvPr>
              <p:cNvSpPr/>
              <p:nvPr/>
            </p:nvSpPr>
            <p:spPr>
              <a:xfrm rot="5400000">
                <a:off x="6536420" y="3564065"/>
                <a:ext cx="163398" cy="3224394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446B0E4-F754-484F-8933-F0F8FD54ACE2}"/>
              </a:ext>
            </a:extLst>
          </p:cNvPr>
          <p:cNvSpPr/>
          <p:nvPr/>
        </p:nvSpPr>
        <p:spPr>
          <a:xfrm>
            <a:off x="421341" y="4476646"/>
            <a:ext cx="8134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NAT(config)#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inside source list 1 interface      </a:t>
            </a:r>
          </a:p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fastethernet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0/1 overload</a:t>
            </a:r>
          </a:p>
        </p:txBody>
      </p:sp>
    </p:spTree>
    <p:extLst>
      <p:ext uri="{BB962C8B-B14F-4D97-AF65-F5344CB8AC3E}">
        <p14:creationId xmlns:p14="http://schemas.microsoft.com/office/powerpoint/2010/main" val="184589981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2525</TotalTime>
  <Words>497</Words>
  <Application>Microsoft Office PowerPoint</Application>
  <PresentationFormat>On-screen Show (4:3)</PresentationFormat>
  <Paragraphs>118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NAT &amp; PAT</vt:lpstr>
      <vt:lpstr>Lecture Outline</vt:lpstr>
      <vt:lpstr>Static NAT</vt:lpstr>
      <vt:lpstr>Static NAT</vt:lpstr>
      <vt:lpstr>Static NAT</vt:lpstr>
      <vt:lpstr>Dynamic NAT</vt:lpstr>
      <vt:lpstr>Dynamic NAT….</vt:lpstr>
      <vt:lpstr>Dynamic NAT….</vt:lpstr>
      <vt:lpstr>PAT</vt:lpstr>
      <vt:lpstr>PAT….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Md. Sakir Hossain</cp:lastModifiedBy>
  <cp:revision>36</cp:revision>
  <dcterms:created xsi:type="dcterms:W3CDTF">2018-12-10T17:20:29Z</dcterms:created>
  <dcterms:modified xsi:type="dcterms:W3CDTF">2020-05-23T06:30:56Z</dcterms:modified>
</cp:coreProperties>
</file>