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7" y="217684"/>
            <a:ext cx="7808976" cy="108813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</a:pPr>
            <a:r>
              <a:rPr lang="en-US" sz="3500" b="1" dirty="0">
                <a:latin typeface="Lucida Calligraphy" panose="03010101010101010101" pitchFamily="66" charset="0"/>
              </a:rPr>
              <a:t>Internet Protocol Version 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7027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07959D-41BB-4330-BEB8-ECA4A1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601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6" y="2164738"/>
            <a:ext cx="85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i="1" dirty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AAAA:AAAA:AAAA:AAAA:AAAA:AAAA:AAAA:AAAA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69479"/>
            <a:ext cx="7974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::FFFF:24.123.12.6</a:t>
            </a:r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 IPv4 to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78182"/>
            <a:ext cx="8229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745" y="3164735"/>
            <a:ext cx="80551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8 bits 0, following 88 bits will also be zero, last 32 bits will be the IPv4 address.</a:t>
            </a:r>
          </a:p>
          <a:p>
            <a:endParaRPr lang="en-GB" sz="700" dirty="0"/>
          </a:p>
          <a:p>
            <a:r>
              <a:rPr lang="en-GB" dirty="0"/>
              <a:t>IPv4 address: 192.168.10.62</a:t>
            </a:r>
          </a:p>
          <a:p>
            <a:r>
              <a:rPr lang="en-GB" dirty="0"/>
              <a:t>Convert it into IPv6</a:t>
            </a:r>
          </a:p>
          <a:p>
            <a:r>
              <a:rPr lang="en-GB" dirty="0"/>
              <a:t>Representing each octet with 8 bits binary:</a:t>
            </a:r>
          </a:p>
          <a:p>
            <a:r>
              <a:rPr lang="en-GB" dirty="0"/>
              <a:t>192 = </a:t>
            </a:r>
            <a:r>
              <a:rPr lang="en-GB" u="sng" dirty="0"/>
              <a:t>1100</a:t>
            </a:r>
            <a:r>
              <a:rPr lang="en-GB" dirty="0"/>
              <a:t> </a:t>
            </a:r>
            <a:r>
              <a:rPr lang="en-GB" u="sng" dirty="0"/>
              <a:t>0000</a:t>
            </a:r>
            <a:r>
              <a:rPr lang="en-GB" dirty="0"/>
              <a:t> = C0</a:t>
            </a:r>
          </a:p>
          <a:p>
            <a:r>
              <a:rPr lang="en-GB" dirty="0"/>
              <a:t>168 = </a:t>
            </a:r>
            <a:r>
              <a:rPr lang="en-GB" u="sng" dirty="0"/>
              <a:t>1001</a:t>
            </a:r>
            <a:r>
              <a:rPr lang="en-GB" dirty="0"/>
              <a:t> </a:t>
            </a:r>
            <a:r>
              <a:rPr lang="en-GB" u="sng" dirty="0"/>
              <a:t>0100</a:t>
            </a:r>
            <a:r>
              <a:rPr lang="en-GB" dirty="0"/>
              <a:t> = 94</a:t>
            </a:r>
          </a:p>
          <a:p>
            <a:r>
              <a:rPr lang="en-GB" dirty="0"/>
              <a:t>  10 = </a:t>
            </a:r>
            <a:r>
              <a:rPr lang="en-GB" u="sng" dirty="0"/>
              <a:t>0000</a:t>
            </a:r>
            <a:r>
              <a:rPr lang="en-GB" dirty="0"/>
              <a:t> </a:t>
            </a:r>
            <a:r>
              <a:rPr lang="en-GB" u="sng" dirty="0"/>
              <a:t>1010</a:t>
            </a:r>
            <a:r>
              <a:rPr lang="en-GB" dirty="0"/>
              <a:t> = 0A</a:t>
            </a:r>
          </a:p>
          <a:p>
            <a:r>
              <a:rPr lang="en-GB" dirty="0"/>
              <a:t>  62 = </a:t>
            </a:r>
            <a:r>
              <a:rPr lang="en-GB" u="sng" dirty="0"/>
              <a:t>0011</a:t>
            </a:r>
            <a:r>
              <a:rPr lang="en-GB" dirty="0"/>
              <a:t> </a:t>
            </a:r>
            <a:r>
              <a:rPr lang="en-GB" u="sng" dirty="0"/>
              <a:t>1101</a:t>
            </a:r>
            <a:r>
              <a:rPr lang="en-GB" dirty="0"/>
              <a:t> = 3D</a:t>
            </a:r>
          </a:p>
          <a:p>
            <a:endParaRPr lang="en-GB" sz="700" dirty="0"/>
          </a:p>
          <a:p>
            <a:r>
              <a:rPr lang="en-GB" dirty="0"/>
              <a:t>IPv6 address will be : 0::C094:0A3D</a:t>
            </a:r>
          </a:p>
        </p:txBody>
      </p:sp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400" dirty="0"/>
              <a:t>Link Local Address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1975215"/>
            <a:ext cx="840649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FE80::5D39:84FF:FE29:3064</a:t>
            </a:r>
            <a:endParaRPr lang="en-GB" sz="1600" dirty="0"/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16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16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drop   flip          drop</a:t>
            </a: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1600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</a:p>
          <a:p>
            <a:endParaRPr lang="en-GB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       7</a:t>
            </a:r>
            <a:r>
              <a:rPr lang="en-GB" sz="16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5F39</a:t>
            </a:r>
          </a:p>
          <a:p>
            <a:r>
              <a:rPr lang="en-GB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IPv6 prefixes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746" y="2686056"/>
            <a:ext cx="77862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prefix 2001:db8::/32 is a special IPv6 prefix that is used specifically for documentation examples</a:t>
            </a:r>
          </a:p>
          <a:p>
            <a:endParaRPr lang="en-CA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2001:db8:3c4d:15::/64 The subnet prefix always contains 64 bits. These bits include 48 bits for the site prefix, in addition to 16 bits for the subnet ID.</a:t>
            </a:r>
          </a:p>
          <a:p>
            <a:endParaRPr lang="en-CA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fe80::/10 Indicates that a link-local address follows.</a:t>
            </a:r>
          </a:p>
          <a:p>
            <a:endParaRPr lang="en-CA" sz="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ff00::/8 Indicates that a multicast address follows.</a:t>
            </a:r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0" y="2523968"/>
            <a:ext cx="837629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explain the three types of addressing used in IPv6: unicast, </a:t>
            </a:r>
            <a:r>
              <a:rPr lang="en-US" dirty="0" err="1">
                <a:latin typeface="Times New Roman" pitchFamily="18" charset="0"/>
              </a:rPr>
              <a:t>anycast</a:t>
            </a:r>
            <a:r>
              <a:rPr lang="en-US" dirty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define the global unicast address block and how it is used for unicast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how three levels of hierarchy in addressing are used in IPv6 deploying the global unicast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94886"/>
          </a:xfrm>
        </p:spPr>
        <p:txBody>
          <a:bodyPr/>
          <a:lstStyle/>
          <a:p>
            <a:r>
              <a:rPr lang="en-US" dirty="0"/>
              <a:t>Measurement of 128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02731"/>
            <a:ext cx="7531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Lets go </a:t>
            </a:r>
            <a:r>
              <a:rPr lang="en-US"/>
              <a:t>to </a:t>
            </a:r>
            <a:r>
              <a:rPr lang="en-US" smtClean="0"/>
              <a:t>the </a:t>
            </a:r>
            <a:r>
              <a:rPr lang="en-US" dirty="0"/>
              <a:t>Examples. . 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Working in the 1</a:t>
            </a:r>
            <a:r>
              <a:rPr lang="en-US" baseline="30000" dirty="0">
                <a:latin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 we can see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= Total 16 bit in One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.</a:t>
            </a:r>
          </a:p>
          <a:p>
            <a:pPr>
              <a:buNone/>
            </a:pPr>
            <a:endParaRPr lang="en-US" dirty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In total :- 16 bit * 8 </a:t>
            </a:r>
            <a:r>
              <a:rPr lang="en-US" dirty="0" err="1">
                <a:latin typeface="Arial Unicode MS" pitchFamily="34" charset="-128"/>
              </a:rPr>
              <a:t>Hexted</a:t>
            </a:r>
            <a:r>
              <a:rPr lang="en-US" dirty="0">
                <a:latin typeface="Arial Unicode MS" pitchFamily="34" charset="-128"/>
              </a:rPr>
              <a:t> = 128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How to Shorten IPv6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82055"/>
            <a:ext cx="864523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/>
              <a:t>Consecutive </a:t>
            </a:r>
            <a:r>
              <a:rPr lang="en-US" sz="2500" dirty="0" err="1"/>
              <a:t>Hexted</a:t>
            </a:r>
            <a:r>
              <a:rPr lang="en-US" sz="2500" dirty="0"/>
              <a:t>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>
                <a:latin typeface="Arial Unicode MS" pitchFamily="34" charset="-128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822960" lvl="1" indent="-457200">
              <a:buNone/>
            </a:pPr>
            <a:r>
              <a:rPr lang="en-US" sz="2300" dirty="0">
                <a:latin typeface="Arial Unicode MS" pitchFamily="34" charset="-128"/>
              </a:rPr>
              <a:t>   =According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2001:211:AB:0:0:0:0:1   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2001:211:AB::1              -</a:t>
            </a:r>
            <a:r>
              <a:rPr lang="en-US" sz="2000" dirty="0"/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/>
              <a:t> </a:t>
            </a:r>
            <a:r>
              <a:rPr lang="en-US" sz="2800" dirty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24586"/>
            <a:ext cx="254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Examples without CIDR:- 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829" y="2862890"/>
            <a:ext cx="6858000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21341" y="4177146"/>
            <a:ext cx="2224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/>
              <a:t>Examples with CIDR:- 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00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ipv6 Address</a:t>
            </a:r>
          </a:p>
        </p:txBody>
      </p:sp>
      <p:pic>
        <p:nvPicPr>
          <p:cNvPr id="4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9" y="2147455"/>
            <a:ext cx="7467600" cy="408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87" y="47600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Types of ipv6 Address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78181"/>
            <a:ext cx="7876309" cy="40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removed in ipv6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32" y="2161309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CIDR Notation in ipv6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162689"/>
            <a:ext cx="714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2001:0211:</a:t>
            </a:r>
            <a:r>
              <a:rPr lang="en-US" dirty="0">
                <a:solidFill>
                  <a:srgbClr val="92D05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00AB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>
                <a:solidFill>
                  <a:srgbClr val="FFC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</a:t>
            </a:r>
            <a:r>
              <a:rPr lang="en-US" dirty="0">
                <a:solidFill>
                  <a:srgbClr val="00B0F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</a:t>
            </a:r>
            <a:r>
              <a:rPr lang="en-US" sz="1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1-16      17-32     33-48       49-64    65-80      81-96    97-112   113-128 bits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Here , first 2001 = 0010 0000 0000 0001</a:t>
            </a:r>
          </a:p>
          <a:p>
            <a:pPr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   is called IANA Prefix. (001 is the 1</a:t>
            </a:r>
            <a:r>
              <a:rPr lang="en-US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3-bits.)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/23 is called RIR Prefix. 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/32 is called IPS Prefix.    (Example:-BTCL)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/48 is called Site Prefix.    (Example:-AIUB)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/64 is called Subnet bit.</a:t>
            </a:r>
          </a:p>
          <a:p>
            <a:pPr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From 64 to 128 is called as Host ID.</a:t>
            </a:r>
          </a:p>
        </p:txBody>
      </p:sp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278</TotalTime>
  <Words>927</Words>
  <Application>Microsoft Office PowerPoint</Application>
  <PresentationFormat>On-screen Show 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Arial</vt:lpstr>
      <vt:lpstr>Calibri</vt:lpstr>
      <vt:lpstr>Corbel</vt:lpstr>
      <vt:lpstr>Lucida Calligraphy</vt:lpstr>
      <vt:lpstr>Times New Roman</vt:lpstr>
      <vt:lpstr>Wingdings</vt:lpstr>
      <vt:lpstr>Spectrum</vt:lpstr>
      <vt:lpstr>Internet Protocol Version  6</vt:lpstr>
      <vt:lpstr>Lecture Outline</vt:lpstr>
      <vt:lpstr>Measurement of 128 bit</vt:lpstr>
      <vt:lpstr>How to Shorten IPv6 Address</vt:lpstr>
      <vt:lpstr>More Examples</vt:lpstr>
      <vt:lpstr>Types of ipv6 Address</vt:lpstr>
      <vt:lpstr>Types of ipv6 Address (cont…)</vt:lpstr>
      <vt:lpstr>What is removed in ipv6</vt:lpstr>
      <vt:lpstr>CIDR Notation in ipv6</vt:lpstr>
      <vt:lpstr>Problem set</vt:lpstr>
      <vt:lpstr>Problem set (cont…)</vt:lpstr>
      <vt:lpstr>Convert IPv4 to IPv6</vt:lpstr>
      <vt:lpstr>   Link Local Address</vt:lpstr>
      <vt:lpstr>IPv6 prefixes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279</cp:revision>
  <dcterms:created xsi:type="dcterms:W3CDTF">2018-12-10T17:20:29Z</dcterms:created>
  <dcterms:modified xsi:type="dcterms:W3CDTF">2020-08-27T06:40:43Z</dcterms:modified>
</cp:coreProperties>
</file>