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4" r:id="rId3"/>
    <p:sldId id="305" r:id="rId4"/>
    <p:sldId id="306" r:id="rId5"/>
    <p:sldId id="307" r:id="rId6"/>
    <p:sldId id="331" r:id="rId7"/>
    <p:sldId id="308" r:id="rId8"/>
    <p:sldId id="309" r:id="rId9"/>
    <p:sldId id="310" r:id="rId10"/>
    <p:sldId id="332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67" autoAdjust="0"/>
    <p:restoredTop sz="61265" autoAdjust="0"/>
  </p:normalViewPr>
  <p:slideViewPr>
    <p:cSldViewPr>
      <p:cViewPr varScale="1">
        <p:scale>
          <a:sx n="100" d="100"/>
          <a:sy n="100" d="100"/>
        </p:scale>
        <p:origin x="111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pPr/>
              <a:t>4/28/2024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23B4C-6769-4F51-9878-092C1414FE1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pPr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7" y="5183453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</a:t>
            </a:r>
            <a:r>
              <a:rPr lang="en-US" sz="2800" cap="small" dirty="0" err="1" smtClean="0"/>
              <a:t>Mahboob</a:t>
            </a:r>
            <a:r>
              <a:rPr lang="en-US" sz="2800" cap="small" dirty="0" smtClean="0"/>
              <a:t> </a:t>
            </a:r>
            <a:r>
              <a:rPr lang="en-US" sz="2800" cap="small" smtClean="0"/>
              <a:t>Qaosar</a:t>
            </a:r>
            <a:endParaRPr lang="en-US" sz="2800" cap="small" dirty="0"/>
          </a:p>
          <a:p>
            <a:pPr lvl="0" algn="ctr"/>
            <a:r>
              <a:rPr lang="en-US" cap="small" dirty="0"/>
              <a:t>Associate Professor,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CSET 150</a:t>
            </a:r>
          </a:p>
          <a:p>
            <a:pPr algn="ctr">
              <a:buSzPct val="50000"/>
            </a:pPr>
            <a:r>
              <a:rPr lang="en-US" sz="4800" b="1" cap="sm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438" y="6121718"/>
            <a:ext cx="9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#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903400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514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cap="small" dirty="0" smtClean="0">
                <a:solidFill>
                  <a:srgbClr val="FF0000"/>
                </a:solidFill>
              </a:rPr>
              <a:t>Evening Masters Edition</a:t>
            </a:r>
            <a:endParaRPr lang="en-US" b="1" cap="smal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7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cap="small" dirty="0"/>
              <a:t>Distribution Layer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The distribution layer interfaces</a:t>
            </a:r>
          </a:p>
          <a:p>
            <a:pPr lvl="1"/>
            <a:r>
              <a:rPr lang="en-US" sz="2000" dirty="0"/>
              <a:t>between the </a:t>
            </a:r>
            <a:r>
              <a:rPr lang="en-US" sz="2000" b="1" dirty="0"/>
              <a:t>core</a:t>
            </a:r>
            <a:r>
              <a:rPr lang="en-US" sz="2000" dirty="0"/>
              <a:t> and </a:t>
            </a:r>
            <a:r>
              <a:rPr lang="en-US" sz="2000" b="1" dirty="0"/>
              <a:t>access</a:t>
            </a:r>
            <a:r>
              <a:rPr lang="en-US" sz="2000" dirty="0"/>
              <a:t> layers, and </a:t>
            </a:r>
          </a:p>
          <a:p>
            <a:pPr lvl="1"/>
            <a:r>
              <a:rPr lang="en-US" sz="2000" dirty="0"/>
              <a:t>between </a:t>
            </a:r>
            <a:r>
              <a:rPr lang="en-US" sz="2000" b="1" dirty="0"/>
              <a:t>access layer workgroups</a:t>
            </a:r>
          </a:p>
          <a:p>
            <a:pPr lvl="1"/>
            <a:endParaRPr lang="en-US" sz="2000" b="1" dirty="0"/>
          </a:p>
          <a:p>
            <a:r>
              <a:rPr lang="en-US" sz="2200" b="1" dirty="0"/>
              <a:t>Functions and characteristics include the following:</a:t>
            </a:r>
          </a:p>
          <a:p>
            <a:pPr lvl="1"/>
            <a:r>
              <a:rPr lang="en-US" sz="2200" dirty="0"/>
              <a:t>Implementing policies by </a:t>
            </a:r>
            <a:r>
              <a:rPr lang="en-US" sz="2200" b="1" dirty="0">
                <a:solidFill>
                  <a:srgbClr val="FF0000"/>
                </a:solidFill>
              </a:rPr>
              <a:t>filtering</a:t>
            </a:r>
            <a:r>
              <a:rPr lang="en-US" sz="2200" dirty="0">
                <a:solidFill>
                  <a:srgbClr val="FF0000"/>
                </a:solidFill>
              </a:rPr>
              <a:t>, and </a:t>
            </a:r>
            <a:r>
              <a:rPr lang="en-US" sz="2200" b="1" dirty="0">
                <a:solidFill>
                  <a:srgbClr val="FF0000"/>
                </a:solidFill>
              </a:rPr>
              <a:t>prioritizing</a:t>
            </a:r>
            <a:r>
              <a:rPr lang="en-US" sz="2200" dirty="0">
                <a:solidFill>
                  <a:srgbClr val="FF0000"/>
                </a:solidFill>
              </a:rPr>
              <a:t> and </a:t>
            </a:r>
            <a:r>
              <a:rPr lang="en-US" sz="2200" b="1" dirty="0">
                <a:solidFill>
                  <a:srgbClr val="FF0000"/>
                </a:solidFill>
              </a:rPr>
              <a:t>queuing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traffic.</a:t>
            </a:r>
          </a:p>
          <a:p>
            <a:pPr lvl="1"/>
            <a:r>
              <a:rPr lang="en-US" sz="2200" dirty="0"/>
              <a:t>Routing between the access and core layers. </a:t>
            </a:r>
          </a:p>
          <a:p>
            <a:pPr lvl="2"/>
            <a:r>
              <a:rPr lang="en-US" sz="2200" dirty="0"/>
              <a:t>If </a:t>
            </a:r>
            <a:r>
              <a:rPr lang="en-US" sz="2200" b="1" dirty="0"/>
              <a:t>different routing protocols </a:t>
            </a:r>
            <a:r>
              <a:rPr lang="en-US" sz="2200" dirty="0"/>
              <a:t>are implemented at these other two layers, the distribution layer is responsible for redistributing (sharing) among the routing protocols, and filtering if necessary </a:t>
            </a:r>
          </a:p>
          <a:p>
            <a:pPr lvl="1"/>
            <a:r>
              <a:rPr lang="en-US" sz="2200" dirty="0"/>
              <a:t>Performing route summarization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7ABDB9-16EE-1442-A277-0B37CC658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221456"/>
            <a:ext cx="4335566" cy="239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Distribution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Providing </a:t>
            </a:r>
            <a:r>
              <a:rPr lang="en-US" sz="2000" b="1" dirty="0">
                <a:solidFill>
                  <a:srgbClr val="FF0000"/>
                </a:solidFill>
              </a:rPr>
              <a:t>redundant</a:t>
            </a:r>
            <a:r>
              <a:rPr lang="en-US" sz="2000" dirty="0"/>
              <a:t> connections, both to access devices and to core devices.</a:t>
            </a:r>
          </a:p>
          <a:p>
            <a:pPr lvl="1"/>
            <a:r>
              <a:rPr lang="en-US" sz="2000" dirty="0"/>
              <a:t>Aggregating </a:t>
            </a:r>
            <a:r>
              <a:rPr lang="en-US" sz="2000" b="1" dirty="0">
                <a:solidFill>
                  <a:srgbClr val="FF0000"/>
                </a:solidFill>
              </a:rPr>
              <a:t>multiple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lower-speed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access connections into </a:t>
            </a:r>
            <a:r>
              <a:rPr lang="en-US" sz="2000" b="1" dirty="0">
                <a:solidFill>
                  <a:srgbClr val="FF0000"/>
                </a:solidFill>
              </a:rPr>
              <a:t>higher-speed</a:t>
            </a:r>
            <a:r>
              <a:rPr lang="en-US" sz="2000" dirty="0"/>
              <a:t> core connections and converting between different media types, if necessary.</a:t>
            </a:r>
          </a:p>
          <a:p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cap="small" dirty="0"/>
              <a:t>Core Layer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core layer provides a high-speed backbone. </a:t>
            </a:r>
          </a:p>
          <a:p>
            <a:r>
              <a:rPr lang="en-US" sz="2000" dirty="0"/>
              <a:t>Functions and attributes of the core layer include the following:</a:t>
            </a:r>
          </a:p>
          <a:p>
            <a:pPr lvl="1"/>
            <a:r>
              <a:rPr lang="en-US" sz="2000" dirty="0"/>
              <a:t>Providing </a:t>
            </a:r>
            <a:r>
              <a:rPr lang="en-US" sz="2000" b="1" dirty="0"/>
              <a:t>high-speed</a:t>
            </a:r>
            <a:r>
              <a:rPr lang="en-US" sz="2000" dirty="0"/>
              <a:t>, </a:t>
            </a:r>
            <a:r>
              <a:rPr lang="en-US" sz="2000" b="1" dirty="0"/>
              <a:t>low- latency</a:t>
            </a:r>
            <a:r>
              <a:rPr lang="en-US" sz="2000" dirty="0"/>
              <a:t> links and </a:t>
            </a:r>
            <a:r>
              <a:rPr lang="en-US" sz="2000" b="1" dirty="0"/>
              <a:t>devices</a:t>
            </a:r>
            <a:r>
              <a:rPr lang="en-US" sz="2000" dirty="0"/>
              <a:t> for quick transport of data across the backbone.</a:t>
            </a:r>
          </a:p>
          <a:p>
            <a:pPr lvl="1"/>
            <a:r>
              <a:rPr lang="en-US" sz="2000" dirty="0"/>
              <a:t>Providing a </a:t>
            </a:r>
            <a:r>
              <a:rPr lang="en-US" sz="2000" b="1" dirty="0"/>
              <a:t>highly</a:t>
            </a:r>
            <a:r>
              <a:rPr lang="en-US" sz="2000" dirty="0"/>
              <a:t> </a:t>
            </a:r>
            <a:r>
              <a:rPr lang="en-US" sz="2000" b="1" dirty="0"/>
              <a:t>reliable</a:t>
            </a:r>
            <a:r>
              <a:rPr lang="en-US" sz="2000" dirty="0"/>
              <a:t> and </a:t>
            </a:r>
            <a:r>
              <a:rPr lang="en-US" sz="2000" b="1" dirty="0"/>
              <a:t>available</a:t>
            </a:r>
            <a:r>
              <a:rPr lang="en-US" sz="2000" dirty="0"/>
              <a:t> </a:t>
            </a:r>
            <a:r>
              <a:rPr lang="en-US" sz="2000" b="1" dirty="0"/>
              <a:t>backbone</a:t>
            </a:r>
            <a:r>
              <a:rPr lang="en-US" sz="2000" dirty="0"/>
              <a:t>. </a:t>
            </a:r>
          </a:p>
          <a:p>
            <a:pPr lvl="1"/>
            <a:r>
              <a:rPr lang="en-US" sz="2000" b="1" dirty="0"/>
              <a:t>Adapting to network changes </a:t>
            </a:r>
            <a:r>
              <a:rPr lang="en-US" sz="2000" dirty="0"/>
              <a:t>quickly by implementing a quick-converging routing protocol. </a:t>
            </a:r>
          </a:p>
          <a:p>
            <a:pPr lvl="2"/>
            <a:r>
              <a:rPr lang="en-US" sz="1600" dirty="0"/>
              <a:t>The routing protocol can also be configured to load-balance over redundant links so that the extra capacity can be used when no failures exist.</a:t>
            </a:r>
          </a:p>
          <a:p>
            <a:pPr lvl="1"/>
            <a:r>
              <a:rPr lang="en-US" sz="2000" dirty="0"/>
              <a:t>Filtering is not performed at this layer, because it would slow processing. </a:t>
            </a:r>
          </a:p>
          <a:p>
            <a:pPr lvl="2"/>
            <a:r>
              <a:rPr lang="en-US" sz="1600" dirty="0"/>
              <a:t>Filtering is done at the distribution layer.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cap="small" dirty="0"/>
              <a:t>Limitation of Hierarchical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467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hierarchical model is useful for smaller networks, but it does not scale well to larger, more complex networks. </a:t>
            </a:r>
          </a:p>
          <a:p>
            <a:pPr algn="just"/>
            <a:r>
              <a:rPr lang="en-US" sz="2400" dirty="0"/>
              <a:t>With only three layers, the model does not allow the modularity required to efficiently design networks with many devices and features. </a:t>
            </a:r>
          </a:p>
          <a:p>
            <a:pPr algn="just"/>
            <a:r>
              <a:rPr lang="en-US" sz="2400" dirty="0"/>
              <a:t>The Enterprise Composite Network Model, provides additional modularity and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1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Cisco Enterprise Composite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Cisco has developed a </a:t>
            </a:r>
            <a:r>
              <a:rPr lang="en-US" sz="2000" b="1" dirty="0"/>
              <a:t>SAFE blueprint</a:t>
            </a:r>
            <a:r>
              <a:rPr lang="en-US" sz="2000" dirty="0"/>
              <a:t>, the </a:t>
            </a:r>
            <a:r>
              <a:rPr lang="en-US" sz="2000" b="1" dirty="0"/>
              <a:t>principle goal </a:t>
            </a:r>
            <a:r>
              <a:rPr lang="en-US" sz="2000" dirty="0"/>
              <a:t>of which is to provide </a:t>
            </a:r>
            <a:r>
              <a:rPr lang="en-US" sz="2000" b="1" dirty="0"/>
              <a:t>best</a:t>
            </a:r>
            <a:r>
              <a:rPr lang="en-US" sz="2000" dirty="0"/>
              <a:t> </a:t>
            </a:r>
            <a:r>
              <a:rPr lang="en-US" sz="2000" b="1" dirty="0"/>
              <a:t>practices</a:t>
            </a:r>
            <a:r>
              <a:rPr lang="en-US" sz="2000" dirty="0"/>
              <a:t> </a:t>
            </a:r>
            <a:r>
              <a:rPr lang="en-US" sz="2000" b="1" dirty="0"/>
              <a:t>information</a:t>
            </a:r>
            <a:r>
              <a:rPr lang="en-US" sz="2000" dirty="0"/>
              <a:t> on designing and implementing secure networks. </a:t>
            </a:r>
          </a:p>
          <a:p>
            <a:r>
              <a:rPr lang="en-US" sz="2000" dirty="0"/>
              <a:t>The SAFE architecture uses a modular approach, providing the advantages previously discussed.</a:t>
            </a:r>
          </a:p>
          <a:p>
            <a:endParaRPr lang="en-US" sz="2000" dirty="0"/>
          </a:p>
          <a:p>
            <a:pPr algn="just"/>
            <a:r>
              <a:rPr lang="en-US" sz="2000" dirty="0"/>
              <a:t>The </a:t>
            </a:r>
            <a:r>
              <a:rPr lang="en-US" sz="2000" b="1" dirty="0"/>
              <a:t>Cisco Enterprise Composite Network Model </a:t>
            </a:r>
            <a:r>
              <a:rPr lang="en-US" sz="2000" dirty="0"/>
              <a:t>is the name given to the architecture used by the </a:t>
            </a:r>
            <a:r>
              <a:rPr lang="en-US" sz="2000" b="1" dirty="0"/>
              <a:t>SAFE blueprint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This model supports larger networks than those designed with only the hierarchical model and clarifies the functional boundaries within the network.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Cisco Enterprise Composite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800600"/>
            <a:ext cx="7391400" cy="79216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Functional Areas of the Enterprise Composite Network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81200"/>
            <a:ext cx="5486400" cy="2752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896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The Cisco Enterprise Composite Network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6926" y="1981200"/>
            <a:ext cx="8083645" cy="372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030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Cisco Enterprise Composite Network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6741142" cy="502923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004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Enterprise Campus Functional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modules within the ENTERPRISE CAMPUS FUNCTIONAL AREA are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Campus Infrastructure module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Management module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Server module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dirty="0"/>
              <a:t>Edge Distribution module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Modular Network Design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What Is Modular Design?</a:t>
            </a:r>
          </a:p>
          <a:p>
            <a:pPr lvl="1" algn="just"/>
            <a:r>
              <a:rPr lang="en-US" dirty="0"/>
              <a:t>A module is a component of a composite structure. </a:t>
            </a:r>
          </a:p>
          <a:p>
            <a:pPr lvl="1" algn="just"/>
            <a:r>
              <a:rPr lang="en-US" dirty="0"/>
              <a:t>Modular network design involves creating modules that can then be put together to meet the requirements of the entire network.</a:t>
            </a:r>
          </a:p>
          <a:p>
            <a:pPr>
              <a:buNone/>
            </a:pPr>
            <a:endParaRPr lang="en-US" sz="2400" b="1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1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Campus Infrastructure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5715000" cy="4876799"/>
          </a:xfrm>
        </p:spPr>
        <p:txBody>
          <a:bodyPr>
            <a:normAutofit/>
          </a:bodyPr>
          <a:lstStyle/>
          <a:p>
            <a:r>
              <a:rPr lang="en-US" sz="2400" dirty="0"/>
              <a:t>The Campus Infrastructure module represents: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one or more buildings connected to a backbone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 This module is comprised of three sub-modules: </a:t>
            </a:r>
          </a:p>
          <a:p>
            <a:pPr lvl="1"/>
            <a:r>
              <a:rPr lang="en-US" sz="2000" b="1" dirty="0"/>
              <a:t>Building, Building Distribution, and Core</a:t>
            </a:r>
            <a:r>
              <a:rPr lang="en-US" sz="2000" dirty="0"/>
              <a:t>. </a:t>
            </a:r>
          </a:p>
          <a:p>
            <a:r>
              <a:rPr lang="en-US" sz="2400" dirty="0"/>
              <a:t>These sub-modules map directly onto the hierarchical model's</a:t>
            </a:r>
          </a:p>
          <a:p>
            <a:pPr lvl="1"/>
            <a:r>
              <a:rPr lang="en-US" sz="2000" dirty="0"/>
              <a:t>access, distribution, and core layers.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905000"/>
            <a:ext cx="2461913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851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Management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Management module houses monitoring, logging, security, and other management features within an enterprise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Some of the management security :</a:t>
            </a:r>
          </a:p>
          <a:p>
            <a:pPr lvl="1" algn="just"/>
            <a:r>
              <a:rPr lang="en-US" sz="2200" dirty="0"/>
              <a:t>An authentication, authorization, and accounting (</a:t>
            </a:r>
            <a:r>
              <a:rPr lang="en-US" sz="2200" b="1" dirty="0"/>
              <a:t>AAA</a:t>
            </a:r>
            <a:r>
              <a:rPr lang="en-US" sz="2200" dirty="0"/>
              <a:t>) server to provide security checks of users. </a:t>
            </a:r>
          </a:p>
          <a:p>
            <a:pPr lvl="2" algn="just"/>
            <a:r>
              <a:rPr lang="en-US" sz="2000" dirty="0"/>
              <a:t>Authentication determines </a:t>
            </a:r>
            <a:r>
              <a:rPr lang="en-US" sz="2000" b="1" dirty="0"/>
              <a:t>who</a:t>
            </a:r>
            <a:r>
              <a:rPr lang="en-US" sz="2000" dirty="0"/>
              <a:t> the user is and whether he is allowed on the network. </a:t>
            </a:r>
          </a:p>
          <a:p>
            <a:pPr lvl="2" algn="just"/>
            <a:r>
              <a:rPr lang="en-US" sz="2000" dirty="0"/>
              <a:t>Authorization determines </a:t>
            </a:r>
            <a:r>
              <a:rPr lang="en-US" sz="2000" b="1" dirty="0"/>
              <a:t>what</a:t>
            </a:r>
            <a:r>
              <a:rPr lang="en-US" sz="2000" dirty="0"/>
              <a:t> the user can do on the network. </a:t>
            </a:r>
          </a:p>
          <a:p>
            <a:pPr lvl="2" algn="just"/>
            <a:r>
              <a:rPr lang="en-US" sz="2000" dirty="0"/>
              <a:t>Accounting </a:t>
            </a:r>
            <a:r>
              <a:rPr lang="en-US" sz="2000" b="1" dirty="0"/>
              <a:t>records</a:t>
            </a:r>
            <a:r>
              <a:rPr lang="en-US" sz="2000" dirty="0"/>
              <a:t> the time of day and time spent, </a:t>
            </a:r>
          </a:p>
          <a:p>
            <a:pPr lvl="3" algn="just"/>
            <a:r>
              <a:rPr lang="en-US" sz="1800" dirty="0"/>
              <a:t>The AAA server can also record a user's location.</a:t>
            </a:r>
          </a:p>
          <a:p>
            <a:pPr lvl="1"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Management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of the management security :</a:t>
            </a:r>
          </a:p>
          <a:p>
            <a:pPr lvl="1"/>
            <a:r>
              <a:rPr lang="en-US" sz="2000" dirty="0"/>
              <a:t>Intrusion </a:t>
            </a:r>
            <a:r>
              <a:rPr lang="en-US" sz="1600" dirty="0"/>
              <a:t>(interruption) </a:t>
            </a:r>
            <a:r>
              <a:rPr lang="en-US" sz="2000" dirty="0"/>
              <a:t>detection system (</a:t>
            </a:r>
            <a:r>
              <a:rPr lang="en-US" sz="2000" b="1" dirty="0"/>
              <a:t>IDS</a:t>
            </a:r>
            <a:r>
              <a:rPr lang="en-US" sz="2000" dirty="0"/>
              <a:t>) and intrusion prevention system (</a:t>
            </a:r>
            <a:r>
              <a:rPr lang="en-US" sz="2000" b="1" dirty="0"/>
              <a:t>IPS</a:t>
            </a:r>
            <a:r>
              <a:rPr lang="en-US" sz="2000" dirty="0"/>
              <a:t>) management. </a:t>
            </a:r>
          </a:p>
          <a:p>
            <a:pPr lvl="2"/>
            <a:r>
              <a:rPr lang="en-US" sz="2000" dirty="0"/>
              <a:t>IDSs scan network traffic for </a:t>
            </a:r>
            <a:r>
              <a:rPr lang="en-US" sz="2000" b="1" dirty="0"/>
              <a:t>malicious</a:t>
            </a:r>
            <a:r>
              <a:rPr lang="en-US" sz="2000" dirty="0"/>
              <a:t> </a:t>
            </a:r>
            <a:r>
              <a:rPr lang="en-US" sz="1600" dirty="0"/>
              <a:t>(Harmful)</a:t>
            </a:r>
            <a:r>
              <a:rPr lang="en-US" sz="2000" dirty="0"/>
              <a:t> activity, while IPSs can protect the network if an attack is detected. </a:t>
            </a:r>
          </a:p>
          <a:p>
            <a:pPr lvl="2"/>
            <a:r>
              <a:rPr lang="en-US" sz="2000" dirty="0"/>
              <a:t>An IDS and IPS management server logs suspicious activities that are detected by IDS and IPS sensors deployed throughout the network.</a:t>
            </a:r>
          </a:p>
          <a:p>
            <a:pPr lvl="1"/>
            <a:r>
              <a:rPr lang="en-US" sz="2000" dirty="0"/>
              <a:t>System logging, for example, using a </a:t>
            </a:r>
            <a:r>
              <a:rPr lang="en-US" sz="2000" dirty="0" err="1"/>
              <a:t>syslog</a:t>
            </a:r>
            <a:r>
              <a:rPr lang="en-US" sz="2000" dirty="0"/>
              <a:t> server to log events and traps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Server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5715000" cy="4373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centralized Server module contains internal campus servers.</a:t>
            </a:r>
          </a:p>
          <a:p>
            <a:pPr algn="just"/>
            <a:r>
              <a:rPr lang="en-US" sz="2400" dirty="0"/>
              <a:t>These servers can include </a:t>
            </a:r>
          </a:p>
          <a:p>
            <a:pPr lvl="1" algn="just"/>
            <a:r>
              <a:rPr lang="en-US" sz="2000" dirty="0"/>
              <a:t>e-mail, file, and print servers, or any other servers that are necessary for the network solutions </a:t>
            </a:r>
          </a:p>
          <a:p>
            <a:pPr algn="just"/>
            <a:r>
              <a:rPr lang="en-US" sz="2400" dirty="0"/>
              <a:t>Layer 3 switches are typically used in this module to provide both </a:t>
            </a:r>
          </a:p>
          <a:p>
            <a:pPr lvl="1" algn="just"/>
            <a:r>
              <a:rPr lang="en-US" sz="2000" dirty="0"/>
              <a:t>the high performance of Layer 2 switching and</a:t>
            </a:r>
          </a:p>
          <a:p>
            <a:pPr lvl="1" algn="just"/>
            <a:r>
              <a:rPr lang="en-US" sz="2000" dirty="0"/>
              <a:t> the Layer 3 routing and filtering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1828800"/>
            <a:ext cx="2461913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822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Edge Distribution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4343400" cy="2743200"/>
          </a:xfrm>
        </p:spPr>
        <p:txBody>
          <a:bodyPr>
            <a:noAutofit/>
          </a:bodyPr>
          <a:lstStyle/>
          <a:p>
            <a:r>
              <a:rPr lang="en-US" sz="2400" dirty="0"/>
              <a:t>The Edge Distribution module is the interface between the Enterprise Campus (through the Core sub-module) and the Enterprise Edge functional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219200"/>
            <a:ext cx="3881237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4343400"/>
            <a:ext cx="8229600" cy="2289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This module typically uses </a:t>
            </a:r>
            <a:r>
              <a:rPr lang="en-US" sz="2400" b="1" dirty="0"/>
              <a:t>Layer 3 switching </a:t>
            </a:r>
            <a:r>
              <a:rPr lang="en-US" sz="2400" dirty="0"/>
              <a:t>to provide high-performance routing, similar to the Server module.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 Redundancy is again implemented in this module to ensure that the campus users always have access to the Enterprise 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Enterprise Edge Functional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Enterprise Edge functional area is the interface between the Enterprise Campus functional area (through the Edge Distribution module) and the Service Provider Edge functional area.</a:t>
            </a:r>
          </a:p>
          <a:p>
            <a:r>
              <a:rPr lang="en-US" sz="2400" dirty="0"/>
              <a:t>It is comprised of the following four modules:</a:t>
            </a:r>
          </a:p>
          <a:p>
            <a:pPr lvl="1"/>
            <a:r>
              <a:rPr lang="en-US" sz="2200" dirty="0"/>
              <a:t>E-commerce module</a:t>
            </a:r>
          </a:p>
          <a:p>
            <a:pPr lvl="1"/>
            <a:r>
              <a:rPr lang="en-US" sz="2200" dirty="0"/>
              <a:t>Corporate Internet module</a:t>
            </a:r>
          </a:p>
          <a:p>
            <a:pPr lvl="1"/>
            <a:r>
              <a:rPr lang="en-US" sz="2200" dirty="0"/>
              <a:t>VPN/Remote Access module</a:t>
            </a:r>
          </a:p>
          <a:p>
            <a:pPr lvl="1"/>
            <a:r>
              <a:rPr lang="en-US" sz="2200" dirty="0"/>
              <a:t>WAN module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2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200" dirty="0">
                <a:latin typeface="+mj-lt"/>
              </a:rPr>
              <a:t>E-commerce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E-commerce module includes the </a:t>
            </a:r>
            <a:r>
              <a:rPr lang="en-US" sz="2400" b="1" dirty="0"/>
              <a:t>devices</a:t>
            </a:r>
            <a:r>
              <a:rPr lang="en-US" sz="2400" dirty="0"/>
              <a:t> and </a:t>
            </a:r>
            <a:r>
              <a:rPr lang="en-US" sz="2400" b="1" dirty="0"/>
              <a:t>services</a:t>
            </a:r>
            <a:r>
              <a:rPr lang="en-US" sz="2400" dirty="0"/>
              <a:t> </a:t>
            </a:r>
            <a:r>
              <a:rPr lang="en-US" sz="2400" b="1" dirty="0"/>
              <a:t>necessary</a:t>
            </a:r>
            <a:r>
              <a:rPr lang="en-US" sz="2400" dirty="0"/>
              <a:t> for an organization to support e-commerce applications, such as online ordering. </a:t>
            </a:r>
          </a:p>
          <a:p>
            <a:r>
              <a:rPr lang="en-US" sz="2400" dirty="0"/>
              <a:t>The devices in this module usually include </a:t>
            </a:r>
          </a:p>
          <a:p>
            <a:pPr lvl="1"/>
            <a:r>
              <a:rPr lang="en-US" sz="2000" dirty="0"/>
              <a:t>web servers, application servers, and security devices such as firewalls and IDS appliances.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Internet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Corporate Internet module provides Internet access for the users and passes VPN traffic from remote users to the VPN/Remote Access module. </a:t>
            </a:r>
          </a:p>
          <a:p>
            <a:r>
              <a:rPr lang="en-US" sz="2400" dirty="0"/>
              <a:t>Typical servers in this module include e-mail, File Transfer Protocol (FTP), and Domain Name System (DNS) servers.</a:t>
            </a:r>
          </a:p>
          <a:p>
            <a:r>
              <a:rPr lang="en-US" sz="2400" dirty="0"/>
              <a:t> Security systems, such as firewalls and IDSs/IPSs, are also present here to ensure that only legitimate Internet traffic is allowed into the enterprise.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VPN/Remote Access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VPN/Remote Access module terminates VPN traffic and dial-in connections from external users. </a:t>
            </a:r>
          </a:p>
          <a:p>
            <a:r>
              <a:rPr lang="en-US" sz="2400" dirty="0"/>
              <a:t>Typical devices in this module include dial-in access and VPN concentrators to terminate the remote user connections, and firewalls and IDS appliances to provide security.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WAN module provides connectivity between remote sites and the main site over various WAN technologies. </a:t>
            </a:r>
          </a:p>
          <a:p>
            <a:r>
              <a:rPr lang="en-US" sz="2400" dirty="0"/>
              <a:t>This module does not include the WAN connections; rather, it provides the interfaces to the WANs. </a:t>
            </a:r>
          </a:p>
          <a:p>
            <a:r>
              <a:rPr lang="en-US" sz="2400" dirty="0"/>
              <a:t>The WAN connections themselves are supplied by the service providers, which are represented in the Service Provider Edge modules. </a:t>
            </a:r>
          </a:p>
          <a:p>
            <a:r>
              <a:rPr lang="en-US" sz="2400" dirty="0"/>
              <a:t>Example WAN interfaces provided by this module are Frame Relay, Asynchronous Transfer Mode (ATM), cable, and leased lines.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Modular Network Design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cap="small" dirty="0"/>
              <a:t>Benefit: (Why Modular design???)</a:t>
            </a:r>
          </a:p>
          <a:p>
            <a:pPr lvl="1"/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easier</a:t>
            </a:r>
            <a:r>
              <a:rPr lang="en-US" dirty="0"/>
              <a:t> to </a:t>
            </a:r>
            <a:r>
              <a:rPr lang="en-US" b="1" dirty="0">
                <a:solidFill>
                  <a:srgbClr val="FF0000"/>
                </a:solidFill>
              </a:rPr>
              <a:t>understand</a:t>
            </a:r>
            <a:r>
              <a:rPr lang="en-US" b="1" dirty="0"/>
              <a:t> and design</a:t>
            </a:r>
            <a:r>
              <a:rPr lang="en-US" dirty="0"/>
              <a:t> smaller, simpler modules…</a:t>
            </a:r>
          </a:p>
          <a:p>
            <a:pPr lvl="1"/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easier</a:t>
            </a:r>
            <a:r>
              <a:rPr lang="en-US" dirty="0"/>
              <a:t> to </a:t>
            </a:r>
            <a:r>
              <a:rPr lang="en-US" b="1" dirty="0">
                <a:solidFill>
                  <a:srgbClr val="FF0000"/>
                </a:solidFill>
              </a:rPr>
              <a:t>troubleshoot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reuse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of </a:t>
            </a:r>
            <a:r>
              <a:rPr lang="en-US" b="1" dirty="0">
                <a:solidFill>
                  <a:srgbClr val="FF0000"/>
                </a:solidFill>
              </a:rPr>
              <a:t>blocks saves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design time and effort…</a:t>
            </a:r>
          </a:p>
          <a:p>
            <a:pPr lvl="1"/>
            <a:r>
              <a:rPr lang="en-US" dirty="0"/>
              <a:t>The reuse of blocks allows …growing … providing </a:t>
            </a:r>
            <a:r>
              <a:rPr lang="en-US" b="1" dirty="0">
                <a:solidFill>
                  <a:srgbClr val="FF0000"/>
                </a:solidFill>
              </a:rPr>
              <a:t>network scalability</a:t>
            </a:r>
            <a:r>
              <a:rPr lang="en-US" b="1" dirty="0"/>
              <a:t>.</a:t>
            </a:r>
          </a:p>
          <a:p>
            <a:pPr lvl="1"/>
            <a:r>
              <a:rPr lang="en-US" dirty="0"/>
              <a:t>It is easier to change modules rather than the entire network, providing </a:t>
            </a:r>
            <a:r>
              <a:rPr lang="en-US" b="1" dirty="0">
                <a:solidFill>
                  <a:srgbClr val="FF0000"/>
                </a:solidFill>
              </a:rPr>
              <a:t>flexibility</a:t>
            </a:r>
            <a:r>
              <a:rPr lang="en-US" dirty="0"/>
              <a:t> of design</a:t>
            </a:r>
            <a:r>
              <a:rPr lang="en-US" sz="2400" dirty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0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Service Provider Edge Functional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three modules within the Service Provider Edge functional area are as follows:</a:t>
            </a:r>
          </a:p>
          <a:p>
            <a:pPr lvl="1"/>
            <a:r>
              <a:rPr lang="en-US" sz="2000" dirty="0"/>
              <a:t>Internet Service Provider (ISP) module</a:t>
            </a:r>
          </a:p>
          <a:p>
            <a:pPr lvl="1"/>
            <a:r>
              <a:rPr lang="en-US" sz="2000" dirty="0"/>
              <a:t>Public Switched Telephone Network (PSTN) module</a:t>
            </a:r>
          </a:p>
          <a:p>
            <a:pPr lvl="1"/>
            <a:r>
              <a:rPr lang="en-US" sz="2000" dirty="0"/>
              <a:t>Frame Relay/ATM module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Modular Network Design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models that can be used for network design: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/>
              <a:t>THE HIERARCHICAL MODEL.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THE CISCO ENTERPRISE COMPOSITE NETWORK MODEL</a:t>
            </a:r>
            <a:r>
              <a:rPr lang="en-US" sz="3200" b="1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9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HIERARCHICAL NETWORK DESIGN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F651F6-FB47-5141-9FF4-F2E960EE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892" y="1600200"/>
            <a:ext cx="7878215" cy="45259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5593" y="2438400"/>
            <a:ext cx="23438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Hierarchical Network Design Model Separates the Network into Three Functions</a:t>
            </a:r>
          </a:p>
        </p:txBody>
      </p:sp>
    </p:spTree>
    <p:extLst>
      <p:ext uri="{BB962C8B-B14F-4D97-AF65-F5344CB8AC3E}">
        <p14:creationId xmlns:p14="http://schemas.microsoft.com/office/powerpoint/2010/main" val="8218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4A83-C1FB-3547-B477-900D5B48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HIERARCHICAL NETWORK DESIGN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586B1-DF3C-3544-A205-B82A62E76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21646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CFB10-BE87-7B4B-89E5-515964A8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/>
              <a:t> 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BCE4758-8B59-0E4F-BBEF-D2285FA20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7" t="10101" r="19048"/>
          <a:stretch/>
        </p:blipFill>
        <p:spPr>
          <a:xfrm>
            <a:off x="2997814" y="3468353"/>
            <a:ext cx="3148371" cy="30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3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HIERARCHICAL NETWORK DESIGN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B2A57C-2C91-C345-B65E-DF585D8A2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905" y="1600200"/>
            <a:ext cx="820218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6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cap="small" dirty="0"/>
              <a:t>Access Layer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5257800" cy="4373563"/>
          </a:xfrm>
        </p:spPr>
        <p:txBody>
          <a:bodyPr>
            <a:normAutofit/>
          </a:bodyPr>
          <a:lstStyle/>
          <a:p>
            <a:r>
              <a:rPr lang="en-US" sz="2400" dirty="0"/>
              <a:t>The access layer is where users access the network. </a:t>
            </a:r>
          </a:p>
          <a:p>
            <a:pPr lvl="1"/>
            <a:r>
              <a:rPr lang="en-US" sz="2000" dirty="0"/>
              <a:t>Users can be local or remote</a:t>
            </a:r>
          </a:p>
          <a:p>
            <a:r>
              <a:rPr lang="en-US" sz="2400" dirty="0"/>
              <a:t>Hubs operate at </a:t>
            </a:r>
            <a:r>
              <a:rPr lang="en-US" sz="2400" b="1" dirty="0"/>
              <a:t>OSI Layer 1</a:t>
            </a:r>
            <a:r>
              <a:rPr lang="en-US" sz="2400" dirty="0"/>
              <a:t>, </a:t>
            </a:r>
          </a:p>
          <a:p>
            <a:pPr algn="just"/>
            <a:r>
              <a:rPr lang="en-US" sz="2400" dirty="0"/>
              <a:t>All devices connected to a hub are in the same collision domain. </a:t>
            </a:r>
          </a:p>
          <a:p>
            <a:pPr algn="just"/>
            <a:r>
              <a:rPr lang="en-US" sz="2400" dirty="0"/>
              <a:t>Switches operate at </a:t>
            </a:r>
            <a:r>
              <a:rPr lang="en-US" sz="2400" b="1" dirty="0"/>
              <a:t>Layer 2</a:t>
            </a:r>
            <a:r>
              <a:rPr lang="en-US" sz="2400" dirty="0"/>
              <a:t>, and each port on a switch is its own collision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199" y="457200"/>
            <a:ext cx="3131463" cy="5791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524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cap="small" dirty="0"/>
              <a:t>Access Layer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a LAN switch rather than a hub has a performance advantage: </a:t>
            </a:r>
          </a:p>
          <a:p>
            <a:pPr lvl="1"/>
            <a:r>
              <a:rPr lang="en-US" sz="2400" dirty="0"/>
              <a:t>A LAN </a:t>
            </a:r>
            <a:r>
              <a:rPr lang="en-US" sz="2400" b="1" dirty="0"/>
              <a:t>switch</a:t>
            </a:r>
            <a:r>
              <a:rPr lang="en-US" sz="2400" dirty="0"/>
              <a:t> forwards unicast traffic only out of the port through which the traffic's destination is considered reachable. </a:t>
            </a:r>
          </a:p>
          <a:p>
            <a:pPr lvl="1"/>
            <a:r>
              <a:rPr lang="en-US" sz="2400" dirty="0"/>
              <a:t>However, a hub forwards all traffic out of all its ports. </a:t>
            </a:r>
          </a:p>
          <a:p>
            <a:pPr lvl="1"/>
            <a:endParaRPr lang="en-US" sz="2400" dirty="0"/>
          </a:p>
          <a:p>
            <a:r>
              <a:rPr lang="en-US" sz="2400" dirty="0"/>
              <a:t>The access layer must also ensure that only users who are authorized to access the network are admitted.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26356</TotalTime>
  <Words>1434</Words>
  <Application>Microsoft Office PowerPoint</Application>
  <PresentationFormat>On-screen Show (4:3)</PresentationFormat>
  <Paragraphs>172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PowerPoint Presentation</vt:lpstr>
      <vt:lpstr>Modular Network Design</vt:lpstr>
      <vt:lpstr>Modular Network Design</vt:lpstr>
      <vt:lpstr>Modular Network Design</vt:lpstr>
      <vt:lpstr>HIERARCHICAL NETWORK DESIGN</vt:lpstr>
      <vt:lpstr>HIERARCHICAL NETWORK DESIGN</vt:lpstr>
      <vt:lpstr>HIERARCHICAL NETWORK DESIGN</vt:lpstr>
      <vt:lpstr>Access Layer</vt:lpstr>
      <vt:lpstr>Access Layer</vt:lpstr>
      <vt:lpstr>PowerPoint Presentation</vt:lpstr>
      <vt:lpstr>Distribution Layer</vt:lpstr>
      <vt:lpstr>Distribution Layer</vt:lpstr>
      <vt:lpstr>Core Layer</vt:lpstr>
      <vt:lpstr>Limitation of Hierarchical Model </vt:lpstr>
      <vt:lpstr>The Cisco Enterprise Composite Network Model</vt:lpstr>
      <vt:lpstr>The Cisco Enterprise Composite Network Model</vt:lpstr>
      <vt:lpstr>The Cisco Enterprise Composite Network Model</vt:lpstr>
      <vt:lpstr>The Cisco Enterprise Composite Network Model</vt:lpstr>
      <vt:lpstr>Enterprise Campus Functional Area</vt:lpstr>
      <vt:lpstr>Campus Infrastructure module</vt:lpstr>
      <vt:lpstr>Management Module</vt:lpstr>
      <vt:lpstr>Management Module</vt:lpstr>
      <vt:lpstr>Server Module</vt:lpstr>
      <vt:lpstr>Edge Distribution Module</vt:lpstr>
      <vt:lpstr>Enterprise Edge Functional Area</vt:lpstr>
      <vt:lpstr>E-commerce module</vt:lpstr>
      <vt:lpstr>Corporate Internet Module</vt:lpstr>
      <vt:lpstr>VPN/Remote Access module</vt:lpstr>
      <vt:lpstr>WAN module</vt:lpstr>
      <vt:lpstr>Service Provider Edge Functional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Mahboob</cp:lastModifiedBy>
  <cp:revision>811</cp:revision>
  <cp:lastPrinted>2017-11-05T03:12:43Z</cp:lastPrinted>
  <dcterms:created xsi:type="dcterms:W3CDTF">2006-08-16T00:00:00Z</dcterms:created>
  <dcterms:modified xsi:type="dcterms:W3CDTF">2024-04-28T06:04:05Z</dcterms:modified>
</cp:coreProperties>
</file>