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4" roundtripDataSignature="AMtx7mhQbu4LkKso71Ds9sFjvzoOu5Tv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3169920" cy="480060"/>
          </a:xfrm>
          <a:prstGeom prst="rect">
            <a:avLst/>
          </a:prstGeom>
          <a:noFill/>
          <a:ln>
            <a:noFill/>
          </a:ln>
        </p:spPr>
        <p:txBody>
          <a:bodyPr anchorCtr="0" anchor="t" bIns="43850" lIns="87700" spcFirstLastPara="1" rIns="87700" wrap="square" tIns="438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143590" y="1"/>
            <a:ext cx="3169920" cy="480060"/>
          </a:xfrm>
          <a:prstGeom prst="rect">
            <a:avLst/>
          </a:prstGeom>
          <a:noFill/>
          <a:ln>
            <a:noFill/>
          </a:ln>
        </p:spPr>
        <p:txBody>
          <a:bodyPr anchorCtr="0" anchor="t" bIns="43850" lIns="87700" spcFirstLastPara="1" rIns="87700" wrap="square" tIns="4385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1" y="4560570"/>
            <a:ext cx="5852160" cy="4320540"/>
          </a:xfrm>
          <a:prstGeom prst="rect">
            <a:avLst/>
          </a:prstGeom>
          <a:noFill/>
          <a:ln>
            <a:noFill/>
          </a:ln>
        </p:spPr>
        <p:txBody>
          <a:bodyPr anchorCtr="0" anchor="t" bIns="43850" lIns="87700" spcFirstLastPara="1" rIns="87700" wrap="square" tIns="4385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43850" lIns="87700" spcFirstLastPara="1" rIns="87700" wrap="square" tIns="438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143590" y="9119474"/>
            <a:ext cx="3169920" cy="480060"/>
          </a:xfrm>
          <a:prstGeom prst="rect">
            <a:avLst/>
          </a:prstGeom>
          <a:noFill/>
          <a:ln>
            <a:noFill/>
          </a:ln>
        </p:spPr>
        <p:txBody>
          <a:bodyPr anchorCtr="0" anchor="b" bIns="43850" lIns="87700" spcFirstLastPara="1" rIns="87700" wrap="square" tIns="438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1:notes"/>
          <p:cNvSpPr txBox="1"/>
          <p:nvPr>
            <p:ph idx="1" type="body"/>
          </p:nvPr>
        </p:nvSpPr>
        <p:spPr>
          <a:xfrm>
            <a:off x="731521" y="4560570"/>
            <a:ext cx="5852160" cy="4320540"/>
          </a:xfrm>
          <a:prstGeom prst="rect">
            <a:avLst/>
          </a:prstGeom>
          <a:noFill/>
          <a:ln>
            <a:noFill/>
          </a:ln>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86" name="Google Shape;86;p1:notes"/>
          <p:cNvSpPr txBox="1"/>
          <p:nvPr>
            <p:ph idx="12" type="sldNum"/>
          </p:nvPr>
        </p:nvSpPr>
        <p:spPr>
          <a:xfrm>
            <a:off x="4143590" y="9119474"/>
            <a:ext cx="3169920" cy="480060"/>
          </a:xfrm>
          <a:prstGeom prst="rect">
            <a:avLst/>
          </a:prstGeom>
          <a:noFill/>
          <a:ln>
            <a:noFill/>
          </a:ln>
        </p:spPr>
        <p:txBody>
          <a:bodyPr anchorCtr="0" anchor="b" bIns="43850" lIns="87700" spcFirstLastPara="1" rIns="87700" wrap="square" tIns="43850">
            <a:noAutofit/>
          </a:bodyPr>
          <a:lstStyle/>
          <a:p>
            <a:pPr indent="0" lvl="0" marL="0" rtl="0" algn="r">
              <a:spcBef>
                <a:spcPts val="0"/>
              </a:spcBef>
              <a:spcAft>
                <a:spcPts val="0"/>
              </a:spcAft>
              <a:buNone/>
            </a:pPr>
            <a:fld id="{00000000-1234-1234-1234-123412341234}" type="slidenum">
              <a:rPr lang="en-US"/>
              <a:t>‹#›</a:t>
            </a:fld>
            <a:endParaRPr/>
          </a:p>
        </p:txBody>
      </p:sp>
      <p:sp>
        <p:nvSpPr>
          <p:cNvPr id="87" name="Google Shape;87;p1:notes"/>
          <p:cNvSpPr txBox="1"/>
          <p:nvPr>
            <p:ph idx="10" type="dt"/>
          </p:nvPr>
        </p:nvSpPr>
        <p:spPr>
          <a:xfrm>
            <a:off x="4143590" y="1"/>
            <a:ext cx="3169920" cy="480060"/>
          </a:xfrm>
          <a:prstGeom prst="rect">
            <a:avLst/>
          </a:prstGeom>
          <a:noFill/>
          <a:ln>
            <a:noFill/>
          </a:ln>
        </p:spPr>
        <p:txBody>
          <a:bodyPr anchorCtr="0" anchor="t" bIns="43850" lIns="87700" spcFirstLastPara="1" rIns="87700" wrap="square" tIns="43850">
            <a:noAutofit/>
          </a:bodyPr>
          <a:lstStyle/>
          <a:p>
            <a:pPr indent="0" lvl="0" marL="0" rtl="0" algn="r">
              <a:spcBef>
                <a:spcPts val="0"/>
              </a:spcBef>
              <a:spcAft>
                <a:spcPts val="0"/>
              </a:spcAft>
              <a:buNone/>
            </a:pPr>
            <a:r>
              <a:rPr lang="en-US"/>
              <a:t>08-Jan-22</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62" name="Google Shape;162;p10: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88" name="Google Shape;188;p13: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97" name="Google Shape;197;p14: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205" name="Google Shape;205;p15: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222" name="Google Shape;222;p17: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8: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230" name="Google Shape;230;p18: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731521" y="4560570"/>
            <a:ext cx="5852160" cy="4320540"/>
          </a:xfrm>
          <a:prstGeom prst="rect">
            <a:avLst/>
          </a:prstGeom>
        </p:spPr>
        <p:txBody>
          <a:bodyPr anchorCtr="0" anchor="t" bIns="43850" lIns="87700" spcFirstLastPara="1" rIns="87700" wrap="square" tIns="4385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1257300" y="722313"/>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4" name="Google Shape;74;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3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sz="12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a:t>
            </a:r>
            <a:endParaRPr>
              <a:solidFill>
                <a:srgbClr val="888888"/>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0" name="Google Shape;60;p2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1" name="Google Shape;6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8"/>
          <p:cNvSpPr/>
          <p:nvPr>
            <p:ph idx="2" type="pic"/>
          </p:nvPr>
        </p:nvSpPr>
        <p:spPr>
          <a:xfrm>
            <a:off x="1792288" y="612775"/>
            <a:ext cx="5486400" cy="4114800"/>
          </a:xfrm>
          <a:prstGeom prst="rect">
            <a:avLst/>
          </a:prstGeom>
          <a:noFill/>
          <a:ln>
            <a:noFill/>
          </a:ln>
        </p:spPr>
      </p:sp>
      <p:sp>
        <p:nvSpPr>
          <p:cNvPr id="67" name="Google Shape;67;p2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r>
              <a:rPr lang="en-US"/>
              <a:t> </a:t>
            </a:r>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gif"/><Relationship Id="rId4" Type="http://schemas.openxmlformats.org/officeDocument/2006/relationships/image" Target="../media/image12.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txBox="1"/>
          <p:nvPr/>
        </p:nvSpPr>
        <p:spPr>
          <a:xfrm>
            <a:off x="971547" y="5183453"/>
            <a:ext cx="7239000" cy="8004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small" strike="noStrike">
                <a:solidFill>
                  <a:schemeClr val="dk1"/>
                </a:solidFill>
                <a:latin typeface="Calibri"/>
                <a:ea typeface="Calibri"/>
                <a:cs typeface="Calibri"/>
                <a:sym typeface="Calibri"/>
              </a:rPr>
              <a:t>Dr. </a:t>
            </a:r>
            <a:r>
              <a:rPr lang="en-US" sz="2800" cap="small">
                <a:solidFill>
                  <a:schemeClr val="dk1"/>
                </a:solidFill>
                <a:latin typeface="Calibri"/>
                <a:ea typeface="Calibri"/>
                <a:cs typeface="Calibri"/>
                <a:sym typeface="Calibri"/>
              </a:rPr>
              <a:t>Mahboob</a:t>
            </a:r>
            <a:r>
              <a:rPr b="0" i="0" lang="en-US" sz="2800" u="none" cap="small" strike="noStrike">
                <a:solidFill>
                  <a:schemeClr val="dk1"/>
                </a:solidFill>
                <a:latin typeface="Calibri"/>
                <a:ea typeface="Calibri"/>
                <a:cs typeface="Calibri"/>
                <a:sym typeface="Calibri"/>
              </a:rPr>
              <a:t> </a:t>
            </a:r>
            <a:r>
              <a:rPr lang="en-US" sz="2800" cap="small">
                <a:solidFill>
                  <a:schemeClr val="dk1"/>
                </a:solidFill>
                <a:latin typeface="Calibri"/>
                <a:ea typeface="Calibri"/>
                <a:cs typeface="Calibri"/>
                <a:sym typeface="Calibri"/>
              </a:rPr>
              <a:t>Qaosar</a:t>
            </a:r>
            <a:endParaRPr/>
          </a:p>
          <a:p>
            <a:pPr indent="0" lvl="0" marL="0" marR="0" rtl="0" algn="ctr">
              <a:spcBef>
                <a:spcPts val="0"/>
              </a:spcBef>
              <a:spcAft>
                <a:spcPts val="0"/>
              </a:spcAft>
              <a:buNone/>
            </a:pPr>
            <a:r>
              <a:rPr b="0" i="0" lang="en-US" sz="1800" u="none" cap="small" strike="noStrike">
                <a:solidFill>
                  <a:schemeClr val="dk1"/>
                </a:solidFill>
                <a:latin typeface="Calibri"/>
                <a:ea typeface="Calibri"/>
                <a:cs typeface="Calibri"/>
                <a:sym typeface="Calibri"/>
              </a:rPr>
              <a:t>Associate Professor, CSE, RU</a:t>
            </a:r>
            <a:endParaRPr b="0" i="0" sz="1600" u="none" cap="small" strike="noStrike">
              <a:solidFill>
                <a:schemeClr val="dk1"/>
              </a:solidFill>
              <a:latin typeface="Calibri"/>
              <a:ea typeface="Calibri"/>
              <a:cs typeface="Calibri"/>
              <a:sym typeface="Calibri"/>
            </a:endParaRPr>
          </a:p>
        </p:txBody>
      </p:sp>
      <p:sp>
        <p:nvSpPr>
          <p:cNvPr id="90" name="Google Shape;90;p1"/>
          <p:cNvSpPr txBox="1"/>
          <p:nvPr/>
        </p:nvSpPr>
        <p:spPr>
          <a:xfrm>
            <a:off x="228598" y="363512"/>
            <a:ext cx="8724900"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CSET 150</a:t>
            </a:r>
            <a:endParaRPr b="1" i="0" sz="36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4800" u="none" cap="small" strike="noStrike">
                <a:solidFill>
                  <a:schemeClr val="dk1"/>
                </a:solidFill>
                <a:latin typeface="Times New Roman"/>
                <a:ea typeface="Times New Roman"/>
                <a:cs typeface="Times New Roman"/>
                <a:sym typeface="Times New Roman"/>
              </a:rPr>
              <a:t>Network Design and Management</a:t>
            </a:r>
            <a:endParaRPr/>
          </a:p>
        </p:txBody>
      </p:sp>
      <p:sp>
        <p:nvSpPr>
          <p:cNvPr id="91" name="Google Shape;91;p1"/>
          <p:cNvSpPr txBox="1"/>
          <p:nvPr/>
        </p:nvSpPr>
        <p:spPr>
          <a:xfrm>
            <a:off x="3936438" y="6121718"/>
            <a:ext cx="95782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rgbClr val="7F7F7F"/>
                </a:solidFill>
                <a:latin typeface="Calibri"/>
                <a:ea typeface="Calibri"/>
                <a:cs typeface="Calibri"/>
                <a:sym typeface="Calibri"/>
              </a:rPr>
              <a:t>Week # 2</a:t>
            </a:r>
            <a:endParaRPr/>
          </a:p>
        </p:txBody>
      </p:sp>
      <p:pic>
        <p:nvPicPr>
          <p:cNvPr id="92" name="Google Shape;92;p1"/>
          <p:cNvPicPr preferRelativeResize="0"/>
          <p:nvPr/>
        </p:nvPicPr>
        <p:blipFill rotWithShape="1">
          <a:blip r:embed="rId3">
            <a:alphaModFix/>
          </a:blip>
          <a:srcRect b="0" l="0" r="0" t="0"/>
          <a:stretch/>
        </p:blipFill>
        <p:spPr>
          <a:xfrm>
            <a:off x="3818150" y="2903400"/>
            <a:ext cx="1545795" cy="1440000"/>
          </a:xfrm>
          <a:prstGeom prst="rect">
            <a:avLst/>
          </a:prstGeom>
          <a:noFill/>
          <a:ln>
            <a:noFill/>
          </a:ln>
        </p:spPr>
      </p:pic>
      <p:sp>
        <p:nvSpPr>
          <p:cNvPr id="93" name="Google Shape;93;p1"/>
          <p:cNvSpPr txBox="1"/>
          <p:nvPr/>
        </p:nvSpPr>
        <p:spPr>
          <a:xfrm>
            <a:off x="6296628" y="6504972"/>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1"/>
          <p:cNvSpPr txBox="1"/>
          <p:nvPr/>
        </p:nvSpPr>
        <p:spPr>
          <a:xfrm>
            <a:off x="0" y="2514600"/>
            <a:ext cx="9144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cap="small">
                <a:solidFill>
                  <a:srgbClr val="FF0000"/>
                </a:solidFill>
                <a:latin typeface="Calibri"/>
                <a:ea typeface="Calibri"/>
                <a:cs typeface="Calibri"/>
                <a:sym typeface="Calibri"/>
              </a:rPr>
              <a:t>Evening Masters Edition</a:t>
            </a:r>
            <a:endParaRPr b="1" sz="1800" cap="small">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STATIC PORT MEMBERSHIP</a:t>
            </a:r>
            <a:endParaRPr/>
          </a:p>
        </p:txBody>
      </p:sp>
      <p:sp>
        <p:nvSpPr>
          <p:cNvPr id="165" name="Google Shape;165;p10"/>
          <p:cNvSpPr txBox="1"/>
          <p:nvPr>
            <p:ph idx="1" type="body"/>
          </p:nvPr>
        </p:nvSpPr>
        <p:spPr>
          <a:xfrm>
            <a:off x="457200" y="1752601"/>
            <a:ext cx="4343400" cy="449579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b="1" lang="en-US" sz="2400"/>
              <a:t>STATIC PORT MEMBERSHIP </a:t>
            </a:r>
            <a:r>
              <a:rPr lang="en-US" sz="2400"/>
              <a:t>means that the network administrator configures which VLAN the port belongs to, regardless of the devices attached to it. </a:t>
            </a:r>
            <a:endParaRPr/>
          </a:p>
          <a:p>
            <a:pPr indent="-190500" lvl="0" marL="342900" rtl="0" algn="l">
              <a:spcBef>
                <a:spcPts val="480"/>
              </a:spcBef>
              <a:spcAft>
                <a:spcPts val="0"/>
              </a:spcAft>
              <a:buClr>
                <a:schemeClr val="dk1"/>
              </a:buClr>
              <a:buSzPts val="2400"/>
              <a:buNone/>
            </a:pPr>
            <a:r>
              <a:t/>
            </a:r>
            <a:endParaRPr sz="2400"/>
          </a:p>
        </p:txBody>
      </p:sp>
      <p:sp>
        <p:nvSpPr>
          <p:cNvPr id="166" name="Google Shape;16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pic>
        <p:nvPicPr>
          <p:cNvPr id="167" name="Google Shape;167;p10"/>
          <p:cNvPicPr preferRelativeResize="0"/>
          <p:nvPr/>
        </p:nvPicPr>
        <p:blipFill rotWithShape="1">
          <a:blip r:embed="rId3">
            <a:alphaModFix/>
          </a:blip>
          <a:srcRect b="0" l="0" r="0" t="0"/>
          <a:stretch/>
        </p:blipFill>
        <p:spPr>
          <a:xfrm>
            <a:off x="4724400" y="1757856"/>
            <a:ext cx="4572001" cy="1961058"/>
          </a:xfrm>
          <a:prstGeom prst="rect">
            <a:avLst/>
          </a:prstGeom>
          <a:noFill/>
          <a:ln>
            <a:noFill/>
          </a:ln>
        </p:spPr>
      </p:pic>
      <p:sp>
        <p:nvSpPr>
          <p:cNvPr id="168" name="Google Shape;168;p10"/>
          <p:cNvSpPr/>
          <p:nvPr/>
        </p:nvSpPr>
        <p:spPr>
          <a:xfrm>
            <a:off x="457200" y="4244993"/>
            <a:ext cx="8534400" cy="156966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This means that after you have configured the ports, you </a:t>
            </a:r>
            <a:r>
              <a:rPr b="1" lang="en-US" sz="2400">
                <a:solidFill>
                  <a:schemeClr val="dk1"/>
                </a:solidFill>
                <a:latin typeface="Calibri"/>
                <a:ea typeface="Calibri"/>
                <a:cs typeface="Calibri"/>
                <a:sym typeface="Calibri"/>
              </a:rPr>
              <a:t>must ensure </a:t>
            </a:r>
            <a:r>
              <a:rPr lang="en-US" sz="2400">
                <a:solidFill>
                  <a:schemeClr val="dk1"/>
                </a:solidFill>
                <a:latin typeface="Calibri"/>
                <a:ea typeface="Calibri"/>
                <a:cs typeface="Calibri"/>
                <a:sym typeface="Calibri"/>
              </a:rPr>
              <a:t>that the </a:t>
            </a:r>
            <a:r>
              <a:rPr b="1" lang="en-US" sz="2400">
                <a:solidFill>
                  <a:schemeClr val="dk1"/>
                </a:solidFill>
                <a:latin typeface="Calibri"/>
                <a:ea typeface="Calibri"/>
                <a:cs typeface="Calibri"/>
                <a:sym typeface="Calibri"/>
              </a:rPr>
              <a:t>devices attaching </a:t>
            </a:r>
            <a:r>
              <a:rPr lang="en-US" sz="2400">
                <a:solidFill>
                  <a:schemeClr val="dk1"/>
                </a:solidFill>
                <a:latin typeface="Calibri"/>
                <a:ea typeface="Calibri"/>
                <a:cs typeface="Calibri"/>
                <a:sym typeface="Calibri"/>
              </a:rPr>
              <a:t>to the switch are plugged into the </a:t>
            </a:r>
            <a:r>
              <a:rPr b="1" lang="en-US" sz="2400">
                <a:solidFill>
                  <a:schemeClr val="dk1"/>
                </a:solidFill>
                <a:latin typeface="Calibri"/>
                <a:ea typeface="Calibri"/>
                <a:cs typeface="Calibri"/>
                <a:sym typeface="Calibri"/>
              </a:rPr>
              <a:t>correct port</a:t>
            </a:r>
            <a:r>
              <a:rPr lang="en-US" sz="2400">
                <a:solidFill>
                  <a:schemeClr val="dk1"/>
                </a:solidFill>
                <a:latin typeface="Calibri"/>
                <a:ea typeface="Calibri"/>
                <a:cs typeface="Calibri"/>
                <a:sym typeface="Calibri"/>
              </a:rPr>
              <a:t>, and if they move, you must reconfigure the switch.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Dynamic VLAN membership</a:t>
            </a:r>
            <a:endParaRPr/>
          </a:p>
        </p:txBody>
      </p:sp>
      <p:sp>
        <p:nvSpPr>
          <p:cNvPr id="174" name="Google Shape;174;p11"/>
          <p:cNvSpPr txBox="1"/>
          <p:nvPr>
            <p:ph idx="1" type="body"/>
          </p:nvPr>
        </p:nvSpPr>
        <p:spPr>
          <a:xfrm>
            <a:off x="457200" y="1752601"/>
            <a:ext cx="4572000" cy="4373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Alternatively, you can configure </a:t>
            </a:r>
            <a:r>
              <a:rPr b="1" lang="en-US" sz="2400"/>
              <a:t>dynamic VLAN membership</a:t>
            </a:r>
            <a:r>
              <a:rPr lang="en-US" sz="2400"/>
              <a:t>. </a:t>
            </a:r>
            <a:endParaRPr/>
          </a:p>
          <a:p>
            <a:pPr indent="-342900" lvl="0" marL="342900" rtl="0" algn="l">
              <a:spcBef>
                <a:spcPts val="480"/>
              </a:spcBef>
              <a:spcAft>
                <a:spcPts val="0"/>
              </a:spcAft>
              <a:buClr>
                <a:schemeClr val="dk1"/>
              </a:buClr>
              <a:buSzPts val="2400"/>
              <a:buChar char="•"/>
            </a:pPr>
            <a:r>
              <a:rPr lang="en-US" sz="2400"/>
              <a:t>Some static configuration is still required, </a:t>
            </a:r>
            <a:endParaRPr/>
          </a:p>
          <a:p>
            <a:pPr indent="-342900" lvl="0" marL="342900" rtl="0" algn="l">
              <a:spcBef>
                <a:spcPts val="480"/>
              </a:spcBef>
              <a:spcAft>
                <a:spcPts val="0"/>
              </a:spcAft>
              <a:buClr>
                <a:schemeClr val="dk1"/>
              </a:buClr>
              <a:buSzPts val="2400"/>
              <a:buChar char="•"/>
            </a:pPr>
            <a:r>
              <a:rPr lang="en-US" sz="2400"/>
              <a:t>but this time, it is on a </a:t>
            </a:r>
            <a:r>
              <a:rPr b="1" lang="en-US" sz="2400"/>
              <a:t>separate device </a:t>
            </a:r>
            <a:r>
              <a:rPr lang="en-US" sz="2400"/>
              <a:t>called a </a:t>
            </a:r>
            <a:r>
              <a:rPr b="1" lang="en-US" sz="2400"/>
              <a:t>VLAN Membership Policy Server (VMPS)</a:t>
            </a:r>
            <a:r>
              <a:rPr lang="en-US" sz="2400"/>
              <a:t>. </a:t>
            </a:r>
            <a:endParaRPr/>
          </a:p>
          <a:p>
            <a:pPr indent="-190500" lvl="0" marL="342900" rtl="0" algn="l">
              <a:spcBef>
                <a:spcPts val="480"/>
              </a:spcBef>
              <a:spcAft>
                <a:spcPts val="0"/>
              </a:spcAft>
              <a:buClr>
                <a:schemeClr val="dk1"/>
              </a:buClr>
              <a:buSzPts val="2400"/>
              <a:buNone/>
            </a:pPr>
            <a:r>
              <a:t/>
            </a:r>
            <a:endParaRPr sz="2400"/>
          </a:p>
        </p:txBody>
      </p:sp>
      <p:sp>
        <p:nvSpPr>
          <p:cNvPr id="175" name="Google Shape;175;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pic>
        <p:nvPicPr>
          <p:cNvPr id="176" name="Google Shape;176;p11"/>
          <p:cNvPicPr preferRelativeResize="0"/>
          <p:nvPr/>
        </p:nvPicPr>
        <p:blipFill rotWithShape="1">
          <a:blip r:embed="rId3">
            <a:alphaModFix/>
          </a:blip>
          <a:srcRect b="0" l="0" r="0" t="0"/>
          <a:stretch/>
        </p:blipFill>
        <p:spPr>
          <a:xfrm>
            <a:off x="5181600" y="2314800"/>
            <a:ext cx="3800000" cy="1800000"/>
          </a:xfrm>
          <a:prstGeom prst="rect">
            <a:avLst/>
          </a:prstGeom>
          <a:noFill/>
          <a:ln>
            <a:noFill/>
          </a:ln>
        </p:spPr>
      </p:pic>
      <p:sp>
        <p:nvSpPr>
          <p:cNvPr id="177" name="Google Shape;177;p11"/>
          <p:cNvSpPr/>
          <p:nvPr/>
        </p:nvSpPr>
        <p:spPr>
          <a:xfrm>
            <a:off x="457200" y="5059740"/>
            <a:ext cx="8524400" cy="156966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VMPS could be </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separate server, or </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it could be a higher-end switch that contains the VMPS information.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VLAN Membership Policy Server (VMPS)</a:t>
            </a:r>
            <a:endParaRPr/>
          </a:p>
        </p:txBody>
      </p:sp>
      <p:sp>
        <p:nvSpPr>
          <p:cNvPr id="183" name="Google Shape;183;p12"/>
          <p:cNvSpPr txBox="1"/>
          <p:nvPr>
            <p:ph idx="1" type="body"/>
          </p:nvPr>
        </p:nvSpPr>
        <p:spPr>
          <a:xfrm>
            <a:off x="444062" y="3761664"/>
            <a:ext cx="8524400" cy="4373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VMPS information consists of a </a:t>
            </a:r>
            <a:r>
              <a:rPr b="1" lang="en-US" sz="2400"/>
              <a:t>MAC address-to-VLAN map</a:t>
            </a:r>
            <a:r>
              <a:rPr lang="en-US" sz="2400"/>
              <a:t>. </a:t>
            </a:r>
            <a:endParaRPr/>
          </a:p>
          <a:p>
            <a:pPr indent="-342900" lvl="0" marL="342900" rtl="0" algn="l">
              <a:spcBef>
                <a:spcPts val="480"/>
              </a:spcBef>
              <a:spcAft>
                <a:spcPts val="0"/>
              </a:spcAft>
              <a:buClr>
                <a:schemeClr val="dk1"/>
              </a:buClr>
              <a:buSzPts val="2400"/>
              <a:buChar char="•"/>
            </a:pPr>
            <a:r>
              <a:rPr lang="en-US" sz="2400"/>
              <a:t>Thus, ports are assigned to VLANs based on the MAC address of the device connected to the port. </a:t>
            </a:r>
            <a:endParaRPr/>
          </a:p>
          <a:p>
            <a:pPr indent="-342900" lvl="0" marL="342900" rtl="0" algn="l">
              <a:spcBef>
                <a:spcPts val="480"/>
              </a:spcBef>
              <a:spcAft>
                <a:spcPts val="0"/>
              </a:spcAft>
              <a:buClr>
                <a:schemeClr val="dk1"/>
              </a:buClr>
              <a:buSzPts val="2400"/>
              <a:buChar char="•"/>
            </a:pPr>
            <a:r>
              <a:rPr lang="en-US" sz="2400"/>
              <a:t>When you move a device from one port to another port </a:t>
            </a:r>
            <a:r>
              <a:rPr i="1" lang="en-US" sz="2400"/>
              <a:t>(either on the same switch or on another switch in the network)</a:t>
            </a:r>
            <a:r>
              <a:rPr lang="en-US" sz="2400"/>
              <a:t>, the switch dynamically assigns the new port to the proper VLAN for that device by consulting the VMPS.</a:t>
            </a:r>
            <a:endParaRPr/>
          </a:p>
        </p:txBody>
      </p:sp>
      <p:sp>
        <p:nvSpPr>
          <p:cNvPr id="184" name="Google Shape;18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pic>
        <p:nvPicPr>
          <p:cNvPr id="185" name="Google Shape;185;p12"/>
          <p:cNvPicPr preferRelativeResize="0"/>
          <p:nvPr/>
        </p:nvPicPr>
        <p:blipFill rotWithShape="1">
          <a:blip r:embed="rId3">
            <a:alphaModFix/>
          </a:blip>
          <a:srcRect b="0" l="0" r="0" t="0"/>
          <a:stretch/>
        </p:blipFill>
        <p:spPr>
          <a:xfrm>
            <a:off x="1905000" y="1328243"/>
            <a:ext cx="5181600" cy="24544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Trunks</a:t>
            </a:r>
            <a:endParaRPr/>
          </a:p>
        </p:txBody>
      </p:sp>
      <p:sp>
        <p:nvSpPr>
          <p:cNvPr id="191" name="Google Shape;191;p13"/>
          <p:cNvSpPr txBox="1"/>
          <p:nvPr>
            <p:ph idx="1" type="body"/>
          </p:nvPr>
        </p:nvSpPr>
        <p:spPr>
          <a:xfrm>
            <a:off x="457200" y="1524000"/>
            <a:ext cx="4800600" cy="43735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A port that carries data from multiple VLANs is called a trunk. </a:t>
            </a:r>
            <a:endParaRPr/>
          </a:p>
          <a:p>
            <a:pPr indent="-342900" lvl="0" marL="342900" rtl="0" algn="l">
              <a:spcBef>
                <a:spcPts val="480"/>
              </a:spcBef>
              <a:spcAft>
                <a:spcPts val="0"/>
              </a:spcAft>
              <a:buClr>
                <a:schemeClr val="dk1"/>
              </a:buClr>
              <a:buSzPts val="2400"/>
              <a:buChar char="•"/>
            </a:pPr>
            <a:r>
              <a:rPr lang="en-US" sz="2400"/>
              <a:t>A trunk port can be on a </a:t>
            </a:r>
            <a:r>
              <a:rPr b="1" lang="en-US" sz="2400"/>
              <a:t>switch, a router, or a server</a:t>
            </a:r>
            <a:r>
              <a:rPr lang="en-US" sz="2400"/>
              <a:t>.</a:t>
            </a:r>
            <a:endParaRPr/>
          </a:p>
          <a:p>
            <a:pPr indent="-342900" lvl="0" marL="342900" rtl="0" algn="l">
              <a:spcBef>
                <a:spcPts val="480"/>
              </a:spcBef>
              <a:spcAft>
                <a:spcPts val="0"/>
              </a:spcAft>
              <a:buClr>
                <a:schemeClr val="dk1"/>
              </a:buClr>
              <a:buSzPts val="2400"/>
              <a:buChar char="•"/>
            </a:pPr>
            <a:r>
              <a:rPr lang="en-US" sz="2400"/>
              <a:t>A trunk port can use </a:t>
            </a:r>
            <a:r>
              <a:rPr b="1" lang="en-US" sz="2400"/>
              <a:t>one of two protocols</a:t>
            </a:r>
            <a:r>
              <a:rPr lang="en-US" sz="2400"/>
              <a:t>: </a:t>
            </a:r>
            <a:endParaRPr/>
          </a:p>
          <a:p>
            <a:pPr indent="-285750" lvl="1" marL="742950" rtl="0" algn="l">
              <a:spcBef>
                <a:spcPts val="480"/>
              </a:spcBef>
              <a:spcAft>
                <a:spcPts val="0"/>
              </a:spcAft>
              <a:buClr>
                <a:schemeClr val="dk1"/>
              </a:buClr>
              <a:buSzPts val="2400"/>
              <a:buChar char="–"/>
            </a:pPr>
            <a:r>
              <a:rPr lang="en-US" sz="2400"/>
              <a:t>Inter-Switch Link (ISL) or IEEE 802.1q.</a:t>
            </a:r>
            <a:endParaRPr/>
          </a:p>
          <a:p>
            <a:pPr indent="-342900" lvl="0" marL="342900" rtl="0" algn="l">
              <a:spcBef>
                <a:spcPts val="480"/>
              </a:spcBef>
              <a:spcAft>
                <a:spcPts val="0"/>
              </a:spcAft>
              <a:buClr>
                <a:schemeClr val="dk1"/>
              </a:buClr>
              <a:buSzPts val="2400"/>
              <a:buChar char="•"/>
            </a:pPr>
            <a:r>
              <a:rPr lang="en-US" sz="2400"/>
              <a:t>The two types of trunks are not compatible with each other, so both ends of a trunk must be defined with the same trunk type.</a:t>
            </a:r>
            <a:endParaRPr/>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p:txBody>
      </p:sp>
      <p:sp>
        <p:nvSpPr>
          <p:cNvPr id="192" name="Google Shape;19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pic>
        <p:nvPicPr>
          <p:cNvPr id="193" name="Google Shape;193;p13"/>
          <p:cNvPicPr preferRelativeResize="0"/>
          <p:nvPr/>
        </p:nvPicPr>
        <p:blipFill rotWithShape="1">
          <a:blip r:embed="rId3">
            <a:alphaModFix/>
          </a:blip>
          <a:srcRect b="0" l="0" r="0" t="0"/>
          <a:stretch/>
        </p:blipFill>
        <p:spPr>
          <a:xfrm>
            <a:off x="5715000" y="1447800"/>
            <a:ext cx="3018972" cy="2438401"/>
          </a:xfrm>
          <a:prstGeom prst="rect">
            <a:avLst/>
          </a:prstGeom>
          <a:noFill/>
          <a:ln cap="flat" cmpd="sng" w="9525">
            <a:solidFill>
              <a:srgbClr val="7F7F7F"/>
            </a:solidFill>
            <a:prstDash val="solid"/>
            <a:miter lim="800000"/>
            <a:headEnd len="sm" w="sm" type="none"/>
            <a:tailEnd len="sm" w="sm" type="none"/>
          </a:ln>
        </p:spPr>
      </p:pic>
      <p:pic>
        <p:nvPicPr>
          <p:cNvPr id="194" name="Google Shape;194;p13"/>
          <p:cNvPicPr preferRelativeResize="0"/>
          <p:nvPr/>
        </p:nvPicPr>
        <p:blipFill rotWithShape="1">
          <a:blip r:embed="rId4">
            <a:alphaModFix/>
          </a:blip>
          <a:srcRect b="0" l="0" r="0" t="0"/>
          <a:stretch/>
        </p:blipFill>
        <p:spPr>
          <a:xfrm>
            <a:off x="5715000" y="4038600"/>
            <a:ext cx="2971800" cy="2286000"/>
          </a:xfrm>
          <a:prstGeom prst="rect">
            <a:avLst/>
          </a:prstGeom>
          <a:noFill/>
          <a:ln cap="flat" cmpd="sng" w="9525">
            <a:solidFill>
              <a:srgbClr val="7F7F7F"/>
            </a:solidFill>
            <a:prstDash val="solid"/>
            <a:miter lim="800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b="1" lang="en-US" sz="3600"/>
              <a:t>STP and VLANs</a:t>
            </a:r>
            <a:endParaRPr sz="3600"/>
          </a:p>
        </p:txBody>
      </p:sp>
      <p:sp>
        <p:nvSpPr>
          <p:cNvPr id="200" name="Google Shape;200;p14"/>
          <p:cNvSpPr txBox="1"/>
          <p:nvPr>
            <p:ph idx="1" type="body"/>
          </p:nvPr>
        </p:nvSpPr>
        <p:spPr>
          <a:xfrm>
            <a:off x="457200" y="1752601"/>
            <a:ext cx="7848600" cy="43735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200"/>
              <a:buChar char="•"/>
            </a:pPr>
            <a:r>
              <a:rPr lang="en-US" sz="2200"/>
              <a:t>Cisco developed </a:t>
            </a:r>
            <a:r>
              <a:rPr b="1" lang="en-US" sz="2200"/>
              <a:t>per-VLAN spanning tree (PVST</a:t>
            </a:r>
            <a:r>
              <a:rPr lang="en-US" sz="2200"/>
              <a:t>) so that switches can have </a:t>
            </a:r>
            <a:r>
              <a:rPr b="1" lang="en-US" sz="2200"/>
              <a:t>one instance of STP running per VLAN</a:t>
            </a:r>
            <a:r>
              <a:rPr lang="en-US" sz="2200"/>
              <a:t>, allowing redundant physical links within the network to be used for different VLANs and thus reducing the load on individual links.</a:t>
            </a:r>
            <a:endParaRPr/>
          </a:p>
        </p:txBody>
      </p:sp>
      <p:sp>
        <p:nvSpPr>
          <p:cNvPr id="201" name="Google Shape;201;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pic>
        <p:nvPicPr>
          <p:cNvPr id="202" name="Google Shape;202;p14"/>
          <p:cNvPicPr preferRelativeResize="0"/>
          <p:nvPr/>
        </p:nvPicPr>
        <p:blipFill rotWithShape="1">
          <a:blip r:embed="rId3">
            <a:alphaModFix/>
          </a:blip>
          <a:srcRect b="0" l="0" r="0" t="0"/>
          <a:stretch/>
        </p:blipFill>
        <p:spPr>
          <a:xfrm>
            <a:off x="1828800" y="3657600"/>
            <a:ext cx="5629275" cy="2462454"/>
          </a:xfrm>
          <a:prstGeom prst="rect">
            <a:avLst/>
          </a:prstGeom>
          <a:noFill/>
          <a:ln cap="flat" cmpd="sng" w="9525">
            <a:solidFill>
              <a:srgbClr val="7F7F7F"/>
            </a:solidFill>
            <a:prstDash val="solid"/>
            <a:miter lim="80000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VLAN Trunking Protocol (VTP)</a:t>
            </a:r>
            <a:endParaRPr/>
          </a:p>
        </p:txBody>
      </p:sp>
      <p:sp>
        <p:nvSpPr>
          <p:cNvPr id="208" name="Google Shape;208;p15"/>
          <p:cNvSpPr txBox="1"/>
          <p:nvPr>
            <p:ph idx="1" type="body"/>
          </p:nvPr>
        </p:nvSpPr>
        <p:spPr>
          <a:xfrm>
            <a:off x="381000" y="3438913"/>
            <a:ext cx="8229600" cy="76199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The VLAN Trunking Protocol (VTP) is a Cisco-proprietary Layer 2 protocol that allows easier configuration of VLANs on multiple switches</a:t>
            </a:r>
            <a:endParaRPr/>
          </a:p>
        </p:txBody>
      </p:sp>
      <p:sp>
        <p:nvSpPr>
          <p:cNvPr id="209" name="Google Shape;20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
        <p:nvSpPr>
          <p:cNvPr id="210" name="Google Shape;210;p15"/>
          <p:cNvSpPr/>
          <p:nvPr/>
        </p:nvSpPr>
        <p:spPr>
          <a:xfrm>
            <a:off x="11379" y="4599920"/>
            <a:ext cx="8534400" cy="1938992"/>
          </a:xfrm>
          <a:prstGeom prst="rect">
            <a:avLst/>
          </a:prstGeom>
          <a:noFill/>
          <a:ln>
            <a:noFill/>
          </a:ln>
        </p:spPr>
        <p:txBody>
          <a:bodyPr anchorCtr="0" anchor="t" bIns="45700" lIns="91425" spcFirstLastPara="1" rIns="91425" wrap="square" tIns="45700">
            <a:spAutoFit/>
          </a:bodyPr>
          <a:lstStyle/>
          <a:p>
            <a:pPr indent="-342900" lvl="0" marL="6858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 switch in a VTP domain (a group of switches communicating with VTP) can be in one of three modes:</a:t>
            </a:r>
            <a:endParaRPr/>
          </a:p>
          <a:p>
            <a:pPr indent="-342900" lvl="3" marL="2057400" marR="0" rtl="0" algn="l">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 server (which is the default mode), </a:t>
            </a:r>
            <a:endParaRPr/>
          </a:p>
          <a:p>
            <a:pPr indent="-342900" lvl="3" marL="2057400" marR="0" rtl="0" algn="l">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client, </a:t>
            </a:r>
            <a:endParaRPr/>
          </a:p>
          <a:p>
            <a:pPr indent="-342900" lvl="3" marL="2057400" marR="0" rtl="0" algn="l">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or transparent mode</a:t>
            </a:r>
            <a:endParaRPr/>
          </a:p>
        </p:txBody>
      </p:sp>
      <p:pic>
        <p:nvPicPr>
          <p:cNvPr id="211" name="Google Shape;211;p15"/>
          <p:cNvPicPr preferRelativeResize="0"/>
          <p:nvPr/>
        </p:nvPicPr>
        <p:blipFill rotWithShape="1">
          <a:blip r:embed="rId3">
            <a:alphaModFix/>
          </a:blip>
          <a:srcRect b="0" l="0" r="0" t="0"/>
          <a:stretch/>
        </p:blipFill>
        <p:spPr>
          <a:xfrm>
            <a:off x="2406000" y="1288242"/>
            <a:ext cx="4332000" cy="2052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VLAN Trunking Protocol (VTP)</a:t>
            </a:r>
            <a:endParaRPr/>
          </a:p>
        </p:txBody>
      </p:sp>
      <p:sp>
        <p:nvSpPr>
          <p:cNvPr id="217" name="Google Shape;217;p16"/>
          <p:cNvSpPr txBox="1"/>
          <p:nvPr>
            <p:ph idx="1" type="body"/>
          </p:nvPr>
        </p:nvSpPr>
        <p:spPr>
          <a:xfrm>
            <a:off x="457200" y="4191000"/>
            <a:ext cx="8229600" cy="193516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The VTP server is the one on which you </a:t>
            </a:r>
            <a:r>
              <a:rPr b="1" lang="en-US" sz="2400"/>
              <a:t>configure</a:t>
            </a:r>
            <a:r>
              <a:rPr lang="en-US" sz="2400"/>
              <a:t> the VLANs;</a:t>
            </a:r>
            <a:endParaRPr/>
          </a:p>
          <a:p>
            <a:pPr indent="-342900" lvl="0" marL="342900" rtl="0" algn="l">
              <a:spcBef>
                <a:spcPts val="480"/>
              </a:spcBef>
              <a:spcAft>
                <a:spcPts val="0"/>
              </a:spcAft>
              <a:buClr>
                <a:schemeClr val="dk1"/>
              </a:buClr>
              <a:buSzPts val="2400"/>
              <a:buChar char="•"/>
            </a:pPr>
            <a:r>
              <a:rPr lang="en-US" sz="2400"/>
              <a:t> It sends VTP advertisements, containing VLAN configuration information, to VTP clients in the same VTP domain, </a:t>
            </a:r>
            <a:endParaRPr/>
          </a:p>
          <a:p>
            <a:pPr indent="-342900" lvl="0" marL="342900" rtl="0" algn="l">
              <a:spcBef>
                <a:spcPts val="480"/>
              </a:spcBef>
              <a:spcAft>
                <a:spcPts val="0"/>
              </a:spcAft>
              <a:buClr>
                <a:schemeClr val="dk1"/>
              </a:buClr>
              <a:buSzPts val="2400"/>
              <a:buChar char="•"/>
            </a:pPr>
            <a:r>
              <a:rPr lang="en-US" sz="2400"/>
              <a:t>VTP advertisements are only sent on trunks.</a:t>
            </a:r>
            <a:endParaRPr/>
          </a:p>
        </p:txBody>
      </p:sp>
      <p:sp>
        <p:nvSpPr>
          <p:cNvPr id="218" name="Google Shape;21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pic>
        <p:nvPicPr>
          <p:cNvPr id="219" name="Google Shape;219;p16"/>
          <p:cNvPicPr preferRelativeResize="0"/>
          <p:nvPr/>
        </p:nvPicPr>
        <p:blipFill rotWithShape="1">
          <a:blip r:embed="rId3">
            <a:alphaModFix/>
          </a:blip>
          <a:srcRect b="0" l="0" r="0" t="0"/>
          <a:stretch/>
        </p:blipFill>
        <p:spPr>
          <a:xfrm>
            <a:off x="2406000" y="1288242"/>
            <a:ext cx="4604400" cy="218103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VLAN Trunking Protocol (VTP)</a:t>
            </a:r>
            <a:endParaRPr/>
          </a:p>
        </p:txBody>
      </p:sp>
      <p:sp>
        <p:nvSpPr>
          <p:cNvPr id="225" name="Google Shape;225;p17"/>
          <p:cNvSpPr txBox="1"/>
          <p:nvPr>
            <p:ph idx="1" type="body"/>
          </p:nvPr>
        </p:nvSpPr>
        <p:spPr>
          <a:xfrm>
            <a:off x="457200" y="3962400"/>
            <a:ext cx="8229600" cy="216376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You </a:t>
            </a:r>
            <a:r>
              <a:rPr b="1" lang="en-US" sz="2000"/>
              <a:t>cannot</a:t>
            </a:r>
            <a:r>
              <a:rPr lang="en-US" sz="2000"/>
              <a:t> create, modify, or delete VLANs on </a:t>
            </a:r>
            <a:r>
              <a:rPr b="1" lang="en-US" sz="2000"/>
              <a:t>a VTP client</a:t>
            </a:r>
            <a:r>
              <a:rPr lang="en-US" sz="2000"/>
              <a:t>; </a:t>
            </a:r>
            <a:endParaRPr/>
          </a:p>
          <a:p>
            <a:pPr indent="-342900" lvl="0" marL="342900" rtl="0" algn="l">
              <a:spcBef>
                <a:spcPts val="400"/>
              </a:spcBef>
              <a:spcAft>
                <a:spcPts val="0"/>
              </a:spcAft>
              <a:buClr>
                <a:schemeClr val="dk1"/>
              </a:buClr>
              <a:buSzPts val="2000"/>
              <a:buChar char="•"/>
            </a:pPr>
            <a:r>
              <a:rPr lang="en-US" sz="2000"/>
              <a:t>a VTP client only accepts VLAN configuration information from a VTP server. </a:t>
            </a:r>
            <a:endParaRPr/>
          </a:p>
          <a:p>
            <a:pPr indent="-342900" lvl="0" marL="342900" rtl="0" algn="l">
              <a:spcBef>
                <a:spcPts val="400"/>
              </a:spcBef>
              <a:spcAft>
                <a:spcPts val="0"/>
              </a:spcAft>
              <a:buClr>
                <a:schemeClr val="dk1"/>
              </a:buClr>
              <a:buSzPts val="2000"/>
              <a:buChar char="•"/>
            </a:pPr>
            <a:r>
              <a:rPr lang="en-US" sz="2000"/>
              <a:t>A VTP client also forwards the VTP advertisements to other switches.</a:t>
            </a:r>
            <a:endParaRPr/>
          </a:p>
          <a:p>
            <a:pPr indent="-215900" lvl="0" marL="342900" rtl="0" algn="l">
              <a:spcBef>
                <a:spcPts val="400"/>
              </a:spcBef>
              <a:spcAft>
                <a:spcPts val="0"/>
              </a:spcAft>
              <a:buClr>
                <a:schemeClr val="dk1"/>
              </a:buClr>
              <a:buSzPts val="2000"/>
              <a:buNone/>
            </a:pPr>
            <a:r>
              <a:t/>
            </a:r>
            <a:endParaRPr sz="2000"/>
          </a:p>
        </p:txBody>
      </p:sp>
      <p:sp>
        <p:nvSpPr>
          <p:cNvPr id="226" name="Google Shape;22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pic>
        <p:nvPicPr>
          <p:cNvPr id="227" name="Google Shape;227;p17"/>
          <p:cNvPicPr preferRelativeResize="0"/>
          <p:nvPr/>
        </p:nvPicPr>
        <p:blipFill rotWithShape="1">
          <a:blip r:embed="rId3">
            <a:alphaModFix/>
          </a:blip>
          <a:srcRect b="0" l="0" r="0" t="0"/>
          <a:stretch/>
        </p:blipFill>
        <p:spPr>
          <a:xfrm>
            <a:off x="2406000" y="1288242"/>
            <a:ext cx="4332000" cy="2052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VLAN Trunking Protocol (VTP)</a:t>
            </a:r>
            <a:endParaRPr/>
          </a:p>
        </p:txBody>
      </p:sp>
      <p:sp>
        <p:nvSpPr>
          <p:cNvPr id="233" name="Google Shape;233;p18"/>
          <p:cNvSpPr txBox="1"/>
          <p:nvPr>
            <p:ph idx="1" type="body"/>
          </p:nvPr>
        </p:nvSpPr>
        <p:spPr>
          <a:xfrm>
            <a:off x="457200" y="3962400"/>
            <a:ext cx="8229600" cy="216376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You can create, modify, or delete VLANs on a switch that is in VTP </a:t>
            </a:r>
            <a:r>
              <a:rPr b="1" lang="en-US" sz="2400"/>
              <a:t>transparent mode</a:t>
            </a:r>
            <a:r>
              <a:rPr lang="en-US" sz="2400"/>
              <a:t>; </a:t>
            </a:r>
            <a:endParaRPr/>
          </a:p>
          <a:p>
            <a:pPr indent="-342900" lvl="0" marL="342900" rtl="0" algn="l">
              <a:spcBef>
                <a:spcPts val="480"/>
              </a:spcBef>
              <a:spcAft>
                <a:spcPts val="0"/>
              </a:spcAft>
              <a:buClr>
                <a:schemeClr val="dk1"/>
              </a:buClr>
              <a:buSzPts val="2400"/>
              <a:buChar char="•"/>
            </a:pPr>
            <a:r>
              <a:rPr lang="en-US" sz="2400"/>
              <a:t>This information is </a:t>
            </a:r>
            <a:r>
              <a:rPr b="1" lang="en-US" sz="2400"/>
              <a:t>not sent to other </a:t>
            </a:r>
            <a:r>
              <a:rPr lang="en-US" sz="2400"/>
              <a:t>switches, and the transparent-mode switch ignores advertisements from VTP servers </a:t>
            </a:r>
            <a:endParaRPr/>
          </a:p>
          <a:p>
            <a:pPr indent="-342900" lvl="0" marL="342900" rtl="0" algn="l">
              <a:spcBef>
                <a:spcPts val="480"/>
              </a:spcBef>
              <a:spcAft>
                <a:spcPts val="0"/>
              </a:spcAft>
              <a:buClr>
                <a:schemeClr val="dk1"/>
              </a:buClr>
              <a:buSzPts val="2400"/>
              <a:buChar char="•"/>
            </a:pPr>
            <a:r>
              <a:rPr lang="en-US" sz="2400"/>
              <a:t>But does pass them on to other switches.</a:t>
            </a:r>
            <a:endParaRPr/>
          </a:p>
          <a:p>
            <a:pPr indent="-190500" lvl="0" marL="342900" rtl="0" algn="l">
              <a:spcBef>
                <a:spcPts val="480"/>
              </a:spcBef>
              <a:spcAft>
                <a:spcPts val="0"/>
              </a:spcAft>
              <a:buClr>
                <a:schemeClr val="dk1"/>
              </a:buClr>
              <a:buSzPts val="2400"/>
              <a:buNone/>
            </a:pPr>
            <a:r>
              <a:t/>
            </a:r>
            <a:endParaRPr sz="2400"/>
          </a:p>
        </p:txBody>
      </p:sp>
      <p:sp>
        <p:nvSpPr>
          <p:cNvPr id="234" name="Google Shape;23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pic>
        <p:nvPicPr>
          <p:cNvPr id="235" name="Google Shape;235;p18"/>
          <p:cNvPicPr preferRelativeResize="0"/>
          <p:nvPr/>
        </p:nvPicPr>
        <p:blipFill rotWithShape="1">
          <a:blip r:embed="rId3">
            <a:alphaModFix/>
          </a:blip>
          <a:srcRect b="0" l="0" r="0" t="0"/>
          <a:stretch/>
        </p:blipFill>
        <p:spPr>
          <a:xfrm>
            <a:off x="2406000" y="1288242"/>
            <a:ext cx="4332000" cy="205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Spanning Tree Protocol</a:t>
            </a:r>
            <a:endParaRPr/>
          </a:p>
        </p:txBody>
      </p:sp>
      <p:pic>
        <p:nvPicPr>
          <p:cNvPr id="100" name="Google Shape;100;p2"/>
          <p:cNvPicPr preferRelativeResize="0"/>
          <p:nvPr>
            <p:ph idx="1" type="body"/>
          </p:nvPr>
        </p:nvPicPr>
        <p:blipFill rotWithShape="1">
          <a:blip r:embed="rId3">
            <a:alphaModFix/>
          </a:blip>
          <a:srcRect b="0" l="0" r="0" t="0"/>
          <a:stretch/>
        </p:blipFill>
        <p:spPr>
          <a:xfrm>
            <a:off x="457200" y="1945896"/>
            <a:ext cx="8229600" cy="2930904"/>
          </a:xfrm>
          <a:prstGeom prst="rect">
            <a:avLst/>
          </a:prstGeom>
          <a:noFill/>
          <a:ln>
            <a:noFill/>
          </a:ln>
        </p:spPr>
      </p:pic>
      <p:sp>
        <p:nvSpPr>
          <p:cNvPr id="101" name="Google Shape;101;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r>
              <a:rPr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 STP States</a:t>
            </a:r>
            <a:endParaRPr/>
          </a:p>
        </p:txBody>
      </p:sp>
      <p:pic>
        <p:nvPicPr>
          <p:cNvPr id="107" name="Google Shape;107;p3"/>
          <p:cNvPicPr preferRelativeResize="0"/>
          <p:nvPr>
            <p:ph idx="1" type="body"/>
          </p:nvPr>
        </p:nvPicPr>
        <p:blipFill rotWithShape="1">
          <a:blip r:embed="rId3">
            <a:alphaModFix/>
          </a:blip>
          <a:srcRect b="0" l="0" r="0" t="0"/>
          <a:stretch/>
        </p:blipFill>
        <p:spPr>
          <a:xfrm>
            <a:off x="457200" y="2038191"/>
            <a:ext cx="8229600" cy="3649980"/>
          </a:xfrm>
          <a:prstGeom prst="rect">
            <a:avLst/>
          </a:prstGeom>
          <a:noFill/>
          <a:ln>
            <a:noFill/>
          </a:ln>
        </p:spPr>
      </p:pic>
      <p:sp>
        <p:nvSpPr>
          <p:cNvPr id="108" name="Google Shape;108;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r>
              <a:rPr lang="en-US"/>
              <a:t> </a:t>
            </a:r>
            <a:endParaRPr/>
          </a:p>
        </p:txBody>
      </p:sp>
      <p:sp>
        <p:nvSpPr>
          <p:cNvPr id="109" name="Google Shape;109;p3"/>
          <p:cNvSpPr/>
          <p:nvPr/>
        </p:nvSpPr>
        <p:spPr>
          <a:xfrm>
            <a:off x="914400" y="6005411"/>
            <a:ext cx="34932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22222"/>
                </a:solidFill>
                <a:latin typeface="arial"/>
                <a:ea typeface="arial"/>
                <a:cs typeface="arial"/>
                <a:sym typeface="arial"/>
              </a:rPr>
              <a:t>BPDU: bridge protocol data unit.</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Spanning Tree Protocol (STP)</a:t>
            </a:r>
            <a:endParaRPr/>
          </a:p>
        </p:txBody>
      </p:sp>
      <p:sp>
        <p:nvSpPr>
          <p:cNvPr id="115" name="Google Shape;115;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85750" lvl="1" marL="742950" rtl="0" algn="l">
              <a:spcBef>
                <a:spcPts val="0"/>
              </a:spcBef>
              <a:spcAft>
                <a:spcPts val="0"/>
              </a:spcAft>
              <a:buClr>
                <a:schemeClr val="dk1"/>
              </a:buClr>
              <a:buSzPts val="2400"/>
              <a:buChar char="–"/>
            </a:pPr>
            <a:r>
              <a:rPr lang="en-US" sz="2400"/>
              <a:t>it is put in the </a:t>
            </a:r>
            <a:r>
              <a:rPr b="1" lang="en-US" sz="2400"/>
              <a:t>blocking state</a:t>
            </a:r>
            <a:r>
              <a:rPr lang="en-US" sz="2400"/>
              <a:t>, …. listens for </a:t>
            </a:r>
            <a:r>
              <a:rPr b="1" lang="en-US" sz="2400"/>
              <a:t>BPDUs</a:t>
            </a:r>
            <a:r>
              <a:rPr lang="en-US" sz="2400"/>
              <a:t> and </a:t>
            </a:r>
            <a:endParaRPr/>
          </a:p>
          <a:p>
            <a:pPr indent="-285750" lvl="1" marL="742950" rtl="0" algn="l">
              <a:spcBef>
                <a:spcPts val="480"/>
              </a:spcBef>
              <a:spcAft>
                <a:spcPts val="0"/>
              </a:spcAft>
              <a:buClr>
                <a:schemeClr val="dk1"/>
              </a:buClr>
              <a:buSzPts val="2400"/>
              <a:buChar char="–"/>
            </a:pPr>
            <a:r>
              <a:rPr lang="en-US" sz="2400"/>
              <a:t>then transitions to the listening state. (delay 20 seconds). </a:t>
            </a:r>
            <a:endParaRPr/>
          </a:p>
          <a:p>
            <a:pPr indent="-285750" lvl="1" marL="742950" rtl="0" algn="l">
              <a:spcBef>
                <a:spcPts val="480"/>
              </a:spcBef>
              <a:spcAft>
                <a:spcPts val="0"/>
              </a:spcAft>
              <a:buClr>
                <a:schemeClr val="dk1"/>
              </a:buClr>
              <a:buSzPts val="2400"/>
              <a:buChar char="–"/>
            </a:pPr>
            <a:r>
              <a:rPr lang="en-US" sz="2400"/>
              <a:t>While in the </a:t>
            </a:r>
            <a:r>
              <a:rPr b="1" lang="en-US" sz="2400"/>
              <a:t>listening state</a:t>
            </a:r>
            <a:r>
              <a:rPr lang="en-US" sz="2400"/>
              <a:t>, the switch can send and receive BPDUs but</a:t>
            </a:r>
            <a:r>
              <a:rPr b="1" lang="en-US" sz="2400"/>
              <a:t> not data. </a:t>
            </a:r>
            <a:endParaRPr/>
          </a:p>
          <a:p>
            <a:pPr indent="-285750" lvl="1" marL="742950" rtl="0" algn="l">
              <a:spcBef>
                <a:spcPts val="480"/>
              </a:spcBef>
              <a:spcAft>
                <a:spcPts val="0"/>
              </a:spcAft>
              <a:buClr>
                <a:schemeClr val="dk1"/>
              </a:buClr>
              <a:buSzPts val="2400"/>
              <a:buChar char="–"/>
            </a:pPr>
            <a:r>
              <a:rPr lang="en-US" sz="2400"/>
              <a:t>The </a:t>
            </a:r>
            <a:r>
              <a:rPr b="1" lang="en-US" sz="2400"/>
              <a:t>root bridge</a:t>
            </a:r>
            <a:r>
              <a:rPr lang="en-US" sz="2400"/>
              <a:t> and the various final states of all the ports are determined in this state.</a:t>
            </a:r>
            <a:endParaRPr/>
          </a:p>
          <a:p>
            <a:pPr indent="-285750" lvl="1" marL="742950" rtl="0" algn="l">
              <a:spcBef>
                <a:spcPts val="480"/>
              </a:spcBef>
              <a:spcAft>
                <a:spcPts val="0"/>
              </a:spcAft>
              <a:buClr>
                <a:schemeClr val="dk1"/>
              </a:buClr>
              <a:buSzPts val="2400"/>
              <a:buChar char="–"/>
            </a:pPr>
            <a:r>
              <a:rPr lang="en-US" sz="2400"/>
              <a:t>If the port is chosen as the root port on a switch or as a designated port on a segment, the port transitions to the learning state after the listening state.</a:t>
            </a:r>
            <a:endParaRPr/>
          </a:p>
        </p:txBody>
      </p:sp>
      <p:sp>
        <p:nvSpPr>
          <p:cNvPr id="116" name="Google Shape;11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Spanning Tree Protocol (STP)</a:t>
            </a:r>
            <a:endParaRPr/>
          </a:p>
        </p:txBody>
      </p:sp>
      <p:sp>
        <p:nvSpPr>
          <p:cNvPr id="122" name="Google Shape;122;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Clr>
                <a:schemeClr val="dk1"/>
              </a:buClr>
              <a:buSzPts val="2400"/>
              <a:buChar char="–"/>
            </a:pPr>
            <a:r>
              <a:rPr lang="en-US" sz="2400"/>
              <a:t>In the </a:t>
            </a:r>
            <a:r>
              <a:rPr b="1" lang="en-US" sz="2400"/>
              <a:t>learning state</a:t>
            </a:r>
            <a:r>
              <a:rPr lang="en-US" sz="2400"/>
              <a:t>, the port still cannot send data, but it can start to populate its </a:t>
            </a:r>
            <a:r>
              <a:rPr b="1" lang="en-US" sz="2400"/>
              <a:t>MAC address table </a:t>
            </a:r>
            <a:r>
              <a:rPr lang="en-US" sz="2400"/>
              <a:t>if any data is received. </a:t>
            </a:r>
            <a:endParaRPr/>
          </a:p>
          <a:p>
            <a:pPr indent="-285750" lvl="1" marL="742950" rtl="0" algn="l">
              <a:spcBef>
                <a:spcPts val="480"/>
              </a:spcBef>
              <a:spcAft>
                <a:spcPts val="0"/>
              </a:spcAft>
              <a:buClr>
                <a:schemeClr val="dk1"/>
              </a:buClr>
              <a:buSzPts val="2400"/>
              <a:buChar char="–"/>
            </a:pPr>
            <a:r>
              <a:rPr lang="en-US" sz="2400"/>
              <a:t>The length of time spent in each of the listening and learning states is dictated by the value of the </a:t>
            </a:r>
            <a:r>
              <a:rPr b="1" lang="en-US" sz="2400"/>
              <a:t>forward-delay parameter,</a:t>
            </a:r>
            <a:r>
              <a:rPr lang="en-US" sz="2400"/>
              <a:t> which is 15 seconds by default. </a:t>
            </a:r>
            <a:endParaRPr/>
          </a:p>
          <a:p>
            <a:pPr indent="-285750" lvl="1" marL="742950" rtl="0" algn="l">
              <a:spcBef>
                <a:spcPts val="480"/>
              </a:spcBef>
              <a:spcAft>
                <a:spcPts val="0"/>
              </a:spcAft>
              <a:buClr>
                <a:schemeClr val="dk1"/>
              </a:buClr>
              <a:buSzPts val="2400"/>
              <a:buChar char="–"/>
            </a:pPr>
            <a:r>
              <a:rPr lang="en-US" sz="2400"/>
              <a:t>After the learning state, the port transitions to the forwarding state, in which it can operate normally. </a:t>
            </a:r>
            <a:endParaRPr/>
          </a:p>
          <a:p>
            <a:pPr indent="-285750" lvl="1" marL="742950" rtl="0" algn="l">
              <a:spcBef>
                <a:spcPts val="480"/>
              </a:spcBef>
              <a:spcAft>
                <a:spcPts val="0"/>
              </a:spcAft>
              <a:buClr>
                <a:schemeClr val="dk1"/>
              </a:buClr>
              <a:buSzPts val="2400"/>
              <a:buChar char="–"/>
            </a:pPr>
            <a:r>
              <a:rPr lang="en-US" sz="2400"/>
              <a:t>Alternatively, if in the listening state the port is not chosen as a root port or designated port, it becomes a nondesignated port and it transitions back to the blocking state.</a:t>
            </a:r>
            <a:endParaRPr/>
          </a:p>
          <a:p>
            <a:pPr indent="-190500" lvl="0" marL="342900" rtl="0" algn="l">
              <a:spcBef>
                <a:spcPts val="480"/>
              </a:spcBef>
              <a:spcAft>
                <a:spcPts val="0"/>
              </a:spcAft>
              <a:buClr>
                <a:schemeClr val="dk1"/>
              </a:buClr>
              <a:buSzPts val="2400"/>
              <a:buNone/>
            </a:pPr>
            <a:r>
              <a:t/>
            </a:r>
            <a:endParaRPr sz="2400"/>
          </a:p>
        </p:txBody>
      </p:sp>
      <p:sp>
        <p:nvSpPr>
          <p:cNvPr id="123" name="Google Shape;123;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Virtual LANs</a:t>
            </a:r>
            <a:endParaRPr/>
          </a:p>
        </p:txBody>
      </p:sp>
      <p:sp>
        <p:nvSpPr>
          <p:cNvPr id="129" name="Google Shape;129;p6"/>
          <p:cNvSpPr txBox="1"/>
          <p:nvPr>
            <p:ph idx="1" type="body"/>
          </p:nvPr>
        </p:nvSpPr>
        <p:spPr>
          <a:xfrm>
            <a:off x="457200" y="1752601"/>
            <a:ext cx="7391400" cy="4373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Broadcast Domain</a:t>
            </a:r>
            <a:r>
              <a:rPr lang="en-US" sz="1800"/>
              <a:t>🡪</a:t>
            </a:r>
            <a:endParaRPr/>
          </a:p>
          <a:p>
            <a:pPr indent="-285750" lvl="1" marL="742950" rtl="0" algn="l">
              <a:spcBef>
                <a:spcPts val="400"/>
              </a:spcBef>
              <a:spcAft>
                <a:spcPts val="0"/>
              </a:spcAft>
              <a:buClr>
                <a:schemeClr val="dk1"/>
              </a:buClr>
              <a:buSzPts val="2000"/>
              <a:buChar char="–"/>
            </a:pPr>
            <a:r>
              <a:rPr lang="en-US" sz="2000"/>
              <a:t>All devices that receive each other broadcast.</a:t>
            </a:r>
            <a:endParaRPr/>
          </a:p>
          <a:p>
            <a:pPr indent="-285750" lvl="1" marL="742950" rtl="0" algn="l">
              <a:spcBef>
                <a:spcPts val="400"/>
              </a:spcBef>
              <a:spcAft>
                <a:spcPts val="0"/>
              </a:spcAft>
              <a:buClr>
                <a:schemeClr val="dk1"/>
              </a:buClr>
              <a:buSzPts val="2000"/>
              <a:buChar char="–"/>
            </a:pPr>
            <a:r>
              <a:rPr lang="en-US" sz="2000"/>
              <a:t>All devices connected … one port of a router… same broadcast domain</a:t>
            </a:r>
            <a:endParaRPr/>
          </a:p>
          <a:p>
            <a:pPr indent="-285750" lvl="1" marL="742950" rtl="0" algn="l">
              <a:spcBef>
                <a:spcPts val="400"/>
              </a:spcBef>
              <a:spcAft>
                <a:spcPts val="0"/>
              </a:spcAft>
              <a:buClr>
                <a:schemeClr val="dk1"/>
              </a:buClr>
              <a:buSzPts val="2000"/>
              <a:buChar char="–"/>
            </a:pPr>
            <a:r>
              <a:rPr lang="en-US" sz="2000"/>
              <a:t>Routers block broadcast packets… by default</a:t>
            </a:r>
            <a:endParaRPr/>
          </a:p>
          <a:p>
            <a:pPr indent="-285750" lvl="1" marL="742950" rtl="0" algn="l">
              <a:spcBef>
                <a:spcPts val="400"/>
              </a:spcBef>
              <a:spcAft>
                <a:spcPts val="0"/>
              </a:spcAft>
              <a:buClr>
                <a:schemeClr val="dk1"/>
              </a:buClr>
              <a:buSzPts val="2000"/>
              <a:buChar char="–"/>
            </a:pPr>
            <a:r>
              <a:rPr lang="en-US" sz="2000"/>
              <a:t>Only forward </a:t>
            </a:r>
            <a:r>
              <a:rPr b="1" lang="en-US" sz="2000"/>
              <a:t>unicast packets</a:t>
            </a:r>
            <a:r>
              <a:rPr lang="en-US" sz="2000"/>
              <a:t> and </a:t>
            </a:r>
            <a:r>
              <a:rPr b="1" lang="en-US" sz="2000"/>
              <a:t>directed broadcast</a:t>
            </a:r>
            <a:endParaRPr b="1" sz="2000"/>
          </a:p>
        </p:txBody>
      </p:sp>
      <p:sp>
        <p:nvSpPr>
          <p:cNvPr id="130" name="Google Shape;130;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pic>
        <p:nvPicPr>
          <p:cNvPr descr="http://1.bp.blogspot.com/_bRyXIe5B1dk/TFoegPj8WuI/AAAAAAAAABg/oNo2QdKGRoE/s1600/broadcast+domain.gif" id="131" name="Google Shape;131;p6"/>
          <p:cNvPicPr preferRelativeResize="0"/>
          <p:nvPr/>
        </p:nvPicPr>
        <p:blipFill rotWithShape="1">
          <a:blip r:embed="rId3">
            <a:alphaModFix/>
          </a:blip>
          <a:srcRect b="0" l="0" r="0" t="0"/>
          <a:stretch/>
        </p:blipFill>
        <p:spPr>
          <a:xfrm>
            <a:off x="457200" y="4495800"/>
            <a:ext cx="4495800" cy="1926641"/>
          </a:xfrm>
          <a:prstGeom prst="rect">
            <a:avLst/>
          </a:prstGeom>
          <a:noFill/>
          <a:ln cap="flat" cmpd="sng" w="9525">
            <a:solidFill>
              <a:srgbClr val="7F7F7F"/>
            </a:solidFill>
            <a:prstDash val="solid"/>
            <a:round/>
            <a:headEnd len="sm" w="sm" type="none"/>
            <a:tailEnd len="sm" w="sm" type="none"/>
          </a:ln>
        </p:spPr>
      </p:pic>
      <p:pic>
        <p:nvPicPr>
          <p:cNvPr id="132" name="Google Shape;132;p6"/>
          <p:cNvPicPr preferRelativeResize="0"/>
          <p:nvPr/>
        </p:nvPicPr>
        <p:blipFill rotWithShape="1">
          <a:blip r:embed="rId4">
            <a:alphaModFix/>
          </a:blip>
          <a:srcRect b="0" l="0" r="0" t="0"/>
          <a:stretch/>
        </p:blipFill>
        <p:spPr>
          <a:xfrm>
            <a:off x="5486400" y="4343400"/>
            <a:ext cx="2732942" cy="2233612"/>
          </a:xfrm>
          <a:prstGeom prst="rect">
            <a:avLst/>
          </a:prstGeom>
          <a:noFill/>
          <a:ln cap="flat" cmpd="sng" w="9525">
            <a:solidFill>
              <a:schemeClr val="accent1"/>
            </a:solidFill>
            <a:prstDash val="solid"/>
            <a:miter lim="800000"/>
            <a:headEnd len="sm" w="sm" type="none"/>
            <a:tailEnd len="sm" w="sm" type="none"/>
          </a:ln>
        </p:spPr>
      </p:pic>
      <p:pic>
        <p:nvPicPr>
          <p:cNvPr id="133" name="Google Shape;133;p6"/>
          <p:cNvPicPr preferRelativeResize="0"/>
          <p:nvPr/>
        </p:nvPicPr>
        <p:blipFill rotWithShape="1">
          <a:blip r:embed="rId5">
            <a:alphaModFix/>
          </a:blip>
          <a:srcRect b="0" l="0" r="0" t="0"/>
          <a:stretch/>
        </p:blipFill>
        <p:spPr>
          <a:xfrm>
            <a:off x="6400800" y="914400"/>
            <a:ext cx="2348414" cy="1543050"/>
          </a:xfrm>
          <a:prstGeom prst="rect">
            <a:avLst/>
          </a:prstGeom>
          <a:noFill/>
          <a:ln cap="flat" cmpd="sng" w="9525">
            <a:solidFill>
              <a:schemeClr val="accent1"/>
            </a:solidFill>
            <a:prstDash val="solid"/>
            <a:miter lim="800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Virtual LANs</a:t>
            </a:r>
            <a:endParaRPr/>
          </a:p>
        </p:txBody>
      </p:sp>
      <p:sp>
        <p:nvSpPr>
          <p:cNvPr id="139" name="Google Shape;139;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Courier New"/>
              <a:buChar char="o"/>
            </a:pPr>
            <a:r>
              <a:rPr lang="en-US" sz="2400"/>
              <a:t>Definition:</a:t>
            </a:r>
            <a:endParaRPr/>
          </a:p>
          <a:p>
            <a:pPr indent="0" lvl="1" marL="400050" rtl="0" algn="just">
              <a:spcBef>
                <a:spcPts val="480"/>
              </a:spcBef>
              <a:spcAft>
                <a:spcPts val="0"/>
              </a:spcAft>
              <a:buClr>
                <a:schemeClr val="dk1"/>
              </a:buClr>
              <a:buSzPts val="2400"/>
              <a:buNone/>
            </a:pPr>
            <a:r>
              <a:rPr lang="en-US" sz="2400"/>
              <a:t>A group of devices on one or more LANs that are configured (using management software) so that they can communicate as if they were attached to the same wire, when in fact they are located on a number of different LAN segments. Because VLANs are based on logical instead of physical connections, they are extremely flexible</a:t>
            </a:r>
            <a:endParaRPr/>
          </a:p>
          <a:p>
            <a:pPr indent="-190500" lvl="0" marL="342900" rtl="0" algn="l">
              <a:spcBef>
                <a:spcPts val="480"/>
              </a:spcBef>
              <a:spcAft>
                <a:spcPts val="0"/>
              </a:spcAft>
              <a:buClr>
                <a:schemeClr val="dk1"/>
              </a:buClr>
              <a:buSzPts val="2400"/>
              <a:buNone/>
            </a:pPr>
            <a:r>
              <a:t/>
            </a:r>
            <a:endParaRPr sz="2400"/>
          </a:p>
        </p:txBody>
      </p:sp>
      <p:sp>
        <p:nvSpPr>
          <p:cNvPr id="140" name="Google Shape;14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r>
              <a:rPr lang="en-US"/>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Virtual LANs (2)</a:t>
            </a:r>
            <a:endParaRPr/>
          </a:p>
        </p:txBody>
      </p:sp>
      <p:sp>
        <p:nvSpPr>
          <p:cNvPr id="146" name="Google Shape;146;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Typically, you think of a broadcast domain as being a physical wire, a LAN.</a:t>
            </a:r>
            <a:endParaRPr/>
          </a:p>
          <a:p>
            <a:pPr indent="-342900" lvl="0" marL="342900" rtl="0" algn="l">
              <a:spcBef>
                <a:spcPts val="400"/>
              </a:spcBef>
              <a:spcAft>
                <a:spcPts val="0"/>
              </a:spcAft>
              <a:buClr>
                <a:schemeClr val="dk1"/>
              </a:buClr>
              <a:buSzPts val="2000"/>
              <a:buChar char="•"/>
            </a:pPr>
            <a:r>
              <a:rPr lang="en-US" sz="2000"/>
              <a:t> But a broadcast domain can also be a VLAN, a logical construct that can include multiple physical LAN segments</a:t>
            </a:r>
            <a:endParaRPr/>
          </a:p>
        </p:txBody>
      </p:sp>
      <p:sp>
        <p:nvSpPr>
          <p:cNvPr id="147" name="Google Shape;14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
        <p:nvSpPr>
          <p:cNvPr descr="mk:@MSITStore:F:\01B017~1.CSE\00982A~1.ACA\5THYEA~1\NETWOR~1\CISCOP~1.CHM::/1587052229/images/02fig06_alt.jpg" id="148" name="Google Shape;148;p8"/>
          <p:cNvSpPr/>
          <p:nvPr/>
        </p:nvSpPr>
        <p:spPr>
          <a:xfrm>
            <a:off x="63500" y="-136525"/>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mk:@MSITStore:F:\01B017~1.CSE\00982A~1.ACA\5THYEA~1\NETWOR~1\CISCOP~1.CHM::/1587052229/images/02fig06_alt.jpg" id="149" name="Google Shape;149;p8"/>
          <p:cNvSpPr/>
          <p:nvPr/>
        </p:nvSpPr>
        <p:spPr>
          <a:xfrm>
            <a:off x="63500" y="-136525"/>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0" name="Google Shape;150;p8"/>
          <p:cNvPicPr preferRelativeResize="0"/>
          <p:nvPr/>
        </p:nvPicPr>
        <p:blipFill rotWithShape="1">
          <a:blip r:embed="rId3">
            <a:alphaModFix/>
          </a:blip>
          <a:srcRect b="0" l="0" r="0" t="0"/>
          <a:stretch/>
        </p:blipFill>
        <p:spPr>
          <a:xfrm>
            <a:off x="0" y="3343717"/>
            <a:ext cx="9144000" cy="32094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TRUNK</a:t>
            </a:r>
            <a:endParaRPr/>
          </a:p>
        </p:txBody>
      </p:sp>
      <p:sp>
        <p:nvSpPr>
          <p:cNvPr id="156" name="Google Shape;15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
        <p:nvSpPr>
          <p:cNvPr id="157" name="Google Shape;157;p9"/>
          <p:cNvSpPr txBox="1"/>
          <p:nvPr/>
        </p:nvSpPr>
        <p:spPr>
          <a:xfrm>
            <a:off x="4572000" y="1447800"/>
            <a:ext cx="4191000"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link between the two switches in the figure carries traffic from all three of the VLANs and is called a </a:t>
            </a:r>
            <a:r>
              <a:rPr b="1" lang="en-US" sz="2400">
                <a:solidFill>
                  <a:schemeClr val="dk1"/>
                </a:solidFill>
                <a:latin typeface="Calibri"/>
                <a:ea typeface="Calibri"/>
                <a:cs typeface="Calibri"/>
                <a:sym typeface="Calibri"/>
              </a:rPr>
              <a:t>trunk</a:t>
            </a:r>
            <a:endParaRPr/>
          </a:p>
          <a:p>
            <a:pPr indent="0" lvl="0" marL="0" marR="0" rtl="0" algn="l">
              <a:spcBef>
                <a:spcPts val="0"/>
              </a:spcBef>
              <a:spcAft>
                <a:spcPts val="0"/>
              </a:spcAft>
              <a:buNone/>
            </a:pPr>
            <a:br>
              <a:rPr lang="en-US" sz="2400">
                <a:solidFill>
                  <a:schemeClr val="dk1"/>
                </a:solidFill>
                <a:latin typeface="Calibri"/>
                <a:ea typeface="Calibri"/>
                <a:cs typeface="Calibri"/>
                <a:sym typeface="Calibri"/>
              </a:rPr>
            </a:br>
            <a:endParaRPr b="1" sz="2400">
              <a:solidFill>
                <a:schemeClr val="dk1"/>
              </a:solidFill>
              <a:latin typeface="Calibri"/>
              <a:ea typeface="Calibri"/>
              <a:cs typeface="Calibri"/>
              <a:sym typeface="Calibri"/>
            </a:endParaRPr>
          </a:p>
        </p:txBody>
      </p:sp>
      <p:pic>
        <p:nvPicPr>
          <p:cNvPr id="158" name="Google Shape;158;p9"/>
          <p:cNvPicPr preferRelativeResize="0"/>
          <p:nvPr/>
        </p:nvPicPr>
        <p:blipFill rotWithShape="1">
          <a:blip r:embed="rId3">
            <a:alphaModFix/>
          </a:blip>
          <a:srcRect b="0" l="0" r="0" t="0"/>
          <a:stretch/>
        </p:blipFill>
        <p:spPr>
          <a:xfrm>
            <a:off x="0" y="1467943"/>
            <a:ext cx="4572001" cy="1961058"/>
          </a:xfrm>
          <a:prstGeom prst="rect">
            <a:avLst/>
          </a:prstGeom>
          <a:noFill/>
          <a:ln>
            <a:noFill/>
          </a:ln>
        </p:spPr>
      </p:pic>
      <p:sp>
        <p:nvSpPr>
          <p:cNvPr id="159" name="Google Shape;159;p9"/>
          <p:cNvSpPr/>
          <p:nvPr/>
        </p:nvSpPr>
        <p:spPr>
          <a:xfrm>
            <a:off x="304800" y="3861256"/>
            <a:ext cx="8458200"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 switch port that is </a:t>
            </a:r>
            <a:r>
              <a:rPr b="1" lang="en-US" sz="2400">
                <a:solidFill>
                  <a:schemeClr val="dk1"/>
                </a:solidFill>
                <a:latin typeface="Calibri"/>
                <a:ea typeface="Calibri"/>
                <a:cs typeface="Calibri"/>
                <a:sym typeface="Calibri"/>
              </a:rPr>
              <a:t>not a trunk </a:t>
            </a:r>
            <a:r>
              <a:rPr lang="en-US" sz="2400">
                <a:solidFill>
                  <a:schemeClr val="dk1"/>
                </a:solidFill>
                <a:latin typeface="Calibri"/>
                <a:ea typeface="Calibri"/>
                <a:cs typeface="Calibri"/>
                <a:sym typeface="Calibri"/>
              </a:rPr>
              <a:t>can belong to </a:t>
            </a:r>
            <a:r>
              <a:rPr b="1" lang="en-US" sz="2400">
                <a:solidFill>
                  <a:schemeClr val="dk1"/>
                </a:solidFill>
                <a:latin typeface="Calibri"/>
                <a:ea typeface="Calibri"/>
                <a:cs typeface="Calibri"/>
                <a:sym typeface="Calibri"/>
              </a:rPr>
              <a:t>only one VLAN </a:t>
            </a:r>
            <a:r>
              <a:rPr lang="en-US" sz="2400">
                <a:solidFill>
                  <a:schemeClr val="dk1"/>
                </a:solidFill>
                <a:latin typeface="Calibri"/>
                <a:ea typeface="Calibri"/>
                <a:cs typeface="Calibri"/>
                <a:sym typeface="Calibri"/>
              </a:rPr>
              <a:t>at a time.</a:t>
            </a:r>
            <a:endParaRPr/>
          </a:p>
          <a:p>
            <a:pPr indent="0" lvl="0" marL="0" marR="0" rtl="0" algn="just">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 You can configure which VLAN a port belongs to in two ways: </a:t>
            </a:r>
            <a:endParaRPr/>
          </a:p>
          <a:p>
            <a:pPr indent="-457200" lvl="2" marL="914400" marR="0" rtl="0" algn="just">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statically and dynamically.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Administrator</dc:creator>
</cp:coreProperties>
</file>