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44"/>
      <p:bold r:id="rId45"/>
      <p:italic r:id="rId46"/>
      <p:boldItalic r:id="rId47"/>
    </p:embeddedFont>
    <p:embeddedFont>
      <p:font typeface="Helvetica Neue" panose="020B060402020202020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hzefnwuOYCfR3co7qw6gfAhiZL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4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700" tIns="43850" rIns="87700" bIns="438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90" y="1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700" tIns="43850" rIns="87700" bIns="438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700" tIns="43850" rIns="87700" bIns="438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700" tIns="43850" rIns="87700" bIns="438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700" tIns="43850" rIns="87700" bIns="43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 txBox="1">
            <a:spLocks noGrp="1"/>
          </p:cNvSpPr>
          <p:nvPr>
            <p:ph type="sldNum" idx="12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700" tIns="43850" rIns="87700" bIns="43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dt" idx="10"/>
          </p:nvPr>
        </p:nvSpPr>
        <p:spPr>
          <a:xfrm>
            <a:off x="4143590" y="1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04-Mar-22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4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6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0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4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5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971547" y="5183453"/>
            <a:ext cx="7239000" cy="80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</a:t>
            </a:r>
            <a:r>
              <a:rPr lang="en-US" sz="2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Mahboob Qaosar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 Professor, CSE, RU</a:t>
            </a:r>
            <a:endParaRPr sz="1600" b="0" i="0" u="none" strike="noStrike" cap="small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28598" y="363512"/>
            <a:ext cx="87249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CSET 150</a:t>
            </a:r>
            <a:r>
              <a:rPr lang="en-US" sz="3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Design and Management</a:t>
            </a:r>
            <a:endParaRPr sz="4800" b="1" i="0" u="none" strike="noStrike" cap="small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8150" y="2903400"/>
            <a:ext cx="1545795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0" y="2442964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 cap="small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Evening Masters Edition</a:t>
            </a:r>
            <a:endParaRPr sz="1800" b="1" u="none" cap="small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Determining the Subnet Mask to Use</a:t>
            </a:r>
            <a:endParaRPr/>
          </a:p>
        </p:txBody>
      </p:sp>
      <p:sp>
        <p:nvSpPr>
          <p:cNvPr id="159" name="Google Shape;15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2286000" y="5505271"/>
            <a:ext cx="4572000" cy="120032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 that the address in which all host bits are 0 is the subnet address, and the address in which all host bits are 1 is the broadcast address</a:t>
            </a:r>
            <a:endParaRPr/>
          </a:p>
        </p:txBody>
      </p:sp>
      <p:pic>
        <p:nvPicPr>
          <p:cNvPr id="161" name="Google Shape;161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1117600"/>
            <a:ext cx="7696200" cy="41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Hierarchical IP Address Design</a:t>
            </a:r>
            <a:endParaRPr/>
          </a:p>
        </p:txBody>
      </p:sp>
      <p:pic>
        <p:nvPicPr>
          <p:cNvPr id="167" name="Google Shape;167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65552"/>
            <a:ext cx="8229600" cy="439525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11</a:t>
            </a:fld>
            <a:r>
              <a:rPr lang="en-US"/>
              <a:t> </a:t>
            </a:r>
            <a:endParaRPr/>
          </a:p>
        </p:txBody>
      </p:sp>
      <p:sp>
        <p:nvSpPr>
          <p:cNvPr id="169" name="Google Shape;169;p11"/>
          <p:cNvSpPr/>
          <p:nvPr/>
        </p:nvSpPr>
        <p:spPr>
          <a:xfrm>
            <a:off x="1219200" y="5181600"/>
            <a:ext cx="762000" cy="762000"/>
          </a:xfrm>
          <a:prstGeom prst="ellipse">
            <a:avLst/>
          </a:prstGeom>
          <a:solidFill>
            <a:srgbClr val="FFFF00">
              <a:alpha val="17647"/>
            </a:srgbClr>
          </a:solidFill>
          <a:ln w="12700" cap="flat" cmpd="sng">
            <a:solidFill>
              <a:schemeClr val="dk1">
                <a:alpha val="7294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4648200" y="5065581"/>
            <a:ext cx="762000" cy="762000"/>
          </a:xfrm>
          <a:prstGeom prst="ellipse">
            <a:avLst/>
          </a:prstGeom>
          <a:solidFill>
            <a:srgbClr val="FFFF00">
              <a:alpha val="17647"/>
            </a:srgbClr>
          </a:solidFill>
          <a:ln w="12700" cap="flat" cmpd="sng">
            <a:solidFill>
              <a:schemeClr val="dk1">
                <a:alpha val="7294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1"/>
          <p:cNvSpPr/>
          <p:nvPr/>
        </p:nvSpPr>
        <p:spPr>
          <a:xfrm>
            <a:off x="838200" y="3200400"/>
            <a:ext cx="762000" cy="762000"/>
          </a:xfrm>
          <a:prstGeom prst="ellipse">
            <a:avLst/>
          </a:prstGeom>
          <a:solidFill>
            <a:srgbClr val="FF0000">
              <a:alpha val="17647"/>
            </a:srgbClr>
          </a:solidFill>
          <a:ln w="12700" cap="flat" cmpd="sng">
            <a:solidFill>
              <a:schemeClr val="dk1">
                <a:alpha val="7294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Hierarchical IP Address Design</a:t>
            </a:r>
            <a:endParaRPr/>
          </a:p>
        </p:txBody>
      </p:sp>
      <p:pic>
        <p:nvPicPr>
          <p:cNvPr id="177" name="Google Shape;177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57174" y="1600200"/>
            <a:ext cx="8029652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12</a:t>
            </a:fld>
            <a:r>
              <a:rPr lang="en-US"/>
              <a:t> </a:t>
            </a:r>
            <a:endParaRPr/>
          </a:p>
        </p:txBody>
      </p:sp>
      <p:sp>
        <p:nvSpPr>
          <p:cNvPr id="179" name="Google Shape;179;p12"/>
          <p:cNvSpPr/>
          <p:nvPr/>
        </p:nvSpPr>
        <p:spPr>
          <a:xfrm>
            <a:off x="1219200" y="5181600"/>
            <a:ext cx="762000" cy="762000"/>
          </a:xfrm>
          <a:prstGeom prst="ellipse">
            <a:avLst/>
          </a:prstGeom>
          <a:solidFill>
            <a:srgbClr val="FFFF00">
              <a:alpha val="17647"/>
            </a:srgbClr>
          </a:solidFill>
          <a:ln w="12700" cap="flat" cmpd="sng">
            <a:solidFill>
              <a:schemeClr val="dk1">
                <a:alpha val="7294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2"/>
          <p:cNvSpPr/>
          <p:nvPr/>
        </p:nvSpPr>
        <p:spPr>
          <a:xfrm>
            <a:off x="1981200" y="5181600"/>
            <a:ext cx="762000" cy="762000"/>
          </a:xfrm>
          <a:prstGeom prst="ellipse">
            <a:avLst/>
          </a:prstGeom>
          <a:solidFill>
            <a:srgbClr val="FFFF00">
              <a:alpha val="17647"/>
            </a:srgbClr>
          </a:solidFill>
          <a:ln w="12700" cap="flat" cmpd="sng">
            <a:solidFill>
              <a:schemeClr val="dk1">
                <a:alpha val="7294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/>
          <p:cNvSpPr/>
          <p:nvPr/>
        </p:nvSpPr>
        <p:spPr>
          <a:xfrm>
            <a:off x="2590800" y="4114800"/>
            <a:ext cx="762000" cy="762000"/>
          </a:xfrm>
          <a:prstGeom prst="ellipse">
            <a:avLst/>
          </a:prstGeom>
          <a:solidFill>
            <a:srgbClr val="FFFF00">
              <a:alpha val="17647"/>
            </a:srgbClr>
          </a:solidFill>
          <a:ln w="12700" cap="flat" cmpd="sng">
            <a:solidFill>
              <a:schemeClr val="dk1">
                <a:alpha val="7294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2133889" y="3709737"/>
            <a:ext cx="762000" cy="762000"/>
          </a:xfrm>
          <a:prstGeom prst="ellipse">
            <a:avLst/>
          </a:prstGeom>
          <a:solidFill>
            <a:srgbClr val="FFFF00">
              <a:alpha val="17647"/>
            </a:srgbClr>
          </a:solidFill>
          <a:ln w="12700" cap="flat" cmpd="sng">
            <a:solidFill>
              <a:schemeClr val="dk1">
                <a:alpha val="7294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894347" y="3276600"/>
            <a:ext cx="762000" cy="762000"/>
          </a:xfrm>
          <a:prstGeom prst="ellipse">
            <a:avLst/>
          </a:prstGeom>
          <a:solidFill>
            <a:srgbClr val="FFFF00">
              <a:alpha val="17647"/>
            </a:srgbClr>
          </a:solidFill>
          <a:ln w="12700" cap="flat" cmpd="sng">
            <a:solidFill>
              <a:schemeClr val="dk1">
                <a:alpha val="7294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1066800" y="3697705"/>
            <a:ext cx="762000" cy="762000"/>
          </a:xfrm>
          <a:prstGeom prst="ellipse">
            <a:avLst/>
          </a:prstGeom>
          <a:solidFill>
            <a:srgbClr val="FFFF00">
              <a:alpha val="17647"/>
            </a:srgbClr>
          </a:solidFill>
          <a:ln w="12700" cap="flat" cmpd="sng">
            <a:solidFill>
              <a:schemeClr val="dk1">
                <a:alpha val="72941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Hierarchical IP Address Design</a:t>
            </a:r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8194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 b="1"/>
              <a:t>Router A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/>
              <a:t>192.168.3.64/28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/>
              <a:t>192.168.3.80/28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/>
              <a:t>192.168.3.96/28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/>
              <a:t>192.168.3.112/28</a:t>
            </a:r>
            <a:endParaRPr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endParaRPr sz="2000"/>
          </a:p>
        </p:txBody>
      </p:sp>
      <p:sp>
        <p:nvSpPr>
          <p:cNvPr id="191" name="Google Shape;191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13</a:t>
            </a:fld>
            <a:r>
              <a:rPr lang="en-US"/>
              <a:t> </a:t>
            </a:r>
            <a:endParaRPr/>
          </a:p>
        </p:txBody>
      </p:sp>
      <p:sp>
        <p:nvSpPr>
          <p:cNvPr id="192" name="Google Shape;192;p13"/>
          <p:cNvSpPr txBox="1"/>
          <p:nvPr/>
        </p:nvSpPr>
        <p:spPr>
          <a:xfrm>
            <a:off x="4580020" y="1600199"/>
            <a:ext cx="3420979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 B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192.168.3.0/28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192.168.3.16/28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192.168.3.32/28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192.168.3.48/28.</a:t>
            </a:r>
            <a:endParaRPr/>
          </a:p>
          <a:p>
            <a: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3"/>
          <p:cNvSpPr/>
          <p:nvPr/>
        </p:nvSpPr>
        <p:spPr>
          <a:xfrm>
            <a:off x="1143000" y="2057400"/>
            <a:ext cx="1219200" cy="1828800"/>
          </a:xfrm>
          <a:prstGeom prst="rect">
            <a:avLst/>
          </a:prstGeom>
          <a:solidFill>
            <a:schemeClr val="accent1">
              <a:alpha val="33725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3"/>
          <p:cNvSpPr/>
          <p:nvPr/>
        </p:nvSpPr>
        <p:spPr>
          <a:xfrm>
            <a:off x="5257800" y="2057400"/>
            <a:ext cx="1219200" cy="1828800"/>
          </a:xfrm>
          <a:prstGeom prst="rect">
            <a:avLst/>
          </a:prstGeom>
          <a:solidFill>
            <a:schemeClr val="accent1">
              <a:alpha val="33725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Hierarchical IP Address Design</a:t>
            </a:r>
            <a:endParaRPr/>
          </a:p>
        </p:txBody>
      </p:sp>
      <p:pic>
        <p:nvPicPr>
          <p:cNvPr id="200" name="Google Shape;200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759942"/>
            <a:ext cx="8229600" cy="420647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14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Variable-Length Subnet Masks</a:t>
            </a:r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Variable-Length Subnet Masks –VLSM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15</a:t>
            </a:fld>
            <a:r>
              <a:rPr lang="en-US"/>
              <a:t> </a:t>
            </a:r>
            <a:endParaRPr/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62200"/>
            <a:ext cx="9144000" cy="1860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5"/>
          <p:cNvPicPr preferRelativeResize="0"/>
          <p:nvPr/>
        </p:nvPicPr>
        <p:blipFill rotWithShape="1">
          <a:blip r:embed="rId4">
            <a:alphaModFix/>
          </a:blip>
          <a:srcRect t="6451"/>
          <a:stretch/>
        </p:blipFill>
        <p:spPr>
          <a:xfrm>
            <a:off x="990600" y="4752474"/>
            <a:ext cx="5016500" cy="4989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5"/>
          <p:cNvSpPr/>
          <p:nvPr/>
        </p:nvSpPr>
        <p:spPr>
          <a:xfrm rot="10800000">
            <a:off x="2819400" y="3352800"/>
            <a:ext cx="381000" cy="533400"/>
          </a:xfrm>
          <a:prstGeom prst="down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5"/>
          <p:cNvSpPr/>
          <p:nvPr/>
        </p:nvSpPr>
        <p:spPr>
          <a:xfrm rot="10800000">
            <a:off x="5486401" y="3505200"/>
            <a:ext cx="381000" cy="533400"/>
          </a:xfrm>
          <a:prstGeom prst="downArrow">
            <a:avLst>
              <a:gd name="adj1" fmla="val 50000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Variable-Length Subnet Masks</a:t>
            </a:r>
            <a:endParaRPr/>
          </a:p>
        </p:txBody>
      </p:sp>
      <p:sp>
        <p:nvSpPr>
          <p:cNvPr id="218" name="Google Shape;218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16</a:t>
            </a:fld>
            <a:r>
              <a:rPr lang="en-US"/>
              <a:t> </a:t>
            </a:r>
            <a:endParaRPr/>
          </a:p>
        </p:txBody>
      </p:sp>
      <p:pic>
        <p:nvPicPr>
          <p:cNvPr id="219" name="Google Shape;2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72733"/>
            <a:ext cx="9144000" cy="4199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Variable-Length Subnet Masks</a:t>
            </a:r>
            <a:endParaRPr/>
          </a:p>
        </p:txBody>
      </p:sp>
      <p:pic>
        <p:nvPicPr>
          <p:cNvPr id="225" name="Google Shape;225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76400"/>
            <a:ext cx="8229600" cy="335062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17</a:t>
            </a:fld>
            <a:r>
              <a:rPr lang="en-US"/>
              <a:t> </a:t>
            </a:r>
            <a:endParaRPr/>
          </a:p>
        </p:txBody>
      </p:sp>
      <p:pic>
        <p:nvPicPr>
          <p:cNvPr id="227" name="Google Shape;22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9800" y="5225980"/>
            <a:ext cx="47244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7"/>
          <p:cNvSpPr/>
          <p:nvPr/>
        </p:nvSpPr>
        <p:spPr>
          <a:xfrm>
            <a:off x="533400" y="4565357"/>
            <a:ext cx="5638800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you use any addresses from a subnet, that subnet should not be further subnetted.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609600" y="2590801"/>
            <a:ext cx="8229600" cy="36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For the left LAN, </a:t>
            </a:r>
            <a:r>
              <a:rPr lang="en-US" sz="2400" b="1"/>
              <a:t>150</a:t>
            </a:r>
            <a:r>
              <a:rPr lang="en-US" sz="2400"/>
              <a:t> addresses are needed;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rounding up to the next power of 2 gives 256.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Because 2</a:t>
            </a:r>
            <a:r>
              <a:rPr lang="en-US" sz="2400" baseline="30000"/>
              <a:t>8</a:t>
            </a:r>
            <a:r>
              <a:rPr lang="en-US" sz="2400"/>
              <a:t> = 256, 8 host bits are needed.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For the other two LANs, 100 addresses are needed;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 rounding up to the next power of 2 gives 128.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Because 2</a:t>
            </a:r>
            <a:r>
              <a:rPr lang="en-US" sz="2400" baseline="30000"/>
              <a:t>7</a:t>
            </a:r>
            <a:r>
              <a:rPr lang="en-US" sz="2400"/>
              <a:t> = 128, 7 host bits are needed for each LAN.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 The WANs require 2 host bits each.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endParaRPr sz="240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18</a:t>
            </a:fld>
            <a:r>
              <a:rPr lang="en-US"/>
              <a:t> </a:t>
            </a:r>
            <a:endParaRPr/>
          </a:p>
        </p:txBody>
      </p:sp>
      <p:pic>
        <p:nvPicPr>
          <p:cNvPr id="235" name="Google Shape;23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230778"/>
            <a:ext cx="5796546" cy="23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65221" y="381001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 Because at most 8 host bits are needed, the 10.5.16.0/20 address can be further subnetted into sixteen /24 subnets (leaving 8 host bits)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endParaRPr sz="2400"/>
          </a:p>
        </p:txBody>
      </p:sp>
      <p:sp>
        <p:nvSpPr>
          <p:cNvPr id="241" name="Google Shape;241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19</a:t>
            </a:fld>
            <a:r>
              <a:rPr lang="en-US"/>
              <a:t> </a:t>
            </a:r>
            <a:endParaRPr/>
          </a:p>
        </p:txBody>
      </p:sp>
      <p:pic>
        <p:nvPicPr>
          <p:cNvPr id="242" name="Google Shape;24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2201966"/>
            <a:ext cx="7086600" cy="450363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9"/>
          <p:cNvSpPr/>
          <p:nvPr/>
        </p:nvSpPr>
        <p:spPr>
          <a:xfrm>
            <a:off x="1371600" y="4495800"/>
            <a:ext cx="7086600" cy="228600"/>
          </a:xfrm>
          <a:prstGeom prst="rect">
            <a:avLst/>
          </a:prstGeom>
          <a:solidFill>
            <a:srgbClr val="FFFF00">
              <a:alpha val="12941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1371600" y="4772526"/>
            <a:ext cx="7086600" cy="228600"/>
          </a:xfrm>
          <a:prstGeom prst="rect">
            <a:avLst/>
          </a:prstGeom>
          <a:solidFill>
            <a:srgbClr val="FFFF00">
              <a:alpha val="12941"/>
            </a:srgb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Chapter 3: IPv4 Routing Design</a:t>
            </a:r>
            <a:endParaRPr/>
          </a:p>
        </p:txBody>
      </p:sp>
      <p:pic>
        <p:nvPicPr>
          <p:cNvPr id="99" name="Google Shape;99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84973"/>
            <a:ext cx="8229600" cy="43564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462013" y="3048000"/>
            <a:ext cx="7671334" cy="648101"/>
          </a:xfrm>
          <a:custGeom>
            <a:avLst/>
            <a:gdLst/>
            <a:ahLst/>
            <a:cxnLst/>
            <a:rect l="l" t="t" r="r" b="b"/>
            <a:pathLst>
              <a:path w="7671334" h="596766" extrusionOk="0">
                <a:moveTo>
                  <a:pt x="3176336" y="19250"/>
                </a:moveTo>
                <a:lnTo>
                  <a:pt x="3176336" y="192505"/>
                </a:lnTo>
                <a:lnTo>
                  <a:pt x="0" y="182880"/>
                </a:lnTo>
                <a:lnTo>
                  <a:pt x="0" y="596766"/>
                </a:lnTo>
                <a:lnTo>
                  <a:pt x="7671334" y="567890"/>
                </a:lnTo>
                <a:lnTo>
                  <a:pt x="7652084" y="19250"/>
                </a:lnTo>
                <a:lnTo>
                  <a:pt x="7652084" y="0"/>
                </a:lnTo>
                <a:lnTo>
                  <a:pt x="3176336" y="19250"/>
                </a:lnTo>
                <a:close/>
              </a:path>
            </a:pathLst>
          </a:custGeom>
          <a:solidFill>
            <a:srgbClr val="FFFF00">
              <a:alpha val="9803"/>
            </a:srgbClr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20</a:t>
            </a:fld>
            <a:r>
              <a:rPr lang="en-US"/>
              <a:t> </a:t>
            </a:r>
            <a:endParaRPr/>
          </a:p>
        </p:txBody>
      </p:sp>
      <p:pic>
        <p:nvPicPr>
          <p:cNvPr id="250" name="Google Shape;250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3396"/>
          <a:stretch/>
        </p:blipFill>
        <p:spPr>
          <a:xfrm>
            <a:off x="457200" y="685800"/>
            <a:ext cx="8229600" cy="2566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0"/>
          <p:cNvPicPr preferRelativeResize="0"/>
          <p:nvPr/>
        </p:nvPicPr>
        <p:blipFill rotWithShape="1">
          <a:blip r:embed="rId4">
            <a:alphaModFix/>
          </a:blip>
          <a:srcRect l="2816" t="14361" r="-1407" b="-7862"/>
          <a:stretch/>
        </p:blipFill>
        <p:spPr>
          <a:xfrm>
            <a:off x="0" y="1027855"/>
            <a:ext cx="5334000" cy="4961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2" name="Google Shape;252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200400"/>
            <a:ext cx="9144000" cy="3423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Variable-Length Subnet Masks</a:t>
            </a:r>
            <a:endParaRPr/>
          </a:p>
        </p:txBody>
      </p:sp>
      <p:pic>
        <p:nvPicPr>
          <p:cNvPr id="258" name="Google Shape;258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53752" y="469703"/>
            <a:ext cx="6671048" cy="379749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21</a:t>
            </a:fld>
            <a:r>
              <a:rPr lang="en-US"/>
              <a:t> </a:t>
            </a:r>
            <a:endParaRPr/>
          </a:p>
        </p:txBody>
      </p:sp>
      <p:pic>
        <p:nvPicPr>
          <p:cNvPr id="260" name="Google Shape;26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" y="4237330"/>
            <a:ext cx="7162800" cy="2339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Report Submission</a:t>
            </a:r>
            <a:endParaRPr/>
          </a:p>
        </p:txBody>
      </p:sp>
      <p:sp>
        <p:nvSpPr>
          <p:cNvPr id="266" name="Google Shape;26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22</a:t>
            </a:fld>
            <a:r>
              <a:rPr lang="en-US"/>
              <a:t> </a:t>
            </a:r>
            <a:endParaRPr/>
          </a:p>
        </p:txBody>
      </p:sp>
      <p:pic>
        <p:nvPicPr>
          <p:cNvPr id="267" name="Google Shape;267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187870"/>
            <a:ext cx="8229600" cy="33506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8" name="Google Shape;268;p22"/>
          <p:cNvCxnSpPr/>
          <p:nvPr/>
        </p:nvCxnSpPr>
        <p:spPr>
          <a:xfrm>
            <a:off x="838200" y="4419600"/>
            <a:ext cx="1447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9" name="Google Shape;269;p22"/>
          <p:cNvSpPr txBox="1"/>
          <p:nvPr/>
        </p:nvSpPr>
        <p:spPr>
          <a:xfrm>
            <a:off x="834189" y="4607769"/>
            <a:ext cx="1520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100 addresses</a:t>
            </a:r>
            <a:endParaRPr/>
          </a:p>
        </p:txBody>
      </p:sp>
      <p:cxnSp>
        <p:nvCxnSpPr>
          <p:cNvPr id="270" name="Google Shape;270;p22"/>
          <p:cNvCxnSpPr/>
          <p:nvPr/>
        </p:nvCxnSpPr>
        <p:spPr>
          <a:xfrm>
            <a:off x="6938211" y="3240831"/>
            <a:ext cx="1447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1" name="Google Shape;271;p22"/>
          <p:cNvSpPr txBox="1"/>
          <p:nvPr/>
        </p:nvSpPr>
        <p:spPr>
          <a:xfrm>
            <a:off x="6934200" y="3429000"/>
            <a:ext cx="1520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150 addresses</a:t>
            </a:r>
            <a:endParaRPr/>
          </a:p>
        </p:txBody>
      </p:sp>
      <p:cxnSp>
        <p:nvCxnSpPr>
          <p:cNvPr id="272" name="Google Shape;272;p22"/>
          <p:cNvCxnSpPr/>
          <p:nvPr/>
        </p:nvCxnSpPr>
        <p:spPr>
          <a:xfrm>
            <a:off x="6905957" y="5205254"/>
            <a:ext cx="14478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3" name="Google Shape;273;p22"/>
          <p:cNvSpPr txBox="1"/>
          <p:nvPr/>
        </p:nvSpPr>
        <p:spPr>
          <a:xfrm>
            <a:off x="6901946" y="5393423"/>
            <a:ext cx="15201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150 addresses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IPv4 Routing Protocols</a:t>
            </a:r>
            <a:endParaRPr/>
          </a:p>
        </p:txBody>
      </p:sp>
      <p:sp>
        <p:nvSpPr>
          <p:cNvPr id="279" name="Google Shape;279;p23"/>
          <p:cNvSpPr txBox="1">
            <a:spLocks noGrp="1"/>
          </p:cNvSpPr>
          <p:nvPr>
            <p:ph type="body" idx="1"/>
          </p:nvPr>
        </p:nvSpPr>
        <p:spPr>
          <a:xfrm>
            <a:off x="304800" y="1295400"/>
            <a:ext cx="4267200" cy="480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main functions of a router are: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 first to determine the best path that each packet should take to get to its destination, and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second to send the packet on its way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determine the best path on which to send a packet,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 router must know where the packet's destination network is. </a:t>
            </a:r>
            <a:endParaRPr/>
          </a:p>
        </p:txBody>
      </p:sp>
      <p:sp>
        <p:nvSpPr>
          <p:cNvPr id="280" name="Google Shape;280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281" name="Google Shape;28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600" y="2667000"/>
            <a:ext cx="3961078" cy="24907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82" name="Google Shape;282;p23"/>
          <p:cNvSpPr txBox="1"/>
          <p:nvPr/>
        </p:nvSpPr>
        <p:spPr>
          <a:xfrm>
            <a:off x="4495800" y="2286000"/>
            <a:ext cx="13019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192.168.3.0/24</a:t>
            </a:r>
            <a:endParaRPr/>
          </a:p>
        </p:txBody>
      </p:sp>
      <p:sp>
        <p:nvSpPr>
          <p:cNvPr id="283" name="Google Shape;283;p23"/>
          <p:cNvSpPr txBox="1"/>
          <p:nvPr/>
        </p:nvSpPr>
        <p:spPr>
          <a:xfrm>
            <a:off x="4800600" y="5029200"/>
            <a:ext cx="12105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10.1.1.0/24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172.16.2.0/24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IPv4 Routing Protocols</a:t>
            </a:r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body" idx="1"/>
          </p:nvPr>
        </p:nvSpPr>
        <p:spPr>
          <a:xfrm>
            <a:off x="381000" y="1600200"/>
            <a:ext cx="7924800" cy="2773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can be mentioned by </a:t>
            </a:r>
            <a:r>
              <a:rPr lang="en-US" sz="2400" b="1"/>
              <a:t>network administrator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Routes configured by network administrators are known as </a:t>
            </a:r>
            <a:r>
              <a:rPr lang="en-US" sz="2400" b="1"/>
              <a:t>static routes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Routes to which a router is physically connected are known as </a:t>
            </a:r>
            <a:r>
              <a:rPr lang="en-US" sz="2400" b="1"/>
              <a:t>directly connected routes</a:t>
            </a:r>
            <a:r>
              <a:rPr lang="en-US" sz="2400"/>
              <a:t>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Routers learn routes from other routers by using a </a:t>
            </a:r>
            <a:r>
              <a:rPr lang="en-US" sz="2400" b="1"/>
              <a:t>routing protocol</a:t>
            </a:r>
            <a:r>
              <a:rPr lang="en-US" sz="2400"/>
              <a:t>.</a:t>
            </a:r>
            <a:endParaRPr sz="2400" b="1"/>
          </a:p>
        </p:txBody>
      </p:sp>
      <p:sp>
        <p:nvSpPr>
          <p:cNvPr id="290" name="Google Shape;29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291" name="Google Shape;29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4267200"/>
            <a:ext cx="6096000" cy="2286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Classifying Routing Protocols</a:t>
            </a:r>
            <a:endParaRPr/>
          </a:p>
        </p:txBody>
      </p:sp>
      <p:sp>
        <p:nvSpPr>
          <p:cNvPr id="297" name="Google Shape;297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Can be classified in various ways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Interior and Exterior Routing Protocols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Distance Vector, Link-State and Hybrid Routing Protocols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Flat and Hierarchical Routing Protocols</a:t>
            </a:r>
            <a:endParaRPr/>
          </a:p>
          <a:p>
            <a:pPr marL="742950" lvl="1" indent="-2857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Classful and Classless Routing Protocols</a:t>
            </a:r>
            <a:endParaRPr/>
          </a:p>
          <a:p>
            <a:pPr marL="742950" lvl="1" indent="-10795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98" name="Google Shape;29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/>
              <a:t>Interior and Exterior Routing Protocols</a:t>
            </a:r>
            <a:endParaRPr sz="3600"/>
          </a:p>
        </p:txBody>
      </p:sp>
      <p:sp>
        <p:nvSpPr>
          <p:cNvPr id="304" name="Google Shape;304;p26"/>
          <p:cNvSpPr txBox="1">
            <a:spLocks noGrp="1"/>
          </p:cNvSpPr>
          <p:nvPr>
            <p:ph type="body" idx="1"/>
          </p:nvPr>
        </p:nvSpPr>
        <p:spPr>
          <a:xfrm>
            <a:off x="457200" y="1752601"/>
            <a:ext cx="80010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Autonomous - independent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 </a:t>
            </a:r>
            <a:r>
              <a:rPr lang="en-US" sz="2400" b="1"/>
              <a:t>autonomous system </a:t>
            </a:r>
            <a:r>
              <a:rPr lang="en-US" sz="2400"/>
              <a:t>(AS) is a network controlled by </a:t>
            </a:r>
            <a:r>
              <a:rPr lang="en-US" sz="2400" b="1"/>
              <a:t>one organization</a:t>
            </a:r>
            <a:r>
              <a:rPr lang="en-US" sz="2400"/>
              <a:t>;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uses </a:t>
            </a:r>
            <a:r>
              <a:rPr lang="en-US" sz="2400" b="1"/>
              <a:t>interior routing protocols</a:t>
            </a:r>
            <a:r>
              <a:rPr lang="en-US" sz="2400"/>
              <a:t>, called </a:t>
            </a:r>
            <a:r>
              <a:rPr lang="en-US" sz="2400" b="1"/>
              <a:t>interior gateway protocols (IGPs)</a:t>
            </a:r>
            <a:r>
              <a:rPr lang="en-US" sz="2400"/>
              <a:t> within it, and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exterior routing protocols</a:t>
            </a:r>
            <a:r>
              <a:rPr lang="en-US" sz="2400"/>
              <a:t>, called </a:t>
            </a:r>
            <a:r>
              <a:rPr lang="en-US" sz="2400" b="1"/>
              <a:t>exterior gateway protocols (EGPs)</a:t>
            </a:r>
            <a:r>
              <a:rPr lang="en-US" sz="2400"/>
              <a:t>, to communicate with other autonomous systems.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305" name="Google Shape;305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/>
              <a:t>Distance Vector, Link-State, and Hybrid Routing Protocols</a:t>
            </a:r>
            <a:endParaRPr sz="3200"/>
          </a:p>
        </p:txBody>
      </p:sp>
      <p:sp>
        <p:nvSpPr>
          <p:cNvPr id="311" name="Google Shape;311;p27"/>
          <p:cNvSpPr txBox="1">
            <a:spLocks noGrp="1"/>
          </p:cNvSpPr>
          <p:nvPr>
            <p:ph type="body" idx="1"/>
          </p:nvPr>
        </p:nvSpPr>
        <p:spPr>
          <a:xfrm>
            <a:off x="457200" y="1752601"/>
            <a:ext cx="46482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Distance vector routing protocol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All the routers send their routing tables to only their </a:t>
            </a:r>
            <a:r>
              <a:rPr lang="en-US" sz="2400" b="1"/>
              <a:t>neighboring routers</a:t>
            </a:r>
            <a:r>
              <a:rPr lang="en-US" sz="2400"/>
              <a:t>.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The routers then use the received information to determine whether any changes need to be made to their own routing table 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The process </a:t>
            </a:r>
            <a:r>
              <a:rPr lang="en-US" sz="2400" b="1"/>
              <a:t>repeats periodically</a:t>
            </a:r>
            <a:r>
              <a:rPr lang="en-US" sz="2400"/>
              <a:t>.</a:t>
            </a:r>
            <a:endParaRPr/>
          </a:p>
        </p:txBody>
      </p:sp>
      <p:sp>
        <p:nvSpPr>
          <p:cNvPr id="312" name="Google Shape;312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313" name="Google Shape;31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2667000"/>
            <a:ext cx="3961078" cy="24907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14" name="Google Shape;314;p27"/>
          <p:cNvSpPr/>
          <p:nvPr/>
        </p:nvSpPr>
        <p:spPr>
          <a:xfrm>
            <a:off x="6019800" y="2971800"/>
            <a:ext cx="609600" cy="1752600"/>
          </a:xfrm>
          <a:prstGeom prst="rect">
            <a:avLst/>
          </a:prstGeom>
          <a:solidFill>
            <a:srgbClr val="A5A5A5">
              <a:alpha val="42745"/>
            </a:srgbClr>
          </a:solidFill>
          <a:ln w="95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7"/>
          <p:cNvSpPr/>
          <p:nvPr/>
        </p:nvSpPr>
        <p:spPr>
          <a:xfrm rot="-5400000">
            <a:off x="6591300" y="3543300"/>
            <a:ext cx="609600" cy="1752600"/>
          </a:xfrm>
          <a:prstGeom prst="rect">
            <a:avLst/>
          </a:prstGeom>
          <a:solidFill>
            <a:srgbClr val="A5A5A5">
              <a:alpha val="42745"/>
            </a:srgbClr>
          </a:solidFill>
          <a:ln w="95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/>
              <a:t>Distance Vector, Link-State, and Hybrid Routing Protocols</a:t>
            </a:r>
            <a:endParaRPr sz="3200"/>
          </a:p>
        </p:txBody>
      </p:sp>
      <p:sp>
        <p:nvSpPr>
          <p:cNvPr id="321" name="Google Shape;321;p28"/>
          <p:cNvSpPr txBox="1">
            <a:spLocks noGrp="1"/>
          </p:cNvSpPr>
          <p:nvPr>
            <p:ph type="body" idx="1"/>
          </p:nvPr>
        </p:nvSpPr>
        <p:spPr>
          <a:xfrm>
            <a:off x="457200" y="1752601"/>
            <a:ext cx="48006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In a link-state routing protocol, </a:t>
            </a:r>
            <a:endParaRPr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each of the routers sends the </a:t>
            </a:r>
            <a:r>
              <a:rPr lang="en-US" sz="2400" b="1"/>
              <a:t>state</a:t>
            </a:r>
            <a:r>
              <a:rPr lang="en-US" sz="2400"/>
              <a:t> of its </a:t>
            </a:r>
            <a:r>
              <a:rPr lang="en-US" sz="2400" b="1"/>
              <a:t>own interfaces</a:t>
            </a:r>
            <a:r>
              <a:rPr lang="en-US" sz="2400"/>
              <a:t> (its links) to </a:t>
            </a:r>
            <a:r>
              <a:rPr lang="en-US" sz="2400" b="1"/>
              <a:t>all other routers  </a:t>
            </a:r>
            <a:r>
              <a:rPr lang="en-US" sz="2400"/>
              <a:t>(*) only when there is a change to report. </a:t>
            </a:r>
            <a:endParaRPr/>
          </a:p>
          <a:p>
            <a:pPr marL="1143000" lvl="2" indent="-22860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800"/>
              <a:t>(or to all routers in a part of the network, known as an area)</a:t>
            </a:r>
            <a:endParaRPr/>
          </a:p>
          <a:p>
            <a:pPr marL="742950" lvl="1" indent="-28575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Each router uses the received information to recalculate the best path to each network and then saves this information in its routing table.</a:t>
            </a:r>
            <a:endParaRPr/>
          </a:p>
          <a:p>
            <a:pPr marL="342900" lvl="0" indent="-178435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/>
          </a:p>
        </p:txBody>
      </p:sp>
      <p:sp>
        <p:nvSpPr>
          <p:cNvPr id="322" name="Google Shape;32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23" name="Google Shape;32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2922" y="2362200"/>
            <a:ext cx="3961078" cy="24907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/>
              <a:t>Distance Vector, Link-State, and Hybrid Routing Protocols</a:t>
            </a:r>
            <a:endParaRPr sz="3200"/>
          </a:p>
        </p:txBody>
      </p:sp>
      <p:sp>
        <p:nvSpPr>
          <p:cNvPr id="329" name="Google Shape;329;p29"/>
          <p:cNvSpPr txBox="1">
            <a:spLocks noGrp="1"/>
          </p:cNvSpPr>
          <p:nvPr>
            <p:ph type="body" idx="1"/>
          </p:nvPr>
        </p:nvSpPr>
        <p:spPr>
          <a:xfrm>
            <a:off x="457200" y="1752601"/>
            <a:ext cx="45720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A Hybrid protocol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 its name suggests, a hybrid protocol borrows from both distance vector and link-state protocols.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Hybrid protocols send only changed information (similar to link-state) but only to neighboring routers (similar to distance vector).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330" name="Google Shape;330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331" name="Google Shape;33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2667000"/>
            <a:ext cx="3961078" cy="24907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How Routers Use Subnet Masks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 you configure the IP address of a router's interface, you include the </a:t>
            </a:r>
            <a:r>
              <a:rPr lang="en-US" sz="2400" b="1"/>
              <a:t>address</a:t>
            </a:r>
            <a:r>
              <a:rPr lang="en-US" sz="2400"/>
              <a:t> and the </a:t>
            </a:r>
            <a:r>
              <a:rPr lang="en-US" sz="2400" b="1"/>
              <a:t>subnet mask.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The router uses this information not only to address the interface but also to determine the address of the subnet to which the interface is connected.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router then puts this subnet address in its routing table, as a connected network on that interface.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/>
              <a:t>Distance Vector, Link-State, and Hybrid Routing Protocols</a:t>
            </a:r>
            <a:endParaRPr sz="3600"/>
          </a:p>
        </p:txBody>
      </p:sp>
      <p:sp>
        <p:nvSpPr>
          <p:cNvPr id="337" name="Google Shape;337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Link-state routers have knowledge of </a:t>
            </a:r>
            <a:r>
              <a:rPr lang="en-US" sz="2400" b="1"/>
              <a:t>the entire network</a:t>
            </a:r>
            <a:r>
              <a:rPr lang="en-US" sz="2400"/>
              <a:t>, while distance vector routers only know what their neighbors tell them.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Routers running </a:t>
            </a:r>
            <a:r>
              <a:rPr lang="en-US" sz="2400" b="1"/>
              <a:t>distance vector </a:t>
            </a:r>
            <a:r>
              <a:rPr lang="en-US" sz="2400"/>
              <a:t>routing protocols typically send updates in </a:t>
            </a:r>
            <a:r>
              <a:rPr lang="en-US" sz="2400" b="1"/>
              <a:t>broadcast packets</a:t>
            </a:r>
            <a:r>
              <a:rPr lang="en-US" sz="2400"/>
              <a:t>, while those running link-state and hybrid routing protocols send the updates in </a:t>
            </a:r>
            <a:r>
              <a:rPr lang="en-US" sz="2400" b="1"/>
              <a:t>multicast packets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338" name="Google Shape;338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/>
              <a:t>Flat and Hierarchical Routing Protocols</a:t>
            </a:r>
            <a:endParaRPr sz="3600"/>
          </a:p>
        </p:txBody>
      </p:sp>
      <p:sp>
        <p:nvSpPr>
          <p:cNvPr id="344" name="Google Shape;344;p31"/>
          <p:cNvSpPr txBox="1">
            <a:spLocks noGrp="1"/>
          </p:cNvSpPr>
          <p:nvPr>
            <p:ph type="body" idx="1"/>
          </p:nvPr>
        </p:nvSpPr>
        <p:spPr>
          <a:xfrm>
            <a:off x="457200" y="1752601"/>
            <a:ext cx="34290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Flat routing protocols have </a:t>
            </a:r>
            <a:r>
              <a:rPr lang="en-US" sz="2400" b="1"/>
              <a:t>no way to restrict routes from being propagated</a:t>
            </a:r>
            <a:r>
              <a:rPr lang="en-US" sz="2400"/>
              <a:t> within a major network (a Class A, B, or C network). </a:t>
            </a:r>
            <a:endParaRPr/>
          </a:p>
          <a:p>
            <a:pPr marL="342900" lvl="0" indent="-34290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In contrast, hierarchical routing protocols allow the network administrator to separate the network into areas and limit how routes are propagated between areas.</a:t>
            </a:r>
            <a:endParaRPr/>
          </a:p>
          <a:p>
            <a:pPr marL="342900" lvl="0" indent="-34290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 This in turn reduces the routing table size and amount of routing protocol traffic in the network.</a:t>
            </a:r>
            <a:endParaRPr/>
          </a:p>
          <a:p>
            <a:pPr marL="342900" lvl="0" indent="-213359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</p:txBody>
      </p:sp>
      <p:sp>
        <p:nvSpPr>
          <p:cNvPr id="345" name="Google Shape;345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346" name="Google Shape;34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8600" y="1905000"/>
            <a:ext cx="4838700" cy="3200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/>
              <a:t>Classful and Classless Routing Protocols</a:t>
            </a:r>
            <a:endParaRPr sz="3600"/>
          </a:p>
        </p:txBody>
      </p:sp>
      <p:sp>
        <p:nvSpPr>
          <p:cNvPr id="352" name="Google Shape;352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353" name="Google Shape;353;p32"/>
          <p:cNvSpPr txBox="1"/>
          <p:nvPr/>
        </p:nvSpPr>
        <p:spPr>
          <a:xfrm>
            <a:off x="685800" y="1676400"/>
            <a:ext cx="75438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Classful addressing is obsolete and has not been used in the Internet since the implementation of Classless Inter-Domain Routing (CIDR) starting in 1993.</a:t>
            </a:r>
            <a:endParaRPr/>
          </a:p>
          <a:p>
            <a: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updates sent by a Classful routing protocol do not include the subnet mask.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Routing updates sent by a classless routing protocol include the subnet mask.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/>
              <a:t>Classful and Classless Routing Protocols</a:t>
            </a:r>
            <a:endParaRPr sz="3600"/>
          </a:p>
        </p:txBody>
      </p:sp>
      <p:sp>
        <p:nvSpPr>
          <p:cNvPr id="359" name="Google Shape;359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360" name="Google Shape;360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3352800"/>
            <a:ext cx="6121288" cy="3200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61" name="Google Shape;361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" y="1219200"/>
            <a:ext cx="8673113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3"/>
          <p:cNvSpPr/>
          <p:nvPr/>
        </p:nvSpPr>
        <p:spPr>
          <a:xfrm>
            <a:off x="3352800" y="3581400"/>
            <a:ext cx="990600" cy="685800"/>
          </a:xfrm>
          <a:prstGeom prst="rect">
            <a:avLst/>
          </a:prstGeom>
          <a:solidFill>
            <a:srgbClr val="FFFF00">
              <a:alpha val="30980"/>
            </a:srgbClr>
          </a:solidFill>
          <a:ln w="95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Classful and Classless Routing Protocols</a:t>
            </a:r>
            <a:endParaRPr/>
          </a:p>
        </p:txBody>
      </p:sp>
      <p:pic>
        <p:nvPicPr>
          <p:cNvPr id="368" name="Google Shape;368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872000" y="1978454"/>
            <a:ext cx="5400000" cy="1152381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370" name="Google Shape;370;p34"/>
          <p:cNvSpPr/>
          <p:nvPr/>
        </p:nvSpPr>
        <p:spPr>
          <a:xfrm>
            <a:off x="609600" y="3352800"/>
            <a:ext cx="7696200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 B assumes that the mask of the 10.1.1.0 route sent by Router A must be the same as the mask on the 10.1.2.0 subnet to which it is connected, because the mask is not sent along with the route.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 B </a:t>
            </a: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 subnets of network 10.0.0.0 when it sends routing information to Router C because it is sending the route on an interface that is in a different major network.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❑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same reason, Router C summarizes network 172.16.0.0 when it sends routing information to Router D.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Classful and Classless Routing Protocols</a:t>
            </a:r>
            <a:endParaRPr/>
          </a:p>
        </p:txBody>
      </p:sp>
      <p:pic>
        <p:nvPicPr>
          <p:cNvPr id="376" name="Google Shape;376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76762" y="2896515"/>
            <a:ext cx="5190476" cy="1933333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000000"/>
                </a:solidFill>
              </a:rPr>
              <a:t>Classful and Classless Routing Protocols</a:t>
            </a:r>
            <a:endParaRPr/>
          </a:p>
        </p:txBody>
      </p:sp>
      <p:sp>
        <p:nvSpPr>
          <p:cNvPr id="383" name="Google Shape;383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384" name="Google Shape;384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905000"/>
            <a:ext cx="4876800" cy="419429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85" name="Google Shape;385;p36"/>
          <p:cNvSpPr/>
          <p:nvPr/>
        </p:nvSpPr>
        <p:spPr>
          <a:xfrm>
            <a:off x="5638800" y="1828800"/>
            <a:ext cx="32004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Classful Routing Protocols Do Not Support Discontiguous Networks; 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Classless Routing Protocols Do</a:t>
            </a:r>
            <a:endParaRPr/>
          </a:p>
        </p:txBody>
      </p:sp>
      <p:sp>
        <p:nvSpPr>
          <p:cNvPr id="386" name="Google Shape;386;p36"/>
          <p:cNvSpPr txBox="1"/>
          <p:nvPr/>
        </p:nvSpPr>
        <p:spPr>
          <a:xfrm>
            <a:off x="3962400" y="4495800"/>
            <a:ext cx="494244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10.1.1.0 🡪No local interface 🡪 Class A Network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🡪First 8bit subnet mask 🡪routing table 10.0.0.0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000000"/>
                </a:solidFill>
              </a:rPr>
              <a:t>Classful and Classless Routing Protocols</a:t>
            </a:r>
            <a:endParaRPr/>
          </a:p>
        </p:txBody>
      </p:sp>
      <p:sp>
        <p:nvSpPr>
          <p:cNvPr id="392" name="Google Shape;392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IP address design implications of using a classful routing protocol are as follows: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All subnets of the same major network must use the same subnet mask.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All subnets of the same major network must be contiguous;</a:t>
            </a:r>
            <a:endParaRPr/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 in other words, all subnets of the same major network must be reachable from each other without going through a part of any other major network.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Classful routing protocols automatically summarize routes on the major network boundary.</a:t>
            </a:r>
            <a:endParaRPr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393" name="Google Shape;393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Metrics</a:t>
            </a:r>
            <a:endParaRPr/>
          </a:p>
        </p:txBody>
      </p:sp>
      <p:sp>
        <p:nvSpPr>
          <p:cNvPr id="399" name="Google Shape;399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One of a router's jobs is to determine the </a:t>
            </a:r>
            <a:r>
              <a:rPr lang="en-US" sz="2000" b="1"/>
              <a:t>best path to each destination</a:t>
            </a:r>
            <a:r>
              <a:rPr lang="en-US" sz="2000"/>
              <a:t> network.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routing </a:t>
            </a:r>
            <a:r>
              <a:rPr lang="en-US" sz="2000" b="1"/>
              <a:t>protocol metric is </a:t>
            </a:r>
            <a:r>
              <a:rPr lang="en-US" sz="2000"/>
              <a:t>the value that the routing protocol uses to evaluate which path is best.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Metrics can include the following factors:</a:t>
            </a:r>
            <a:endParaRPr/>
          </a:p>
          <a:p>
            <a:pPr marL="125730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Hop count 	</a:t>
            </a:r>
            <a:endParaRPr/>
          </a:p>
          <a:p>
            <a:pPr marL="125730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Bandwidth </a:t>
            </a:r>
            <a:endParaRPr/>
          </a:p>
          <a:p>
            <a:pPr marL="125730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Delay </a:t>
            </a:r>
            <a:endParaRPr/>
          </a:p>
          <a:p>
            <a:pPr marL="125730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Cost </a:t>
            </a:r>
            <a:endParaRPr/>
          </a:p>
          <a:p>
            <a:pPr marL="125730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Load </a:t>
            </a:r>
            <a:endParaRPr/>
          </a:p>
          <a:p>
            <a:pPr marL="125730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Reliability </a:t>
            </a:r>
            <a:endParaRPr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/>
          </a:p>
        </p:txBody>
      </p:sp>
      <p:sp>
        <p:nvSpPr>
          <p:cNvPr id="400" name="Google Shape;400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Metrics</a:t>
            </a:r>
            <a:endParaRPr/>
          </a:p>
        </p:txBody>
      </p:sp>
      <p:sp>
        <p:nvSpPr>
          <p:cNvPr id="406" name="Google Shape;406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Hop count 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The number of hops, or other routers, to the destination network; the path with the least number of hops is preferred.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Bandwidth 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The path with the lowest bandwidth segment is the least preferred path.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Delay 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The path with the lowest accumulated delay (also called latency) is the preferred path.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Cost 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Usually inversely related to bandwidth; in other words, the path with the slowest links has the highest cost and is the least preferred path.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407" name="Google Shape;407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How Routers Use Subnet Masks</a:t>
            </a:r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381001" y="1676400"/>
            <a:ext cx="82296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determine the network or subnet address to which a router is connected, the router performs a logical AND of the interface address and the subnet mask. Logically "ANDing" a binary 1 with any number yields that number; logically "ANDing" a binary 0 with any number yields 0.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418879"/>
            <a:ext cx="9144000" cy="27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Metrics</a:t>
            </a:r>
            <a:endParaRPr/>
          </a:p>
        </p:txBody>
      </p:sp>
      <p:sp>
        <p:nvSpPr>
          <p:cNvPr id="413" name="Google Shape;413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Load </a:t>
            </a:r>
            <a:endParaRPr/>
          </a:p>
          <a:p>
            <a:pPr marL="742950" lvl="1" indent="-2857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The utilization of the path (in other words, how much of the bandwidth is currently being used). </a:t>
            </a:r>
            <a:endParaRPr/>
          </a:p>
          <a:p>
            <a:pPr marL="742950" lvl="1" indent="-2857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For example, in the Cisco Interior Gateway Routing Protocol (IGRP) and Enhanced Interior Gateway Routing Protocol (EIGRP) metrics, load can be included as a number from 0 to 255, representing a 5-minute exponentially weighted average load. Load is not included by default in these calculations because it can be constantly changing.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Reliability 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The likelihood of successful packet transmission. </a:t>
            </a:r>
            <a:endParaRPr/>
          </a:p>
          <a:p>
            <a:pPr marL="742950" lvl="1" indent="-2857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For example, in IGRP and EIGRP metrics, reliability can be included as a number from 0 to 255, with 255 meaning 100 percent reliability and 0 meaning no reliability. Reliability is not included by default in these calculations because it can change often (for example, with heavy traffic load).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414" name="Google Shape;414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Convergence Time</a:t>
            </a:r>
            <a:endParaRPr/>
          </a:p>
        </p:txBody>
      </p:sp>
      <p:sp>
        <p:nvSpPr>
          <p:cNvPr id="420" name="Google Shape;420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network is </a:t>
            </a:r>
            <a:r>
              <a:rPr lang="en-US" sz="2000" b="1"/>
              <a:t>converged</a:t>
            </a:r>
            <a:r>
              <a:rPr lang="en-US" sz="2000"/>
              <a:t> when the routing tables in all the routers are synchronized so that they all contain a usable route to every available network.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Convergence time is the time it takes all the routers in a network to agree on the network's topology, after that topology has changed.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Network design impacts convergence time significantly; in fact, proper network design is a must, or else the network might never converge.</a:t>
            </a:r>
            <a:endParaRPr/>
          </a:p>
        </p:txBody>
      </p:sp>
      <p:sp>
        <p:nvSpPr>
          <p:cNvPr id="421" name="Google Shape;421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How Routers Use Subnet Masks</a:t>
            </a:r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When a packet arrives at the router,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the router analyzes the destination address of the packet to determine which network or subnet it is on.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The router looks up this network or subnet in its routing table to determine the interface through which it can best be reached;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the packet is then sent out of the appropriate router interface.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[If the router does not have a route to the destination subnet, the packet is rejected and an </a:t>
            </a:r>
            <a:r>
              <a:rPr lang="en-US" sz="2400" b="1"/>
              <a:t>Internet Control Message Protocol (ICMP) </a:t>
            </a:r>
            <a:r>
              <a:rPr lang="en-US" sz="2400"/>
              <a:t>error message is sent to the source of the packet.]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Subnet Mask to Use</a:t>
            </a: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Determining the Subnet Mask to Use</a:t>
            </a:r>
            <a:endParaRPr sz="240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… depends on the number of </a:t>
            </a:r>
            <a:r>
              <a:rPr lang="en-US" sz="2400" b="1"/>
              <a:t>subnets</a:t>
            </a:r>
            <a:r>
              <a:rPr lang="en-US" sz="2400"/>
              <a:t> </a:t>
            </a:r>
            <a:r>
              <a:rPr lang="en-US" sz="2400" b="1"/>
              <a:t>required</a:t>
            </a:r>
            <a:r>
              <a:rPr lang="en-US" sz="2400"/>
              <a:t> and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the number of </a:t>
            </a:r>
            <a:r>
              <a:rPr lang="en-US" sz="2400" b="1"/>
              <a:t>host addresses </a:t>
            </a:r>
            <a:r>
              <a:rPr lang="en-US" sz="2400"/>
              <a:t>required on each of these subnets</a:t>
            </a:r>
            <a:endParaRPr/>
          </a:p>
        </p:txBody>
      </p:sp>
      <p:sp>
        <p:nvSpPr>
          <p:cNvPr id="130" name="Google Shape;13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Determining the Subnet Mask to Use</a:t>
            </a:r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37" name="Google Shape;137;p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433" y="1417638"/>
            <a:ext cx="5458533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7"/>
          <p:cNvSpPr txBox="1"/>
          <p:nvPr/>
        </p:nvSpPr>
        <p:spPr>
          <a:xfrm>
            <a:off x="5257800" y="1752600"/>
            <a:ext cx="358140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total of 12 subnets exist in this network; 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has a maximum of 10 device addresses. 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addresses are for router interfaces and some are for hosts (not shown in the figure);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device on each subnet needs to have its own IP address. </a:t>
            </a:r>
            <a:endParaRPr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 series : say 192.168.3…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Determining the Subnet Mask to Use</a:t>
            </a:r>
            <a:endParaRPr/>
          </a:p>
        </p:txBody>
      </p:sp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Number of subnet required 🡪 12 🡪 2^4 🡪 4 bits needed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Number of host address required 🡪 10 🡪 2^4 🡪 4bit needed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IPv4 🡪 32 bit – </a:t>
            </a:r>
            <a:r>
              <a:rPr lang="en-US" sz="2400" u="sng" dirty="0"/>
              <a:t>8 bit . 8 bit . 8 bit</a:t>
            </a:r>
            <a:r>
              <a:rPr lang="en-US" sz="2400" dirty="0"/>
              <a:t> . </a:t>
            </a:r>
            <a:r>
              <a:rPr lang="en-US" sz="2400" b="1" dirty="0"/>
              <a:t>8 bit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/>
              <a:t> </a:t>
            </a:r>
            <a:r>
              <a:rPr lang="en-US" sz="2400" u="sng" dirty="0"/>
              <a:t>8 bit . 8 bit . 8 bit</a:t>
            </a:r>
            <a:r>
              <a:rPr lang="en-US" sz="2400" dirty="0"/>
              <a:t> . </a:t>
            </a:r>
            <a:r>
              <a:rPr lang="en-US" sz="2400" b="1" dirty="0"/>
              <a:t>4 bit (Subnet) + 4 bit  (Host)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 dirty="0"/>
              <a:t>255. 255 . 255. 1111000 🡪 255.255.255.240 –</a:t>
            </a:r>
            <a:r>
              <a:rPr lang="en-US" sz="2400" dirty="0"/>
              <a:t> network mask or subnet mask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145" name="Google Shape;14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b="1"/>
              <a:t>Determining the Subnet Mask to Use</a:t>
            </a:r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914400" y="5782270"/>
            <a:ext cx="7391400" cy="9233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the first subnet address that can be used with a mask of 255.255.255.240 is 192.168.3.0; this can also be written as 192.168.3.0/28. The second subnet is 192.168.3.16/28, and so on.</a:t>
            </a:r>
            <a:endParaRPr/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314450"/>
            <a:ext cx="731520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1773</Words>
  <Application>Microsoft Office PowerPoint</Application>
  <PresentationFormat>On-screen Show (4:3)</PresentationFormat>
  <Paragraphs>215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Helvetica Neue</vt:lpstr>
      <vt:lpstr>Arial</vt:lpstr>
      <vt:lpstr>Courier New</vt:lpstr>
      <vt:lpstr>Times New Roman</vt:lpstr>
      <vt:lpstr>Noto Sans Symbols</vt:lpstr>
      <vt:lpstr>Office Theme</vt:lpstr>
      <vt:lpstr>PowerPoint Presentation</vt:lpstr>
      <vt:lpstr>Chapter 3: IPv4 Routing Design</vt:lpstr>
      <vt:lpstr>How Routers Use Subnet Masks</vt:lpstr>
      <vt:lpstr>How Routers Use Subnet Masks</vt:lpstr>
      <vt:lpstr>How Routers Use Subnet Masks</vt:lpstr>
      <vt:lpstr>Subnet Mask to Use</vt:lpstr>
      <vt:lpstr>Determining the Subnet Mask to Use</vt:lpstr>
      <vt:lpstr>Determining the Subnet Mask to Use</vt:lpstr>
      <vt:lpstr>Determining the Subnet Mask to Use</vt:lpstr>
      <vt:lpstr>Determining the Subnet Mask to Use</vt:lpstr>
      <vt:lpstr>Hierarchical IP Address Design</vt:lpstr>
      <vt:lpstr>Hierarchical IP Address Design</vt:lpstr>
      <vt:lpstr>Hierarchical IP Address Design</vt:lpstr>
      <vt:lpstr>Hierarchical IP Address Design</vt:lpstr>
      <vt:lpstr>Variable-Length Subnet Masks</vt:lpstr>
      <vt:lpstr>Variable-Length Subnet Masks</vt:lpstr>
      <vt:lpstr>Variable-Length Subnet Masks</vt:lpstr>
      <vt:lpstr>PowerPoint Presentation</vt:lpstr>
      <vt:lpstr>PowerPoint Presentation</vt:lpstr>
      <vt:lpstr>PowerPoint Presentation</vt:lpstr>
      <vt:lpstr>Variable-Length Subnet Masks</vt:lpstr>
      <vt:lpstr>Report Submission</vt:lpstr>
      <vt:lpstr>IPv4 Routing Protocols</vt:lpstr>
      <vt:lpstr>IPv4 Routing Protocols</vt:lpstr>
      <vt:lpstr>Classifying Routing Protocols</vt:lpstr>
      <vt:lpstr>Interior and Exterior Routing Protocols</vt:lpstr>
      <vt:lpstr>Distance Vector, Link-State, and Hybrid Routing Protocols</vt:lpstr>
      <vt:lpstr>Distance Vector, Link-State, and Hybrid Routing Protocols</vt:lpstr>
      <vt:lpstr>Distance Vector, Link-State, and Hybrid Routing Protocols</vt:lpstr>
      <vt:lpstr>Distance Vector, Link-State, and Hybrid Routing Protocols</vt:lpstr>
      <vt:lpstr>Flat and Hierarchical Routing Protocols</vt:lpstr>
      <vt:lpstr>Classful and Classless Routing Protocols</vt:lpstr>
      <vt:lpstr>Classful and Classless Routing Protocols</vt:lpstr>
      <vt:lpstr>Classful and Classless Routing Protocols</vt:lpstr>
      <vt:lpstr>Classful and Classless Routing Protocols</vt:lpstr>
      <vt:lpstr>Classful and Classless Routing Protocols</vt:lpstr>
      <vt:lpstr>Classful and Classless Routing Protocols</vt:lpstr>
      <vt:lpstr>Metrics</vt:lpstr>
      <vt:lpstr>Metrics</vt:lpstr>
      <vt:lpstr>Metrics</vt:lpstr>
      <vt:lpstr>Convergence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Mahboob</cp:lastModifiedBy>
  <cp:revision>3</cp:revision>
  <dcterms:created xsi:type="dcterms:W3CDTF">2006-08-16T00:00:00Z</dcterms:created>
  <dcterms:modified xsi:type="dcterms:W3CDTF">2023-09-30T11:55:53Z</dcterms:modified>
</cp:coreProperties>
</file>