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vdR6GQIHuyW8OqECIEsvGpzg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19-Mar-22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1547" y="5183453"/>
            <a:ext cx="7239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Mahboob Qaosar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Professor, CSE, RU</a:t>
            </a:r>
            <a:endParaRPr b="0" i="0" sz="1600" u="none" cap="small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CSET 150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 and Management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150" y="2903400"/>
            <a:ext cx="1545795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44296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cap="small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Evening Masters Edition</a:t>
            </a:r>
            <a:endParaRPr b="1" sz="1800" u="non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Security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152400" y="16002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lang="en-US" sz="2400"/>
              <a:t>Wireless Security Issues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400"/>
              <a:t>A main issue with wireless communication is unauthorized access to network traffic or, more precisely, the watching, displaying, and logging of network traffic, also known as </a:t>
            </a:r>
            <a:r>
              <a:rPr b="1" lang="en-US" sz="2400"/>
              <a:t>sniffing</a:t>
            </a:r>
            <a:r>
              <a:rPr lang="en-US" sz="2400"/>
              <a:t>.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400"/>
              <a:t>Contrary to a wired network, where a hacker would need to be </a:t>
            </a:r>
            <a:r>
              <a:rPr b="1" lang="en-US" sz="2400"/>
              <a:t>physically located</a:t>
            </a:r>
            <a:r>
              <a:rPr lang="en-US" sz="2400"/>
              <a:t> at the corporate premises to gain access through a network drop, with a wireless network, the intruder can access the network from a location outside the corporate building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400"/>
              <a:t>Wireless equipment tends to ship with open access. Not only is traffic propagated in clear text, but WAPs also voluntarily broadcast their identity, known as </a:t>
            </a:r>
            <a:r>
              <a:rPr b="1" lang="en-US" sz="2400"/>
              <a:t>Service Set Identifiers (SSIDs)</a:t>
            </a:r>
            <a:endParaRPr/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Threat Mitigation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Wireless network security can be classified into the following three categories: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Basic wireless security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Enhanced wireless security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Wireless intrusion detection</a:t>
            </a:r>
            <a:endParaRPr/>
          </a:p>
          <a:p>
            <a:pPr indent="-3048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Basic Wireless Security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Basic Wireless Security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Basic wireless security is provided by the following built-in functions: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SSIDs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Wired Equivalent Privacy (WEP)</a:t>
            </a:r>
            <a:endParaRPr/>
          </a:p>
          <a:p>
            <a:pPr indent="-457200" lvl="2" marL="13144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Media Access Control (MAC) address verification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</p:txBody>
      </p:sp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SSIDs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000"/>
              <a:t>Service Set Identifiers ⇨ SSID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000"/>
              <a:t>An SSID is a code that identifies membership with a WAP.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000"/>
              <a:t>All wireless devices that want to communicate on a network must have their SSID set to the same value as the WAP SSID to establish connectivity with the WAP.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000"/>
              <a:t>By default, a WAP broadcasts its SSID every few seconds.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000"/>
              <a:t>This broadcast can be stopped so that a drive-by hacker can't automatically discover the SSID and hence the WAP.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2000"/>
              <a:t>However, because the SSID is included in the beacon of every wireless frame, it is easy for a hacker equipped with sniffing equipment to discover the value and fraudulently join the network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lang="en-US" sz="2000"/>
              <a:t>Beacon Frame</a:t>
            </a:r>
            <a:endParaRPr/>
          </a:p>
          <a:p>
            <a:pPr indent="-285750" lvl="1" marL="74295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o"/>
            </a:pPr>
            <a:r>
              <a:rPr lang="en-US" sz="1800"/>
              <a:t>The WAP periodically advertises SSID and other network information using a special 802.11 management frame known as a beacon.</a:t>
            </a:r>
            <a:endParaRPr/>
          </a:p>
        </p:txBody>
      </p: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Wired Equivalent Privacy (WEP)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WEP can be used to alleviate the problem of SSID broadcasts by encrypting the traffic between the wireless clients and WAPs.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Joining a wireless network using WEP is referred to as </a:t>
            </a:r>
            <a:r>
              <a:rPr b="1" lang="en-US" sz="2400">
                <a:solidFill>
                  <a:srgbClr val="FFFFFF"/>
                </a:solidFill>
              </a:rPr>
              <a:t>shared-key authentication</a:t>
            </a:r>
            <a:r>
              <a:rPr lang="en-US" sz="2400"/>
              <a:t>, where the WAP sends a challenge to the wireless client who must return it encrypted.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If the WAP can decipher the client's response, the WAP has the proof that the client possesses valid keys and therefore has the right to join the wireless network.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WEP comes in two encryption strengths: 64-bit and 128-bit.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MAC Address Verification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To further wireless security, a network administrator could use MAC address filtering, in which the WAP is configured with the MAC addresses of the wireless clients that are to be permitted access.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Unfortunately, this method is also not secure because frames could be sniffed to discover a valid MAC address, which the hacker could then spoof.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Enhanced Wireless Security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Wireless network security can be classified into the following three categories: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strike="sngStrike"/>
              <a:t>Basic wireless security</a:t>
            </a:r>
            <a:endParaRPr/>
          </a:p>
          <a:p>
            <a:pPr indent="-457200" lvl="2" marL="13144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SSIDs</a:t>
            </a:r>
            <a:endParaRPr/>
          </a:p>
          <a:p>
            <a:pPr indent="-457200" lvl="2" marL="13144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Wired Equivalent Privacy (WEP)</a:t>
            </a:r>
            <a:endParaRPr/>
          </a:p>
          <a:p>
            <a:pPr indent="-457200" lvl="2" marL="13144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Media Access Control (MAC) address verification</a:t>
            </a:r>
            <a:endParaRPr/>
          </a:p>
          <a:p>
            <a:pPr indent="-457200" lvl="2" marL="13144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Enhanced wireless security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Wireless intrusion detection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Enhanced Wireless Security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738218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Enhanced Wireless Security</a:t>
            </a:r>
            <a:endParaRPr/>
          </a:p>
        </p:txBody>
      </p: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457200" y="1295400"/>
            <a:ext cx="82296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802.1x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IEEE 802.1x is a port-based network access control standard.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It provides per-user, per-session, mutual strong authentication, not only for wireless networks but also for wired networks, if need be.</a:t>
            </a:r>
            <a:endParaRPr/>
          </a:p>
        </p:txBody>
      </p:sp>
      <p:sp>
        <p:nvSpPr>
          <p:cNvPr id="214" name="Google Shape;2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743200"/>
            <a:ext cx="7229873" cy="388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802.1x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57200" y="1295400"/>
            <a:ext cx="8229600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 wireless node must be authenticated before it can gain access to other LAN resources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When a new wireless node (WN) requests access to a LAN resource, the access point (AP) asks for the WN's identity. 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i="1" lang="en-US" sz="2000"/>
              <a:t>No other traffic than EAP is allowed before the WN is authenticated.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Extensible Authentication Protocol, or EAP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After the identity has been sent, the authentication process begins. 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The protocol used between the Supplicant and the Authenticator is EAP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The Authenticator re-encapsulates the EAP messages to RADIUS format, and passes them to the Authentication Server.</a:t>
            </a:r>
            <a:endParaRPr/>
          </a:p>
          <a:p>
            <a:pPr indent="-457200" lvl="1" marL="8572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Remote Authentication Dial In User Service (RADIUS)</a:t>
            </a:r>
            <a:endParaRPr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After a successful authentication, the Supplicant is granted access to other LAN resources/Internet</a:t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Course Contents</a:t>
            </a:r>
            <a:endParaRPr/>
          </a:p>
        </p:txBody>
      </p:sp>
      <p:pic>
        <p:nvPicPr>
          <p:cNvPr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84973"/>
            <a:ext cx="8229600" cy="43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57200" y="4419600"/>
            <a:ext cx="7543800" cy="838200"/>
          </a:xfrm>
          <a:prstGeom prst="rect">
            <a:avLst/>
          </a:prstGeom>
          <a:solidFill>
            <a:srgbClr val="FFFF00">
              <a:alpha val="12941"/>
            </a:srgbClr>
          </a:solidFill>
          <a:ln cap="flat" cmpd="sng" w="15875">
            <a:solidFill>
              <a:srgbClr val="FFFF00">
                <a:alpha val="3294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Design Considerations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Some items that should be considered when designing and provisioning a wireless network: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Site Survey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WLAN Roaming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lang="en-US" sz="2400"/>
              <a:t>Point-to-Point Bridging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/>
              <a:t>Site Survey</a:t>
            </a:r>
            <a:endParaRPr sz="3200"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57200" y="1752601"/>
            <a:ext cx="84582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You should ask the following questions: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Which </a:t>
            </a:r>
            <a:r>
              <a:rPr b="1" lang="en-US"/>
              <a:t>wireless system </a:t>
            </a:r>
            <a:r>
              <a:rPr lang="en-US"/>
              <a:t>is best suited for the application?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b/g/n 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Does a </a:t>
            </a:r>
            <a:r>
              <a:rPr b="1" lang="en-US"/>
              <a:t>line-of-sight requirement </a:t>
            </a:r>
            <a:r>
              <a:rPr lang="en-US"/>
              <a:t>exist between antennas?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Where should the WAP be located so that it is </a:t>
            </a:r>
            <a:r>
              <a:rPr b="1" lang="en-US"/>
              <a:t>as close as possible to clients?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What potential sources of interference are in this building?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Should any federal, provincial, or local regulations and legislation be considered in this deployment?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1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WLAN Roaming</a:t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4" name="Google Shape;24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24000"/>
            <a:ext cx="6209524" cy="33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/>
          <p:nvPr/>
        </p:nvSpPr>
        <p:spPr>
          <a:xfrm>
            <a:off x="838200" y="5029200"/>
            <a:ext cx="7620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Layer2 or Layer 3.</a:t>
            </a:r>
            <a:endParaRPr/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problem could be more easily solved with rudimentary planning and by using non-overlapping channels. </a:t>
            </a:r>
            <a:endParaRPr/>
          </a:p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1, 6, and 11 do not overlap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Point-to-Point Bridging</a:t>
            </a:r>
            <a:endParaRPr b="1" sz="4800"/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457200" y="1447800"/>
            <a:ext cx="81534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It is not always feasible to run a network cable between two buildings to join their respective LANs.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If the two buildings are a reasonable distance apart and preferably in direct </a:t>
            </a:r>
            <a:r>
              <a:rPr b="1" lang="en-US" sz="2400"/>
              <a:t>line of sight </a:t>
            </a:r>
            <a:r>
              <a:rPr lang="en-US" sz="2400"/>
              <a:t>with each other, wireless bridges can be configured.</a:t>
            </a:r>
            <a:endParaRPr/>
          </a:p>
        </p:txBody>
      </p:sp>
      <p:sp>
        <p:nvSpPr>
          <p:cNvPr id="253" name="Google Shape;2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505200"/>
            <a:ext cx="6781800" cy="289744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Point-to-Point Bridging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57200" y="1752601"/>
            <a:ext cx="33528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It takes two WAPs to create one logical two-port bridge.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In this mode, WAPs are operating in a </a:t>
            </a:r>
            <a:r>
              <a:rPr b="1" lang="en-US" sz="2400"/>
              <a:t>dedicated point-to-point bridge mode </a:t>
            </a:r>
            <a:r>
              <a:rPr lang="en-US" sz="2400"/>
              <a:t>and therefore are no longer operating as wireless access points for clients.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667000"/>
            <a:ext cx="4800600" cy="205100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Design Considerations for Wireless IP Phones</a:t>
            </a:r>
            <a:endParaRPr sz="3200"/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 system administrator should conduct another site survey.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Another consideration for wireless IP phones is roaming.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Its need to be Layer2 Roaming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With Layer 2 roaming, devices keep their IP address and therefore the changing to another switch would not be noticeable by users.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Layer 3 roaming would mean that a device would have to change its IP address; this would mean an interruption in the user's connection.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If the connection was to a wireless IP phone, the call would be disconnected; this scenario would likely be </a:t>
            </a:r>
            <a:r>
              <a:rPr b="1" lang="en-US" sz="2000"/>
              <a:t>unacceptable</a:t>
            </a:r>
            <a:r>
              <a:rPr lang="en-US" sz="2000"/>
              <a:t> to users</a:t>
            </a:r>
            <a:endParaRPr/>
          </a:p>
        </p:txBody>
      </p:sp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TYPES OF FRAMES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In 802.11 …following types of frames are transferred over the airwaves: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 cap="small"/>
              <a:t>Data frame:</a:t>
            </a:r>
            <a:r>
              <a:rPr b="1" lang="en-US"/>
              <a:t> </a:t>
            </a:r>
            <a:r>
              <a:rPr lang="en-US"/>
              <a:t>Network traffic.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 cap="small"/>
              <a:t>Control frame:</a:t>
            </a:r>
            <a:r>
              <a:rPr lang="en-US" cap="small"/>
              <a:t> </a:t>
            </a:r>
            <a:br>
              <a:rPr lang="en-US"/>
            </a:br>
            <a:r>
              <a:rPr lang="en-US"/>
              <a:t>Frame controlling access to the medium, similar to a modem's analog connection control mechanism, with its Request To Send (RTS), </a:t>
            </a:r>
            <a:br>
              <a:rPr lang="en-US"/>
            </a:br>
            <a:r>
              <a:rPr lang="en-US"/>
              <a:t>Clear To Send (CTS), and </a:t>
            </a:r>
            <a:br>
              <a:rPr lang="en-US"/>
            </a:br>
            <a:r>
              <a:rPr lang="en-US"/>
              <a:t>acknowledgment (ACK) signals.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b="1" lang="en-US" cap="small"/>
              <a:t>Manager frame:</a:t>
            </a:r>
            <a:r>
              <a:rPr lang="en-US" cap="small"/>
              <a:t> </a:t>
            </a:r>
            <a:br>
              <a:rPr lang="en-US"/>
            </a:br>
            <a:r>
              <a:rPr lang="en-US"/>
              <a:t>Frames similar to data frames, pertaining to the control of the current wireless transmission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Components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752601"/>
            <a:ext cx="61722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The main components of wireless networks are as follows: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Wireless access points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Wireless client devices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Wireless Access Points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WAPs provide connectivity between wireless client devices and the wired network.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2438400"/>
            <a:ext cx="2089644" cy="28860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Access Points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752601"/>
            <a:ext cx="8229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Integrated Access Point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The WAP does not need to be a stand-alone device.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Cisco offers integrated access point functionality</a:t>
            </a:r>
            <a:r>
              <a:rPr baseline="30000" lang="en-US"/>
              <a:t> </a:t>
            </a:r>
            <a:r>
              <a:rPr lang="en-US"/>
              <a:t>for some small- to medium-business (SMB) routers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By installing a high-speed wireless interface card (HWIC) in Cisco 1800, 2800, or 3800 routers, customers can run concurrent routing, switching, and security services and include IEEE 802.11 wireless LAN functionality in a single platform.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Wireless Access Points</a:t>
            </a:r>
            <a:br>
              <a:rPr b="1" lang="en-US"/>
            </a:b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5333" y="1791762"/>
            <a:ext cx="4933334" cy="42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Wireless Client Devices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/>
              <a:t>Hardware: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 strike="sngStrike"/>
              <a:t>Wireless access points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Wireless client devices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 sz="2400"/>
              <a:t>Wireless Client Devices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A wireless client device is equipped with a wireless interface card (WIC), which the device uses to communicate over RF with WAPs. </a:t>
            </a:r>
            <a:endParaRPr/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Wireless Client Devices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Wireless clients can be the following items: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User workstations and laptops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PDAs (tablets and smart phones)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Wireless IP phones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/>
              <a:t>In addition to connecting to a WLAN access point, two wireless end stations can form an exclusive, point-to-point, wireless network without the intervention of an access point.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/>
              <a:t>This type of independent network is known as an ad-hoc network.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Deploying Wireless IP Phones</a:t>
            </a:r>
            <a:endParaRPr/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676400"/>
            <a:ext cx="4059295" cy="437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