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1" r:id="rId3"/>
    <p:sldId id="272" r:id="rId4"/>
    <p:sldId id="273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96" r:id="rId13"/>
    <p:sldId id="283" r:id="rId14"/>
    <p:sldId id="284" r:id="rId15"/>
    <p:sldId id="285" r:id="rId16"/>
    <p:sldId id="286" r:id="rId17"/>
    <p:sldId id="297" r:id="rId18"/>
    <p:sldId id="287" r:id="rId19"/>
    <p:sldId id="288" r:id="rId20"/>
    <p:sldId id="298" r:id="rId21"/>
    <p:sldId id="289" r:id="rId22"/>
    <p:sldId id="302" r:id="rId23"/>
    <p:sldId id="299" r:id="rId24"/>
    <p:sldId id="290" r:id="rId25"/>
    <p:sldId id="300" r:id="rId26"/>
    <p:sldId id="291" r:id="rId27"/>
    <p:sldId id="292" r:id="rId28"/>
    <p:sldId id="301" r:id="rId29"/>
    <p:sldId id="293" r:id="rId30"/>
    <p:sldId id="294" r:id="rId31"/>
    <p:sldId id="295" r:id="rId3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8543" autoAdjust="0"/>
    <p:restoredTop sz="61265" autoAdjust="0"/>
  </p:normalViewPr>
  <p:slideViewPr>
    <p:cSldViewPr>
      <p:cViewPr varScale="1">
        <p:scale>
          <a:sx n="73" d="100"/>
          <a:sy n="73" d="100"/>
        </p:scale>
        <p:origin x="-158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pPr/>
              <a:t>7/29/2022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pPr/>
              <a:t>7/29/2022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7" y="5183453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</a:t>
            </a:r>
            <a:r>
              <a:rPr lang="en-US" sz="2800" cap="small" dirty="0" err="1" smtClean="0"/>
              <a:t>Mahboob</a:t>
            </a:r>
            <a:r>
              <a:rPr lang="en-US" sz="2800" cap="small" dirty="0" smtClean="0"/>
              <a:t> </a:t>
            </a:r>
            <a:r>
              <a:rPr lang="en-US" sz="2800" cap="small" smtClean="0"/>
              <a:t>Qaosar</a:t>
            </a:r>
            <a:endParaRPr lang="en-US" sz="2800" cap="small" dirty="0"/>
          </a:p>
          <a:p>
            <a:pPr lvl="0" algn="ctr"/>
            <a:r>
              <a:rPr lang="en-US" cap="small" dirty="0"/>
              <a:t>Associate Professor,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4800" b="1" cap="smal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48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36438" y="6121718"/>
            <a:ext cx="9578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Week # 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903400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Designing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Network design should include the following 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Determine requirements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Analyze the existing network (if one exists)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Prepare the preliminary design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Complete the final design development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Deploy the network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Monitor, and redesign if necessary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Maintain documentation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(as a </a:t>
            </a:r>
            <a:r>
              <a:rPr lang="en-US" sz="2000"/>
              <a:t>part </a:t>
            </a:r>
            <a:r>
              <a:rPr lang="en-US" sz="2000" smtClean="0"/>
              <a:t>of all </a:t>
            </a:r>
            <a:r>
              <a:rPr lang="en-US" sz="2000" dirty="0"/>
              <a:t>the other tasks)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1597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Designing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5334000"/>
            <a:ext cx="8458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These tasks, and their relationship to the PDIOO phases, are examined in the following sections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="" xmlns:a16="http://schemas.microsoft.com/office/drawing/2014/main" id="{426FFFD6-1FAC-F649-88D6-A1CCC5DCB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428" y="1738894"/>
            <a:ext cx="8229600" cy="327910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78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Designing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Network design should include the following 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b="1" dirty="0"/>
              <a:t>Determine requirements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Analyze the existing network (if one exists)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Prepare the preliminary design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Complete the final design development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Deploy the network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Monitor, and redesign if necessary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Maintain documentation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(as a </a:t>
            </a:r>
            <a:r>
              <a:rPr lang="en-US" sz="2000"/>
              <a:t>part </a:t>
            </a:r>
            <a:r>
              <a:rPr lang="en-US" sz="2000" smtClean="0"/>
              <a:t>of all </a:t>
            </a:r>
            <a:r>
              <a:rPr lang="en-US" sz="2000" dirty="0"/>
              <a:t>the other tasks)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533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… is a </a:t>
            </a:r>
            <a:r>
              <a:rPr lang="en-US" sz="2400"/>
              <a:t>part </a:t>
            </a:r>
            <a:r>
              <a:rPr lang="en-US" sz="2400" smtClean="0"/>
              <a:t>of the </a:t>
            </a:r>
            <a:r>
              <a:rPr lang="en-US" sz="2400" dirty="0"/>
              <a:t>PDIOO </a:t>
            </a:r>
            <a:r>
              <a:rPr lang="en-US" sz="2400" b="1" dirty="0"/>
              <a:t>Plan phase</a:t>
            </a:r>
          </a:p>
          <a:p>
            <a:r>
              <a:rPr lang="en-US" sz="2400" dirty="0"/>
              <a:t>… related to </a:t>
            </a:r>
            <a:r>
              <a:rPr lang="en-US" sz="2400" b="1" dirty="0"/>
              <a:t>technical</a:t>
            </a:r>
            <a:r>
              <a:rPr lang="en-US" sz="2400" dirty="0"/>
              <a:t> and </a:t>
            </a:r>
            <a:r>
              <a:rPr lang="en-US" sz="2400" b="1" dirty="0"/>
              <a:t>business</a:t>
            </a:r>
            <a:r>
              <a:rPr lang="en-US" sz="2400" dirty="0"/>
              <a:t> issues.</a:t>
            </a:r>
          </a:p>
          <a:p>
            <a:endParaRPr lang="en-US" sz="2400" dirty="0"/>
          </a:p>
          <a:p>
            <a:r>
              <a:rPr lang="en-US" sz="2400" b="1" cap="small" dirty="0"/>
              <a:t>Technical issues</a:t>
            </a:r>
            <a:r>
              <a:rPr lang="en-US" sz="2400" cap="small" dirty="0"/>
              <a:t> :</a:t>
            </a:r>
          </a:p>
          <a:p>
            <a:pPr lvl="1"/>
            <a:r>
              <a:rPr lang="en-US" sz="2600" dirty="0"/>
              <a:t>Applications that are to run on the network?</a:t>
            </a:r>
          </a:p>
          <a:p>
            <a:pPr lvl="1"/>
            <a:r>
              <a:rPr lang="en-US" sz="2600" dirty="0"/>
              <a:t>Internet connections required?</a:t>
            </a:r>
          </a:p>
          <a:p>
            <a:pPr lvl="1"/>
            <a:r>
              <a:rPr lang="en-US" sz="2600" dirty="0"/>
              <a:t>Addressing restrictions ?</a:t>
            </a:r>
          </a:p>
          <a:p>
            <a:pPr lvl="1"/>
            <a:r>
              <a:rPr lang="en-US" sz="2600" dirty="0"/>
              <a:t>Support for IP version 6 (IPv6) addresses?</a:t>
            </a:r>
          </a:p>
          <a:p>
            <a:pPr lvl="1"/>
            <a:r>
              <a:rPr lang="en-US" sz="2600" dirty="0"/>
              <a:t>Other protocols that are to run on the network?</a:t>
            </a:r>
          </a:p>
          <a:p>
            <a:pPr lvl="1"/>
            <a:r>
              <a:rPr lang="en-US" sz="2600" dirty="0"/>
              <a:t>Cabling requirements?</a:t>
            </a:r>
          </a:p>
          <a:p>
            <a:pPr lvl="1"/>
            <a:r>
              <a:rPr lang="en-US" sz="2600" dirty="0"/>
              <a:t>Redundancy requirements?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094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Determining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cap="small" dirty="0"/>
              <a:t>Technical issues</a:t>
            </a:r>
            <a:r>
              <a:rPr lang="en-US" sz="2400" dirty="0"/>
              <a:t> (cont):</a:t>
            </a:r>
          </a:p>
          <a:p>
            <a:pPr lvl="1"/>
            <a:r>
              <a:rPr lang="en-US" sz="2400"/>
              <a:t>Use </a:t>
            </a:r>
            <a:r>
              <a:rPr lang="en-US" sz="2400" smtClean="0"/>
              <a:t>of proprietary </a:t>
            </a:r>
            <a:r>
              <a:rPr lang="en-US" sz="2400" dirty="0"/>
              <a:t>equipment and protocols?</a:t>
            </a:r>
          </a:p>
          <a:p>
            <a:pPr lvl="1"/>
            <a:r>
              <a:rPr lang="en-US" sz="2400" dirty="0"/>
              <a:t>Existing equipment that must be supported?</a:t>
            </a:r>
          </a:p>
          <a:p>
            <a:pPr lvl="1"/>
            <a:r>
              <a:rPr lang="en-US" sz="2400" dirty="0"/>
              <a:t>Network services required, including </a:t>
            </a:r>
            <a:r>
              <a:rPr lang="en-US" sz="2400"/>
              <a:t>quality </a:t>
            </a:r>
            <a:r>
              <a:rPr lang="en-US" sz="2400" smtClean="0"/>
              <a:t>of service </a:t>
            </a:r>
            <a:r>
              <a:rPr lang="en-US" sz="2400" dirty="0"/>
              <a:t>(</a:t>
            </a:r>
            <a:r>
              <a:rPr lang="en-US" sz="2400" dirty="0" err="1"/>
              <a:t>QoS</a:t>
            </a:r>
            <a:r>
              <a:rPr lang="en-US" sz="2400" dirty="0"/>
              <a:t>) and wireless?</a:t>
            </a:r>
          </a:p>
          <a:p>
            <a:pPr lvl="1"/>
            <a:r>
              <a:rPr lang="en-US" sz="2400" dirty="0"/>
              <a:t>How security is to be integrated into the network?</a:t>
            </a:r>
          </a:p>
          <a:p>
            <a:pPr lvl="1"/>
            <a:r>
              <a:rPr lang="en-US" sz="2400" dirty="0"/>
              <a:t>Network solutions required ?</a:t>
            </a:r>
            <a:br>
              <a:rPr lang="en-US" sz="2400" dirty="0"/>
            </a:br>
            <a:r>
              <a:rPr lang="en-US" sz="1800" dirty="0"/>
              <a:t>(for example, voice traffic, content networking, and storage networking)</a:t>
            </a:r>
            <a:endParaRPr lang="en-US" sz="2000" dirty="0"/>
          </a:p>
          <a:p>
            <a:pPr lvl="1"/>
            <a:r>
              <a:rPr lang="en-US" sz="2400" dirty="0"/>
              <a:t>Network management</a:t>
            </a:r>
          </a:p>
          <a:p>
            <a:pPr lvl="1"/>
            <a:r>
              <a:rPr lang="en-US" sz="2400" dirty="0"/>
              <a:t>Support for existing applications</a:t>
            </a:r>
          </a:p>
          <a:p>
            <a:pPr lvl="1"/>
            <a:r>
              <a:rPr lang="en-US" sz="2400" dirty="0"/>
              <a:t>Bandwidth availability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267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Determining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cap="small" dirty="0"/>
              <a:t>Business Issues:</a:t>
            </a:r>
          </a:p>
          <a:p>
            <a:pPr lvl="1"/>
            <a:r>
              <a:rPr lang="en-US" sz="2000" b="1" dirty="0"/>
              <a:t>Budget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Capital </a:t>
            </a:r>
            <a:r>
              <a:rPr lang="en-US" sz="1600" dirty="0"/>
              <a:t>(for new equipment) </a:t>
            </a:r>
            <a:r>
              <a:rPr lang="en-US" sz="2000" dirty="0"/>
              <a:t>and operating </a:t>
            </a:r>
            <a:r>
              <a:rPr lang="en-US" sz="1600" dirty="0"/>
              <a:t>(for ongoing expenses).</a:t>
            </a:r>
            <a:endParaRPr lang="en-US" sz="2000" dirty="0"/>
          </a:p>
          <a:p>
            <a:pPr lvl="1"/>
            <a:r>
              <a:rPr lang="en-US" sz="2000" b="1" dirty="0"/>
              <a:t>Schedule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This could include the phasing </a:t>
            </a:r>
            <a:r>
              <a:rPr lang="en-US" sz="2000"/>
              <a:t>out </a:t>
            </a:r>
            <a:r>
              <a:rPr lang="en-US" sz="2000" smtClean="0"/>
              <a:t>of older </a:t>
            </a:r>
            <a:r>
              <a:rPr lang="en-US" sz="2000" dirty="0"/>
              <a:t>applications, </a:t>
            </a:r>
            <a:r>
              <a:rPr lang="en-US" sz="2000"/>
              <a:t>hiring </a:t>
            </a:r>
            <a:r>
              <a:rPr lang="en-US" sz="2000" smtClean="0"/>
              <a:t>of new </a:t>
            </a:r>
            <a:r>
              <a:rPr lang="en-US" sz="2000" dirty="0"/>
              <a:t>personnel, and so forth.</a:t>
            </a:r>
          </a:p>
          <a:p>
            <a:pPr lvl="1"/>
            <a:r>
              <a:rPr lang="en-US" sz="2000" b="1" dirty="0"/>
              <a:t>People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Considerations include </a:t>
            </a:r>
          </a:p>
          <a:p>
            <a:pPr lvl="2"/>
            <a:r>
              <a:rPr lang="en-US" sz="1800" dirty="0"/>
              <a:t>who will install and operate the network, </a:t>
            </a:r>
          </a:p>
          <a:p>
            <a:pPr lvl="2"/>
            <a:r>
              <a:rPr lang="en-US" sz="1800" dirty="0"/>
              <a:t>what skills they have, </a:t>
            </a:r>
          </a:p>
          <a:p>
            <a:pPr lvl="2"/>
            <a:r>
              <a:rPr lang="en-US" sz="1800" dirty="0"/>
              <a:t>whether they require training, </a:t>
            </a:r>
          </a:p>
          <a:p>
            <a:pPr lvl="2"/>
            <a:r>
              <a:rPr lang="en-US" sz="1800" dirty="0"/>
              <a:t>whether </a:t>
            </a:r>
            <a:r>
              <a:rPr lang="en-US" sz="1800"/>
              <a:t>any </a:t>
            </a:r>
            <a:r>
              <a:rPr lang="en-US" sz="1800" smtClean="0"/>
              <a:t>of these </a:t>
            </a:r>
            <a:r>
              <a:rPr lang="en-US" sz="1800" dirty="0"/>
              <a:t>tasks will be outsourced, and so forth.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602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Determining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000" b="1" dirty="0"/>
              <a:t>Legal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Issues include any restrictions on the use and </a:t>
            </a:r>
            <a:r>
              <a:rPr lang="en-US" sz="2000"/>
              <a:t>storage </a:t>
            </a:r>
            <a:r>
              <a:rPr lang="en-US" sz="2000" smtClean="0"/>
              <a:t>of data </a:t>
            </a:r>
            <a:r>
              <a:rPr lang="en-US" sz="2000" dirty="0"/>
              <a:t>collected, whether the organization has contractual obligations or opportunities related to the network (for example, long-term maintenance or lease contracts), and so forth.</a:t>
            </a:r>
          </a:p>
          <a:p>
            <a:pPr lvl="1"/>
            <a:r>
              <a:rPr lang="en-US" sz="2000" b="1" dirty="0"/>
              <a:t>History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Factors include examining the existing network's structure and determining whether any person or group will block changes or additions.</a:t>
            </a:r>
          </a:p>
          <a:p>
            <a:pPr lvl="1"/>
            <a:r>
              <a:rPr lang="en-US" sz="2000" b="1" dirty="0"/>
              <a:t>Policies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Consider whether current organizational policies might restrict the network design.</a:t>
            </a:r>
          </a:p>
          <a:p>
            <a:pPr lvl="2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5774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Designing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Network design should include the following 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Determine requirements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b="1" dirty="0"/>
              <a:t>Analyze the existing network (if one exists)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Prepare the preliminary design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Complete the final design development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Deploy the network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Monitor, and redesign if necessary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Maintain documentation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(as a </a:t>
            </a:r>
            <a:r>
              <a:rPr lang="en-US" sz="2000"/>
              <a:t>part </a:t>
            </a:r>
            <a:r>
              <a:rPr lang="en-US" sz="2000" smtClean="0"/>
              <a:t>of all </a:t>
            </a:r>
            <a:r>
              <a:rPr lang="en-US" sz="2000" dirty="0"/>
              <a:t>the other tasks)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5698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Analyzing the Existing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7543800" cy="4724399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If this is a </a:t>
            </a:r>
            <a:r>
              <a:rPr lang="en-US" sz="2400"/>
              <a:t>redesign </a:t>
            </a:r>
            <a:r>
              <a:rPr lang="en-US" sz="2400" smtClean="0"/>
              <a:t>of an </a:t>
            </a:r>
            <a:r>
              <a:rPr lang="en-US" sz="2400" dirty="0"/>
              <a:t>existing network, the current network must be analyzed and understood. </a:t>
            </a:r>
          </a:p>
          <a:p>
            <a:pPr algn="just"/>
            <a:r>
              <a:rPr lang="en-US" sz="2400" dirty="0"/>
              <a:t>Sometimes an existing network … restrict the network design …  </a:t>
            </a:r>
          </a:p>
          <a:p>
            <a:pPr lvl="1" algn="just"/>
            <a:r>
              <a:rPr lang="en-US" sz="2000" b="1" dirty="0"/>
              <a:t>for example</a:t>
            </a:r>
            <a:r>
              <a:rPr lang="en-US" sz="2000" dirty="0"/>
              <a:t>, the existing cabling might not be optimal but might have to be kept for cost reasons. </a:t>
            </a:r>
          </a:p>
          <a:p>
            <a:pPr lvl="1" algn="just"/>
            <a:r>
              <a:rPr lang="en-US" sz="2000" dirty="0"/>
              <a:t>Analyzing the existing network is typically done during the </a:t>
            </a:r>
            <a:r>
              <a:rPr lang="en-US" sz="2000" b="1" dirty="0"/>
              <a:t>Optimize </a:t>
            </a:r>
            <a:r>
              <a:rPr lang="en-US" sz="2000" b="1"/>
              <a:t>phase </a:t>
            </a:r>
            <a:r>
              <a:rPr lang="en-US" sz="2000" b="1" smtClean="0"/>
              <a:t>of the </a:t>
            </a:r>
            <a:r>
              <a:rPr lang="en-US" sz="2000" b="1" dirty="0"/>
              <a:t>existing network</a:t>
            </a:r>
            <a:r>
              <a:rPr lang="en-US" sz="2000" dirty="0"/>
              <a:t>; it could also be considered as </a:t>
            </a:r>
            <a:r>
              <a:rPr lang="en-US" sz="2000"/>
              <a:t>part </a:t>
            </a:r>
            <a:r>
              <a:rPr lang="en-US" sz="2000" smtClean="0"/>
              <a:t>of the </a:t>
            </a:r>
            <a:r>
              <a:rPr lang="en-US" sz="2000" b="1" dirty="0"/>
              <a:t>Plan phase for the new network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364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Analyzing the Existing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should analyze the network to determine both </a:t>
            </a:r>
          </a:p>
          <a:p>
            <a:pPr lvl="1"/>
            <a:r>
              <a:rPr lang="en-US" dirty="0"/>
              <a:t>what is good and </a:t>
            </a:r>
          </a:p>
          <a:p>
            <a:pPr lvl="1"/>
            <a:r>
              <a:rPr lang="en-US" dirty="0"/>
              <a:t>what should be changed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200" dirty="0"/>
              <a:t>For example, the network might include virtual private network (VPN) connections so that employees can access corporate files through the Internet. If the organization is satisfied with this feature, this </a:t>
            </a:r>
            <a:r>
              <a:rPr lang="en-US" sz="2200"/>
              <a:t>portion </a:t>
            </a:r>
            <a:r>
              <a:rPr lang="en-US" sz="2200" smtClean="0"/>
              <a:t>of the </a:t>
            </a:r>
            <a:r>
              <a:rPr lang="en-US" sz="2200" dirty="0"/>
              <a:t>network might not have to be changed</a:t>
            </a:r>
            <a:r>
              <a:rPr lang="en-US" sz="2400" dirty="0"/>
              <a:t>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9322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09EBD4-C90E-AC42-9902-AF357E51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Chapter 1: Network Design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8C5974B-F5D5-E348-A6F9-103FE14D5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6400" y="2057400"/>
            <a:ext cx="6324600" cy="32053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29D4331-D3DB-7F49-8B64-1242A2A2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F1A2F2-B31C-6C44-B72A-B1D31AC960AE}"/>
              </a:ext>
            </a:extLst>
          </p:cNvPr>
          <p:cNvSpPr/>
          <p:nvPr/>
        </p:nvSpPr>
        <p:spPr>
          <a:xfrm>
            <a:off x="1905000" y="2286000"/>
            <a:ext cx="4495800" cy="685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7A0D8AD1-C77A-F84F-8ACD-71C20A9069F9}"/>
              </a:ext>
            </a:extLst>
          </p:cNvPr>
          <p:cNvSpPr/>
          <p:nvPr/>
        </p:nvSpPr>
        <p:spPr>
          <a:xfrm>
            <a:off x="1905000" y="3200400"/>
            <a:ext cx="4495800" cy="685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BA7757F-3154-5C4D-899E-44E34AE681F6}"/>
              </a:ext>
            </a:extLst>
          </p:cNvPr>
          <p:cNvSpPr/>
          <p:nvPr/>
        </p:nvSpPr>
        <p:spPr>
          <a:xfrm>
            <a:off x="1907628" y="4071253"/>
            <a:ext cx="5636172" cy="685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7853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Designing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Network design should include the following 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Determine requirements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Analyze the existing network (if one exists)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b="1" dirty="0"/>
              <a:t>Prepare the preliminary design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Complete the final design development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Deploy the network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Monitor, and redesign if necessary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Maintain documentation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(as a </a:t>
            </a:r>
            <a:r>
              <a:rPr lang="en-US" sz="2000"/>
              <a:t>part </a:t>
            </a:r>
            <a:r>
              <a:rPr lang="en-US" sz="2000" smtClean="0"/>
              <a:t>of all </a:t>
            </a:r>
            <a:r>
              <a:rPr lang="en-US" sz="2000" dirty="0"/>
              <a:t>the other tasks)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482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Preparing the Preliminary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382000" cy="4373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Preliminary design involves considering all the </a:t>
            </a:r>
            <a:r>
              <a:rPr lang="en-US" sz="2800" b="1" dirty="0"/>
              <a:t>network requirements and constraints (including the budget)</a:t>
            </a:r>
            <a:r>
              <a:rPr lang="en-US" sz="2800" dirty="0"/>
              <a:t>, and determining viable alternative solutions. </a:t>
            </a:r>
          </a:p>
          <a:p>
            <a:pPr algn="just"/>
            <a:r>
              <a:rPr lang="en-US" sz="2800" dirty="0"/>
              <a:t>The network owner is then consulted, and together an optimal solution is chosen; this solution is later developed into the final design. </a:t>
            </a:r>
          </a:p>
          <a:p>
            <a:r>
              <a:rPr lang="en-US" sz="2800" dirty="0"/>
              <a:t>Both the preliminary design and final design are done during the </a:t>
            </a:r>
            <a:r>
              <a:rPr lang="en-US" sz="2800" b="1" dirty="0"/>
              <a:t>PDIOO Design phase</a:t>
            </a:r>
            <a:r>
              <a:rPr lang="en-US" sz="2800" dirty="0"/>
              <a:t>.</a:t>
            </a:r>
            <a:endParaRPr lang="en-US" sz="2800" b="1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639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Preparing the Preliminary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382000" cy="43735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200" dirty="0"/>
          </a:p>
          <a:p>
            <a:r>
              <a:rPr lang="en-US" sz="2200" dirty="0"/>
              <a:t>Two models that can be used for network design are examined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cap="small" dirty="0"/>
              <a:t>The hierarchical model and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cap="small" dirty="0"/>
              <a:t>The Cisco Enterprise Composite Network Model</a:t>
            </a:r>
            <a:endParaRPr lang="en-US" sz="2000" b="1" cap="small" dirty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28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Designing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Network design should include the following 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Determine requirements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Analyze the existing network (if one exists)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Prepare the preliminary design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b="1" dirty="0"/>
              <a:t>Complete the final design development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Deploy the network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Monitor, and redesign if necessary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Maintain documentation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(as a </a:t>
            </a:r>
            <a:r>
              <a:rPr lang="en-US" sz="2000"/>
              <a:t>part </a:t>
            </a:r>
            <a:r>
              <a:rPr lang="en-US" sz="2000" smtClean="0"/>
              <a:t>of all </a:t>
            </a:r>
            <a:r>
              <a:rPr lang="en-US" sz="2000" dirty="0"/>
              <a:t>the other tasks)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644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Completing the Final Design Development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Developing the final design involves:</a:t>
            </a:r>
          </a:p>
          <a:p>
            <a:pPr lvl="1"/>
            <a:r>
              <a:rPr lang="en-US" sz="2400" dirty="0"/>
              <a:t> producing detailed drawings, </a:t>
            </a:r>
          </a:p>
          <a:p>
            <a:pPr lvl="1"/>
            <a:r>
              <a:rPr lang="en-US" sz="2400" dirty="0"/>
              <a:t>configuration specifications, </a:t>
            </a:r>
          </a:p>
          <a:p>
            <a:pPr lvl="1"/>
            <a:r>
              <a:rPr lang="en-US" sz="2400" dirty="0"/>
              <a:t>costing, addressing plans, </a:t>
            </a:r>
          </a:p>
          <a:p>
            <a:pPr lvl="1"/>
            <a:r>
              <a:rPr lang="en-US" sz="2400" dirty="0"/>
              <a:t>and any other information required for implementation.</a:t>
            </a:r>
          </a:p>
          <a:p>
            <a:pPr lvl="1"/>
            <a:endParaRPr lang="en-US" sz="2400" dirty="0"/>
          </a:p>
          <a:p>
            <a:r>
              <a:rPr lang="en-US" sz="1700" dirty="0"/>
              <a:t>We can verify the design by implementing a </a:t>
            </a:r>
            <a:r>
              <a:rPr lang="en-US" sz="1700" b="1" dirty="0"/>
              <a:t>prototype network</a:t>
            </a:r>
            <a:r>
              <a:rPr lang="en-US" sz="1700" dirty="0"/>
              <a:t>, separate from the existing network. </a:t>
            </a:r>
          </a:p>
          <a:p>
            <a:r>
              <a:rPr lang="en-US" sz="1700" dirty="0"/>
              <a:t>Alternatively, a </a:t>
            </a:r>
            <a:r>
              <a:rPr lang="en-US" sz="1700" b="1" dirty="0"/>
              <a:t>pilot</a:t>
            </a:r>
            <a:r>
              <a:rPr lang="en-US" sz="1700" dirty="0"/>
              <a:t> </a:t>
            </a:r>
            <a:r>
              <a:rPr lang="en-US" sz="1700" b="1" dirty="0"/>
              <a:t>network</a:t>
            </a:r>
            <a:r>
              <a:rPr lang="en-US" sz="1700" dirty="0"/>
              <a:t> can be implemented within a </a:t>
            </a:r>
            <a:r>
              <a:rPr lang="en-US" sz="1700"/>
              <a:t>portion </a:t>
            </a:r>
            <a:r>
              <a:rPr lang="en-US" sz="1700" smtClean="0"/>
              <a:t>of the </a:t>
            </a:r>
            <a:r>
              <a:rPr lang="en-US" sz="1700" dirty="0"/>
              <a:t>existing network to verify that the design is feasible.</a:t>
            </a:r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16206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Designing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Network design should include the following 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Determine requirements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Analyze the existing network (if one exists)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Prepare the preliminary design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Complete the final design development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b="1" dirty="0"/>
              <a:t>Deploy the network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Monitor, and redesign if necessary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Maintain documentation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(as a </a:t>
            </a:r>
            <a:r>
              <a:rPr lang="en-US" sz="2000"/>
              <a:t>part </a:t>
            </a:r>
            <a:r>
              <a:rPr lang="en-US" sz="2000" smtClean="0"/>
              <a:t>of all </a:t>
            </a:r>
            <a:r>
              <a:rPr lang="en-US" sz="2000" dirty="0"/>
              <a:t>the other tasks)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5780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Deploying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/>
              <a:t>Deployment </a:t>
            </a:r>
            <a:r>
              <a:rPr lang="en-US" sz="2000" smtClean="0"/>
              <a:t>of the </a:t>
            </a:r>
            <a:r>
              <a:rPr lang="en-US" sz="2000" dirty="0"/>
              <a:t>network must </a:t>
            </a:r>
            <a:r>
              <a:rPr lang="en-US" sz="2000" b="1" dirty="0"/>
              <a:t>start</a:t>
            </a:r>
            <a:r>
              <a:rPr lang="en-US" sz="2000" dirty="0"/>
              <a:t> with a </a:t>
            </a:r>
            <a:r>
              <a:rPr lang="en-US" sz="2000" b="1" dirty="0"/>
              <a:t>plan</a:t>
            </a:r>
            <a:r>
              <a:rPr lang="en-US" sz="2000" dirty="0"/>
              <a:t> and a </a:t>
            </a:r>
            <a:r>
              <a:rPr lang="en-US" sz="2000" b="1" dirty="0"/>
              <a:t>schedule</a:t>
            </a:r>
            <a:r>
              <a:rPr lang="en-US" sz="2000" dirty="0"/>
              <a:t>. </a:t>
            </a:r>
          </a:p>
          <a:p>
            <a:pPr algn="just"/>
            <a:r>
              <a:rPr lang="en-US" sz="2000" dirty="0"/>
              <a:t>Deployment planning starts in the PDIOO </a:t>
            </a:r>
            <a:r>
              <a:rPr lang="en-US" sz="2000" b="1" dirty="0"/>
              <a:t>Design</a:t>
            </a:r>
            <a:r>
              <a:rPr lang="en-US" sz="2000" dirty="0"/>
              <a:t> phase and continues into the </a:t>
            </a:r>
            <a:r>
              <a:rPr lang="en-US" sz="2000" b="1" dirty="0"/>
              <a:t>Implement</a:t>
            </a:r>
            <a:r>
              <a:rPr lang="en-US" sz="2000" dirty="0"/>
              <a:t> phase.</a:t>
            </a:r>
          </a:p>
          <a:p>
            <a:pPr algn="just"/>
            <a:r>
              <a:rPr lang="en-US" sz="2000" dirty="0"/>
              <a:t>The </a:t>
            </a:r>
            <a:r>
              <a:rPr lang="en-US" sz="2000" b="1" dirty="0"/>
              <a:t>deployment</a:t>
            </a:r>
            <a:r>
              <a:rPr lang="en-US" sz="2000" dirty="0"/>
              <a:t> </a:t>
            </a:r>
            <a:r>
              <a:rPr lang="en-US" sz="2000" b="1" dirty="0"/>
              <a:t>plan</a:t>
            </a:r>
            <a:r>
              <a:rPr lang="en-US" sz="2000" dirty="0"/>
              <a:t> must include details of: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rgbClr val="FF0000"/>
                </a:solidFill>
              </a:rPr>
              <a:t>		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what</a:t>
            </a:r>
            <a:r>
              <a:rPr lang="en-US" sz="2400" dirty="0">
                <a:solidFill>
                  <a:srgbClr val="FF0000"/>
                </a:solidFill>
              </a:rPr>
              <a:t> is to be </a:t>
            </a:r>
            <a:r>
              <a:rPr lang="en-US" sz="2400" b="1" dirty="0">
                <a:solidFill>
                  <a:srgbClr val="FF0000"/>
                </a:solidFill>
              </a:rPr>
              <a:t>done</a:t>
            </a:r>
            <a:r>
              <a:rPr lang="en-US" sz="2400" dirty="0">
                <a:solidFill>
                  <a:srgbClr val="FF0000"/>
                </a:solidFill>
              </a:rPr>
              <a:t> and </a:t>
            </a:r>
            <a:r>
              <a:rPr lang="en-US" sz="2400" b="1" dirty="0">
                <a:solidFill>
                  <a:srgbClr val="FF0000"/>
                </a:solidFill>
              </a:rPr>
              <a:t>how</a:t>
            </a:r>
            <a:r>
              <a:rPr lang="en-US" sz="2400" dirty="0">
                <a:solidFill>
                  <a:srgbClr val="FF0000"/>
                </a:solidFill>
              </a:rPr>
              <a:t> it is to be </a:t>
            </a:r>
            <a:r>
              <a:rPr lang="en-US" sz="2400" b="1" dirty="0">
                <a:solidFill>
                  <a:srgbClr val="FF0000"/>
                </a:solidFill>
              </a:rPr>
              <a:t>done.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/>
            <a:r>
              <a:rPr lang="en-US" sz="2000" b="1" dirty="0"/>
              <a:t>Scheduling </a:t>
            </a:r>
            <a:r>
              <a:rPr lang="en-US" sz="2000" dirty="0"/>
              <a:t>… not only to identify </a:t>
            </a:r>
            <a:r>
              <a:rPr lang="en-US" sz="2000" b="1" dirty="0"/>
              <a:t>when </a:t>
            </a:r>
            <a:r>
              <a:rPr lang="en-US" sz="2000" dirty="0"/>
              <a:t>things will be done but also to determine </a:t>
            </a:r>
            <a:r>
              <a:rPr lang="en-US" sz="2000" b="1" dirty="0"/>
              <a:t>who </a:t>
            </a:r>
            <a:r>
              <a:rPr lang="en-US" sz="2000" dirty="0"/>
              <a:t>will do them, and </a:t>
            </a:r>
            <a:r>
              <a:rPr lang="en-US" sz="2000" b="1" dirty="0"/>
              <a:t>what impact </a:t>
            </a:r>
            <a:r>
              <a:rPr lang="en-US" sz="2000" dirty="0"/>
              <a:t>the deployment will have on the </a:t>
            </a:r>
            <a:r>
              <a:rPr lang="en-US" sz="2000" b="1" dirty="0"/>
              <a:t>existing network</a:t>
            </a:r>
            <a:r>
              <a:rPr lang="en-US" sz="2000" dirty="0"/>
              <a:t>.</a:t>
            </a:r>
          </a:p>
          <a:p>
            <a:pPr algn="just"/>
            <a:r>
              <a:rPr lang="en-US" sz="2000" b="1" dirty="0"/>
              <a:t>Contingency</a:t>
            </a:r>
            <a:r>
              <a:rPr lang="en-US" sz="2000" dirty="0"/>
              <a:t> </a:t>
            </a:r>
            <a:r>
              <a:rPr lang="en-US" sz="2000" b="1" dirty="0"/>
              <a:t>plans – </a:t>
            </a:r>
            <a:r>
              <a:rPr lang="en-US" sz="2000" dirty="0"/>
              <a:t>plans for what happens if a problem occurs during the implementation, should also be included.</a:t>
            </a:r>
          </a:p>
          <a:p>
            <a:pPr lvl="1" algn="just"/>
            <a:r>
              <a:rPr lang="en-US" sz="1600" dirty="0"/>
              <a:t>how the network will be returned to a known working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16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Deploying the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458200" cy="4724399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Any </a:t>
            </a:r>
            <a:r>
              <a:rPr lang="en-US" sz="2800" b="1" dirty="0"/>
              <a:t>training</a:t>
            </a:r>
            <a:r>
              <a:rPr lang="en-US" sz="2800" dirty="0"/>
              <a:t> required </a:t>
            </a:r>
            <a:r>
              <a:rPr lang="en-US" sz="2800" b="1" dirty="0"/>
              <a:t>for</a:t>
            </a:r>
            <a:r>
              <a:rPr lang="en-US" sz="2800" dirty="0"/>
              <a:t> </a:t>
            </a:r>
            <a:r>
              <a:rPr lang="en-US" sz="2800" b="1" dirty="0"/>
              <a:t>personnel</a:t>
            </a:r>
            <a:r>
              <a:rPr lang="en-US" sz="2800" dirty="0"/>
              <a:t> should be </a:t>
            </a:r>
            <a:r>
              <a:rPr lang="en-US" sz="2800" b="1" dirty="0"/>
              <a:t>planned</a:t>
            </a:r>
            <a:r>
              <a:rPr lang="en-US" sz="2800" dirty="0"/>
              <a:t> during this time. </a:t>
            </a:r>
          </a:p>
          <a:p>
            <a:pPr algn="just"/>
            <a:r>
              <a:rPr lang="en-US" sz="2800" dirty="0"/>
              <a:t>Any </a:t>
            </a:r>
            <a:r>
              <a:rPr lang="en-US" sz="2800" b="1" dirty="0"/>
              <a:t>contracts</a:t>
            </a:r>
            <a:r>
              <a:rPr lang="en-US" sz="2800" dirty="0"/>
              <a:t> </a:t>
            </a:r>
            <a:r>
              <a:rPr lang="en-US" sz="2800" b="1" dirty="0"/>
              <a:t>required</a:t>
            </a:r>
            <a:r>
              <a:rPr lang="en-US" sz="2800" dirty="0"/>
              <a:t> should be </a:t>
            </a:r>
            <a:r>
              <a:rPr lang="en-US" sz="2800" b="1" dirty="0"/>
              <a:t>negotiated</a:t>
            </a:r>
            <a:r>
              <a:rPr lang="en-US" sz="2800" dirty="0"/>
              <a:t> during this time.</a:t>
            </a:r>
          </a:p>
          <a:p>
            <a:pPr algn="just"/>
            <a:r>
              <a:rPr lang="en-US" sz="2800" dirty="0"/>
              <a:t>When the </a:t>
            </a:r>
            <a:r>
              <a:rPr lang="en-US" sz="2800" b="1" dirty="0"/>
              <a:t>plans</a:t>
            </a:r>
            <a:r>
              <a:rPr lang="en-US" sz="2800" dirty="0"/>
              <a:t>, </a:t>
            </a:r>
            <a:r>
              <a:rPr lang="en-US" sz="2800" b="1" dirty="0"/>
              <a:t>schedules</a:t>
            </a:r>
            <a:r>
              <a:rPr lang="en-US" sz="2800" dirty="0"/>
              <a:t>, </a:t>
            </a:r>
            <a:r>
              <a:rPr lang="en-US" sz="2800" b="1" dirty="0"/>
              <a:t>contracts</a:t>
            </a:r>
            <a:r>
              <a:rPr lang="en-US" sz="2800" dirty="0"/>
              <a:t>, and so on are in place, the network </a:t>
            </a:r>
            <a:r>
              <a:rPr lang="en-US" sz="2800" i="1" u="sng" dirty="0"/>
              <a:t>can be implemented</a:t>
            </a:r>
            <a:r>
              <a:rPr lang="en-US" sz="2800" dirty="0"/>
              <a:t>. </a:t>
            </a:r>
          </a:p>
          <a:p>
            <a:pPr algn="just"/>
            <a:r>
              <a:rPr lang="en-US" sz="2800" dirty="0"/>
              <a:t>Any </a:t>
            </a:r>
            <a:r>
              <a:rPr lang="en-US" sz="2800" b="1" dirty="0"/>
              <a:t>problems</a:t>
            </a:r>
            <a:r>
              <a:rPr lang="en-US" sz="2800" dirty="0"/>
              <a:t> found in the design during this phase must be </a:t>
            </a:r>
            <a:r>
              <a:rPr lang="en-US" sz="2800" b="1" dirty="0"/>
              <a:t>corrected</a:t>
            </a:r>
            <a:r>
              <a:rPr lang="en-US" sz="2800" dirty="0"/>
              <a:t> and </a:t>
            </a:r>
            <a:r>
              <a:rPr lang="en-US" sz="2800" b="1" dirty="0"/>
              <a:t>documented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2395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Designing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Network design should include the following tasks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Determine requirements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Analyze the existing network (if one exists)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Prepare the preliminary design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Complete the final design development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strike="sngStrike" dirty="0"/>
              <a:t>Deploy the network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b="1" dirty="0"/>
              <a:t>Monitor, and redesign if necessary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800" dirty="0"/>
              <a:t>Maintain documentation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(as a </a:t>
            </a:r>
            <a:r>
              <a:rPr lang="en-US" sz="2000"/>
              <a:t>part </a:t>
            </a:r>
            <a:r>
              <a:rPr lang="en-US" sz="2000" smtClean="0"/>
              <a:t>of all </a:t>
            </a:r>
            <a:r>
              <a:rPr lang="en-US" sz="2000" dirty="0"/>
              <a:t>the other tasks)</a:t>
            </a:r>
          </a:p>
          <a:p>
            <a:pPr lvl="1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4838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Monitoring and Redesigning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200" dirty="0"/>
              <a:t>After the network is operating, baseline operational statistics should be gathered so that values for a working network are known. </a:t>
            </a:r>
          </a:p>
          <a:p>
            <a:pPr algn="just"/>
            <a:r>
              <a:rPr lang="en-US" sz="2200" dirty="0"/>
              <a:t>The network should then be monitored for anomalies and problems. </a:t>
            </a:r>
          </a:p>
          <a:p>
            <a:pPr lvl="1" algn="just"/>
            <a:r>
              <a:rPr lang="en-US" sz="1800" dirty="0"/>
              <a:t>If problems that require redesign occur, or if requirements change or are added, the appropriate design changes must be made and the entire design process should be repeated for that </a:t>
            </a:r>
            <a:r>
              <a:rPr lang="en-US" sz="1800"/>
              <a:t>portion </a:t>
            </a:r>
            <a:r>
              <a:rPr lang="en-US" sz="1800" smtClean="0"/>
              <a:t>of the </a:t>
            </a:r>
            <a:r>
              <a:rPr lang="en-US" sz="1800" dirty="0"/>
              <a:t>network.</a:t>
            </a:r>
          </a:p>
          <a:p>
            <a:pPr algn="just"/>
            <a:r>
              <a:rPr lang="en-US" sz="2200" dirty="0"/>
              <a:t> Monitoring and redesign take place in the PDIOO </a:t>
            </a:r>
            <a:r>
              <a:rPr lang="en-US" sz="2200" b="1" dirty="0"/>
              <a:t>Operate and Optimize phases</a:t>
            </a:r>
            <a:r>
              <a:rPr lang="en-US" sz="2200" dirty="0"/>
              <a:t>, and can lead back into the Plan and Design phases.</a:t>
            </a:r>
          </a:p>
          <a:p>
            <a:pPr algn="just"/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9111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Design?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276599"/>
          </a:xfrm>
        </p:spPr>
        <p:txBody>
          <a:bodyPr>
            <a:normAutofit/>
          </a:bodyPr>
          <a:lstStyle/>
          <a:p>
            <a:r>
              <a:rPr lang="en-US" sz="2800" cap="small" dirty="0"/>
              <a:t>From dictionary:</a:t>
            </a:r>
          </a:p>
          <a:p>
            <a:pPr lvl="1"/>
            <a:r>
              <a:rPr lang="en-US" sz="2200" dirty="0"/>
              <a:t>Planning how to create something, or </a:t>
            </a:r>
          </a:p>
          <a:p>
            <a:pPr lvl="1"/>
            <a:r>
              <a:rPr lang="en-US" sz="2200" dirty="0"/>
              <a:t>The actual plans themselves</a:t>
            </a:r>
          </a:p>
          <a:p>
            <a:pPr lvl="1" algn="just"/>
            <a:endParaRPr lang="en-US" sz="2200" dirty="0"/>
          </a:p>
          <a:p>
            <a:pPr lvl="1" algn="just"/>
            <a:r>
              <a:rPr lang="en-US" sz="2200" dirty="0"/>
              <a:t>When Designing an Addition to a House, an Architect Needs to Have </a:t>
            </a:r>
            <a:r>
              <a:rPr lang="en-US" sz="2200"/>
              <a:t>Knowledge </a:t>
            </a:r>
            <a:r>
              <a:rPr lang="en-US" sz="2200" smtClean="0"/>
              <a:t>of the </a:t>
            </a:r>
            <a:r>
              <a:rPr lang="en-US" sz="2200" b="1" dirty="0">
                <a:solidFill>
                  <a:srgbClr val="FF0000"/>
                </a:solidFill>
              </a:rPr>
              <a:t>Existing Structure </a:t>
            </a:r>
            <a:r>
              <a:rPr lang="en-US" sz="2200" dirty="0"/>
              <a:t>and </a:t>
            </a:r>
            <a:r>
              <a:rPr lang="en-US" sz="2200" b="1" dirty="0"/>
              <a:t>the </a:t>
            </a:r>
            <a:r>
              <a:rPr lang="en-US" sz="2200" b="1" dirty="0">
                <a:solidFill>
                  <a:srgbClr val="FF0000"/>
                </a:solidFill>
              </a:rPr>
              <a:t>Requirements</a:t>
            </a:r>
            <a:r>
              <a:rPr lang="en-US" sz="2200" b="1" dirty="0"/>
              <a:t> </a:t>
            </a:r>
            <a:r>
              <a:rPr lang="en-US" sz="2200" dirty="0"/>
              <a:t>for the Addition Along </a:t>
            </a:r>
            <a:r>
              <a:rPr lang="en-US" sz="2200" b="1" dirty="0">
                <a:solidFill>
                  <a:srgbClr val="FF0000"/>
                </a:solidFill>
              </a:rPr>
              <a:t>with Skills and Creativity</a:t>
            </a:r>
            <a:r>
              <a:rPr lang="en-US" sz="2200" dirty="0"/>
              <a:t>.</a:t>
            </a:r>
          </a:p>
          <a:p>
            <a:pPr lvl="1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6743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200" dirty="0"/>
              <a:t>The design should be documented throughout the process.</a:t>
            </a:r>
          </a:p>
          <a:p>
            <a:r>
              <a:rPr lang="en-US" sz="2200" dirty="0"/>
              <a:t>Should Include</a:t>
            </a:r>
          </a:p>
          <a:p>
            <a:pPr lvl="1"/>
            <a:r>
              <a:rPr lang="en-US" sz="2400" dirty="0"/>
              <a:t>All the agreed-to </a:t>
            </a:r>
            <a:r>
              <a:rPr lang="en-US" sz="2400" b="1" dirty="0"/>
              <a:t>requirements</a:t>
            </a:r>
            <a:r>
              <a:rPr lang="en-US" sz="2400" dirty="0"/>
              <a:t> and </a:t>
            </a:r>
            <a:r>
              <a:rPr lang="en-US" sz="2400" b="1" dirty="0"/>
              <a:t>constraints</a:t>
            </a:r>
          </a:p>
          <a:p>
            <a:pPr lvl="1"/>
            <a:r>
              <a:rPr lang="en-US" sz="2400" dirty="0"/>
              <a:t>The </a:t>
            </a:r>
            <a:r>
              <a:rPr lang="en-US" sz="2400" b="1"/>
              <a:t>state</a:t>
            </a:r>
            <a:r>
              <a:rPr lang="en-US" sz="2400"/>
              <a:t> </a:t>
            </a:r>
            <a:r>
              <a:rPr lang="en-US" sz="2400" smtClean="0"/>
              <a:t>of the </a:t>
            </a:r>
            <a:r>
              <a:rPr lang="en-US" sz="2400" b="1" dirty="0"/>
              <a:t>existing network</a:t>
            </a:r>
            <a:r>
              <a:rPr lang="en-US" sz="2400" dirty="0"/>
              <a:t>, if any</a:t>
            </a:r>
          </a:p>
          <a:p>
            <a:pPr lvl="1"/>
            <a:r>
              <a:rPr lang="en-US" sz="2400" b="1" dirty="0"/>
              <a:t>Preliminary</a:t>
            </a:r>
            <a:r>
              <a:rPr lang="en-US" sz="2400" dirty="0"/>
              <a:t> </a:t>
            </a:r>
            <a:r>
              <a:rPr lang="en-US" sz="2400" b="1" dirty="0"/>
              <a:t>design</a:t>
            </a:r>
            <a:r>
              <a:rPr lang="en-US" sz="2400" dirty="0"/>
              <a:t> options and a brief </a:t>
            </a:r>
            <a:r>
              <a:rPr lang="en-US" sz="2400"/>
              <a:t>review </a:t>
            </a:r>
            <a:r>
              <a:rPr lang="en-US" sz="2400" smtClean="0"/>
              <a:t>of </a:t>
            </a:r>
            <a:r>
              <a:rPr lang="en-US" sz="2400" b="1" smtClean="0"/>
              <a:t>why</a:t>
            </a:r>
            <a:r>
              <a:rPr lang="en-US" sz="2400" smtClean="0"/>
              <a:t> </a:t>
            </a:r>
            <a:r>
              <a:rPr lang="en-US" sz="2400" dirty="0"/>
              <a:t>the </a:t>
            </a:r>
            <a:r>
              <a:rPr lang="en-US" sz="2400" b="1" dirty="0"/>
              <a:t>final</a:t>
            </a:r>
            <a:r>
              <a:rPr lang="en-US" sz="2400" dirty="0"/>
              <a:t> </a:t>
            </a:r>
            <a:r>
              <a:rPr lang="en-US" sz="2400" b="1" dirty="0"/>
              <a:t>design</a:t>
            </a:r>
            <a:r>
              <a:rPr lang="en-US" sz="2400" dirty="0"/>
              <a:t> was chosen</a:t>
            </a:r>
          </a:p>
          <a:p>
            <a:pPr lvl="1"/>
            <a:r>
              <a:rPr lang="en-US" sz="2400" b="1" dirty="0"/>
              <a:t>Final design details</a:t>
            </a:r>
          </a:p>
          <a:p>
            <a:pPr lvl="1"/>
            <a:r>
              <a:rPr lang="en-US" sz="2400"/>
              <a:t>Results </a:t>
            </a:r>
            <a:r>
              <a:rPr lang="en-US" sz="2400" smtClean="0"/>
              <a:t>of any </a:t>
            </a:r>
            <a:r>
              <a:rPr lang="en-US" sz="2400" dirty="0"/>
              <a:t>pilot or prototype testing</a:t>
            </a:r>
          </a:p>
          <a:p>
            <a:pPr lvl="1"/>
            <a:r>
              <a:rPr lang="en-US" sz="2400" dirty="0"/>
              <a:t>Deployment plans, schedules, and other implementation details</a:t>
            </a:r>
          </a:p>
          <a:p>
            <a:pPr lvl="1"/>
            <a:r>
              <a:rPr lang="en-US" sz="2400" b="1" dirty="0"/>
              <a:t>Monitoring requirements</a:t>
            </a:r>
          </a:p>
          <a:p>
            <a:pPr lvl="1"/>
            <a:r>
              <a:rPr lang="en-US" sz="2400" dirty="0"/>
              <a:t>Any other pertinent information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8579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6">
            <a:extLst>
              <a:ext uri="{FF2B5EF4-FFF2-40B4-BE49-F238E27FC236}">
                <a16:creationId xmlns="" xmlns:a16="http://schemas.microsoft.com/office/drawing/2014/main" id="{AD45D950-F3C5-F64A-8A3D-95666F1B7F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995"/>
          <a:stretch/>
        </p:blipFill>
        <p:spPr>
          <a:xfrm>
            <a:off x="800098" y="4247410"/>
            <a:ext cx="7391401" cy="2474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57200" y="304800"/>
            <a:ext cx="5012872" cy="3693694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838200" y="2438400"/>
            <a:ext cx="3657600" cy="1066800"/>
          </a:xfrm>
          <a:prstGeom prst="straightConnector1">
            <a:avLst/>
          </a:prstGeom>
          <a:ln w="57150" cap="sq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304800" y="4191000"/>
            <a:ext cx="3429000" cy="533400"/>
          </a:xfrm>
          <a:prstGeom prst="straightConnector1">
            <a:avLst/>
          </a:prstGeom>
          <a:ln w="57150" cap="sq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304800" y="2743200"/>
            <a:ext cx="4876800" cy="1981200"/>
          </a:xfrm>
          <a:prstGeom prst="straightConnector1">
            <a:avLst/>
          </a:prstGeom>
          <a:ln w="57150" cap="sq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2095500" y="3390900"/>
            <a:ext cx="3048000" cy="838200"/>
          </a:xfrm>
          <a:prstGeom prst="straightConnector1">
            <a:avLst/>
          </a:prstGeom>
          <a:ln w="57150" cap="sq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V="1">
            <a:off x="3009900" y="3695700"/>
            <a:ext cx="2743200" cy="533400"/>
          </a:xfrm>
          <a:prstGeom prst="straightConnector1">
            <a:avLst/>
          </a:prstGeom>
          <a:ln w="57150" cap="sq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0800000">
            <a:off x="3276600" y="3124200"/>
            <a:ext cx="2438400" cy="2362200"/>
          </a:xfrm>
          <a:prstGeom prst="straightConnector1">
            <a:avLst/>
          </a:prstGeom>
          <a:ln w="57150" cap="sq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2133600" y="1600200"/>
            <a:ext cx="4876800" cy="3657600"/>
          </a:xfrm>
          <a:prstGeom prst="straightConnector1">
            <a:avLst/>
          </a:prstGeom>
          <a:ln w="57150" cap="sq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D1CF0B1F-FD5D-E342-A454-D03D9B004706}"/>
              </a:ext>
            </a:extLst>
          </p:cNvPr>
          <p:cNvSpPr txBox="1"/>
          <p:nvPr/>
        </p:nvSpPr>
        <p:spPr>
          <a:xfrm>
            <a:off x="5590805" y="1886635"/>
            <a:ext cx="3372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Relationship in between </a:t>
            </a:r>
          </a:p>
          <a:p>
            <a:r>
              <a:rPr lang="en-US" b="1" dirty="0"/>
              <a:t>PDIOO and Network Design Tasks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123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342E6E5-29AB-0545-9A0E-9343B7AD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CC1FBE8-E2EE-2A4A-9778-02698D620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282700"/>
            <a:ext cx="9067800" cy="4737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BFB8B68-F657-484C-9980-37EFCF457F05}"/>
              </a:ext>
            </a:extLst>
          </p:cNvPr>
          <p:cNvSpPr/>
          <p:nvPr/>
        </p:nvSpPr>
        <p:spPr>
          <a:xfrm>
            <a:off x="2286000" y="2965450"/>
            <a:ext cx="1295400" cy="16827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8A8F200-9B6B-EE48-98A4-021BDBB6D850}"/>
              </a:ext>
            </a:extLst>
          </p:cNvPr>
          <p:cNvSpPr/>
          <p:nvPr/>
        </p:nvSpPr>
        <p:spPr>
          <a:xfrm>
            <a:off x="4038600" y="2965450"/>
            <a:ext cx="1790700" cy="168275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E369C492-F6BF-EC4F-9DF8-900A1E197425}"/>
              </a:ext>
            </a:extLst>
          </p:cNvPr>
          <p:cNvSpPr/>
          <p:nvPr/>
        </p:nvSpPr>
        <p:spPr>
          <a:xfrm>
            <a:off x="6096000" y="2160860"/>
            <a:ext cx="2438400" cy="2487339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2384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F6973C-AA13-5E45-B96E-785466194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668A521-A485-7E4A-B1CF-8140FA453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 A network design is no different-  but how?</a:t>
            </a:r>
          </a:p>
          <a:p>
            <a:r>
              <a:rPr lang="en-US" sz="2400" b="1" dirty="0"/>
              <a:t>Understanding the requirements </a:t>
            </a:r>
            <a:r>
              <a:rPr lang="en-US" sz="2400" dirty="0"/>
              <a:t>for the network, as well as knowing how the</a:t>
            </a:r>
            <a:r>
              <a:rPr lang="en-US" sz="2400" b="1" dirty="0"/>
              <a:t> existing network is structured and used</a:t>
            </a:r>
            <a:r>
              <a:rPr lang="en-US" sz="2400" dirty="0"/>
              <a:t>, is key to understanding </a:t>
            </a:r>
            <a:r>
              <a:rPr lang="en-US" sz="2400" b="1" dirty="0"/>
              <a:t>how the new or updated network</a:t>
            </a:r>
            <a:r>
              <a:rPr lang="en-US" sz="2400" dirty="0"/>
              <a:t> should function and which features should be included. </a:t>
            </a:r>
          </a:p>
          <a:p>
            <a:r>
              <a:rPr lang="en-US" sz="2400" dirty="0"/>
              <a:t>Understanding how the </a:t>
            </a:r>
            <a:r>
              <a:rPr lang="en-US" sz="2400" b="1" dirty="0"/>
              <a:t>features</a:t>
            </a:r>
            <a:r>
              <a:rPr lang="en-US" sz="2400" dirty="0"/>
              <a:t> operate, </a:t>
            </a:r>
          </a:p>
          <a:p>
            <a:pPr lvl="1"/>
            <a:r>
              <a:rPr lang="en-US" sz="2400" dirty="0"/>
              <a:t>what they do, </a:t>
            </a:r>
          </a:p>
          <a:p>
            <a:pPr lvl="1"/>
            <a:r>
              <a:rPr lang="en-US" sz="2400" dirty="0"/>
              <a:t>what their constraints are, and </a:t>
            </a:r>
          </a:p>
          <a:p>
            <a:pPr lvl="1"/>
            <a:r>
              <a:rPr lang="en-US" sz="2400" dirty="0"/>
              <a:t>what alternative approaches are available comes from both </a:t>
            </a:r>
            <a:r>
              <a:rPr lang="en-US" sz="2400" b="1" dirty="0"/>
              <a:t>training and experience.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DEF495E-A784-1C41-98BC-7DCA3165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902A312F-7B1D-5F4D-AF81-3F87E4A6F4F4}"/>
              </a:ext>
            </a:extLst>
          </p:cNvPr>
          <p:cNvSpPr/>
          <p:nvPr/>
        </p:nvSpPr>
        <p:spPr>
          <a:xfrm>
            <a:off x="838200" y="2209800"/>
            <a:ext cx="4191000" cy="304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2FC20A0-4F8E-8C44-883C-C25A936EFFD5}"/>
              </a:ext>
            </a:extLst>
          </p:cNvPr>
          <p:cNvSpPr/>
          <p:nvPr/>
        </p:nvSpPr>
        <p:spPr>
          <a:xfrm>
            <a:off x="3048000" y="2544762"/>
            <a:ext cx="5029200" cy="304800"/>
          </a:xfrm>
          <a:prstGeom prst="rect">
            <a:avLst/>
          </a:prstGeom>
          <a:solidFill>
            <a:schemeClr val="accent1">
              <a:alpha val="2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08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Design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Cisco ?</a:t>
            </a:r>
          </a:p>
          <a:p>
            <a:pPr algn="just"/>
            <a:endParaRPr lang="en-US" sz="2400" b="1" dirty="0"/>
          </a:p>
          <a:p>
            <a:pPr algn="just"/>
            <a:endParaRPr lang="en-US" sz="2400" b="1" dirty="0"/>
          </a:p>
          <a:p>
            <a:pPr algn="just"/>
            <a:r>
              <a:rPr lang="en-US" sz="2400" b="1" dirty="0"/>
              <a:t>Cisco</a:t>
            </a:r>
            <a:r>
              <a:rPr lang="en-US" sz="2400" dirty="0"/>
              <a:t> has developed the:</a:t>
            </a:r>
          </a:p>
          <a:p>
            <a:pPr marL="0" indent="0" algn="just">
              <a:buNone/>
            </a:pPr>
            <a:r>
              <a:rPr lang="en-US" dirty="0"/>
              <a:t>	 </a:t>
            </a:r>
            <a:r>
              <a:rPr lang="en-US" b="1" dirty="0"/>
              <a:t>PDIOO</a:t>
            </a:r>
            <a:endParaRPr lang="en-US" dirty="0"/>
          </a:p>
          <a:p>
            <a:pPr marL="0" indent="0" algn="just">
              <a:buNone/>
            </a:pPr>
            <a:r>
              <a:rPr lang="en-US" sz="2400" b="1" dirty="0"/>
              <a:t>Plan-Design-Implement-Operate-Optimize</a:t>
            </a:r>
            <a:endParaRPr lang="en-US" sz="2400" dirty="0"/>
          </a:p>
          <a:p>
            <a:pPr lvl="1" algn="just"/>
            <a:r>
              <a:rPr lang="en-US" sz="2000" dirty="0"/>
              <a:t>network life cycle to describe the multiple phases through which a network passes.</a:t>
            </a:r>
          </a:p>
          <a:p>
            <a:pPr algn="just"/>
            <a:endParaRPr lang="en-US" sz="2400" dirty="0"/>
          </a:p>
          <a:p>
            <a:pPr lvl="1" algn="just"/>
            <a:r>
              <a:rPr lang="en-US" sz="2000" dirty="0"/>
              <a:t>This is the network design lifecycle – suggested by Cisco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A53F1F-5F58-D747-856F-DBBBF6B9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1525300"/>
            <a:ext cx="6705600" cy="1379753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3497095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Plan-Design-Implement-Operate-Optimize (PDIOO)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6B5026B-2118-C340-88A3-1E12A568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186994"/>
            <a:ext cx="7183486" cy="5400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010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Plan-Design-Implement-Operate-Optimize (PDIOO)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1"/>
            <a:ext cx="4953000" cy="4373563"/>
          </a:xfrm>
        </p:spPr>
        <p:txBody>
          <a:bodyPr>
            <a:normAutofit lnSpcReduction="10000"/>
          </a:bodyPr>
          <a:lstStyle/>
          <a:p>
            <a:r>
              <a:rPr lang="en-US" sz="2400" b="1" cap="small" dirty="0"/>
              <a:t>Plan phase-</a:t>
            </a:r>
          </a:p>
          <a:p>
            <a:pPr lvl="1" algn="just"/>
            <a:r>
              <a:rPr lang="en-US" sz="2000" dirty="0"/>
              <a:t>The detailed network </a:t>
            </a:r>
            <a:r>
              <a:rPr lang="en-US" sz="2000" b="1" dirty="0"/>
              <a:t>requirements</a:t>
            </a:r>
            <a:r>
              <a:rPr lang="en-US" sz="2000" dirty="0"/>
              <a:t> are identified, and </a:t>
            </a:r>
          </a:p>
          <a:p>
            <a:pPr lvl="1" algn="just"/>
            <a:r>
              <a:rPr lang="en-US" sz="2000" dirty="0"/>
              <a:t>the </a:t>
            </a:r>
            <a:r>
              <a:rPr lang="en-US" sz="2000" b="1" dirty="0"/>
              <a:t>existing network</a:t>
            </a:r>
            <a:r>
              <a:rPr lang="en-US" sz="2000" dirty="0"/>
              <a:t> is reviewed.</a:t>
            </a:r>
          </a:p>
          <a:p>
            <a:pPr algn="just"/>
            <a:r>
              <a:rPr lang="en-US" sz="2400" b="1" cap="small" dirty="0"/>
              <a:t>Design phase </a:t>
            </a:r>
          </a:p>
          <a:p>
            <a:pPr lvl="1" algn="just"/>
            <a:r>
              <a:rPr lang="en-US" sz="2000" dirty="0"/>
              <a:t>The </a:t>
            </a:r>
            <a:r>
              <a:rPr lang="en-US" sz="2000" b="1" dirty="0"/>
              <a:t>network</a:t>
            </a:r>
            <a:r>
              <a:rPr lang="en-US" sz="2000" dirty="0"/>
              <a:t> is </a:t>
            </a:r>
            <a:r>
              <a:rPr lang="en-US" sz="2000" b="1" dirty="0"/>
              <a:t>designed according</a:t>
            </a:r>
            <a:r>
              <a:rPr lang="en-US" sz="2000" dirty="0"/>
              <a:t> to the initial requirements and </a:t>
            </a:r>
          </a:p>
          <a:p>
            <a:pPr lvl="1" algn="just"/>
            <a:r>
              <a:rPr lang="en-US" sz="2000" dirty="0"/>
              <a:t>additional data gathered during </a:t>
            </a:r>
            <a:r>
              <a:rPr lang="en-US" sz="2000"/>
              <a:t>analysis </a:t>
            </a:r>
            <a:r>
              <a:rPr lang="en-US" sz="2000" smtClean="0"/>
              <a:t>of the </a:t>
            </a:r>
            <a:r>
              <a:rPr lang="en-US" sz="2000" dirty="0"/>
              <a:t>existing network. </a:t>
            </a:r>
          </a:p>
          <a:p>
            <a:pPr lvl="1" algn="just"/>
            <a:r>
              <a:rPr lang="en-US" sz="2000" dirty="0"/>
              <a:t>The design is </a:t>
            </a:r>
            <a:r>
              <a:rPr lang="en-US" sz="2000" b="1" dirty="0"/>
              <a:t>refined with the client</a:t>
            </a:r>
            <a:r>
              <a:rPr lang="en-US" sz="2000" dirty="0"/>
              <a:t>.</a:t>
            </a:r>
          </a:p>
          <a:p>
            <a:r>
              <a:rPr lang="en-US" sz="2400" b="1" cap="small" dirty="0"/>
              <a:t>Implement phase </a:t>
            </a:r>
          </a:p>
          <a:p>
            <a:pPr lvl="1" algn="just"/>
            <a:r>
              <a:rPr lang="en-US" sz="2000" dirty="0"/>
              <a:t>The network is built according to the approved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286000"/>
            <a:ext cx="3412672" cy="25146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66E5C602-EEB4-E54A-AE4C-57F16A022E81}"/>
              </a:ext>
            </a:extLst>
          </p:cNvPr>
          <p:cNvSpPr/>
          <p:nvPr/>
        </p:nvSpPr>
        <p:spPr>
          <a:xfrm>
            <a:off x="6890535" y="2623335"/>
            <a:ext cx="965771" cy="510283"/>
          </a:xfrm>
          <a:custGeom>
            <a:avLst/>
            <a:gdLst>
              <a:gd name="connsiteX0" fmla="*/ 0 w 965771"/>
              <a:gd name="connsiteY0" fmla="*/ 58220 h 510283"/>
              <a:gd name="connsiteX1" fmla="*/ 89043 w 965771"/>
              <a:gd name="connsiteY1" fmla="*/ 332198 h 510283"/>
              <a:gd name="connsiteX2" fmla="*/ 188359 w 965771"/>
              <a:gd name="connsiteY2" fmla="*/ 297950 h 510283"/>
              <a:gd name="connsiteX3" fmla="*/ 359595 w 965771"/>
              <a:gd name="connsiteY3" fmla="*/ 304800 h 510283"/>
              <a:gd name="connsiteX4" fmla="*/ 547955 w 965771"/>
              <a:gd name="connsiteY4" fmla="*/ 356171 h 510283"/>
              <a:gd name="connsiteX5" fmla="*/ 650696 w 965771"/>
              <a:gd name="connsiteY5" fmla="*/ 434939 h 510283"/>
              <a:gd name="connsiteX6" fmla="*/ 729465 w 965771"/>
              <a:gd name="connsiteY6" fmla="*/ 510283 h 510283"/>
              <a:gd name="connsiteX7" fmla="*/ 965771 w 965771"/>
              <a:gd name="connsiteY7" fmla="*/ 359595 h 510283"/>
              <a:gd name="connsiteX8" fmla="*/ 880153 w 965771"/>
              <a:gd name="connsiteY8" fmla="*/ 253429 h 510283"/>
              <a:gd name="connsiteX9" fmla="*/ 681519 w 965771"/>
              <a:gd name="connsiteY9" fmla="*/ 102741 h 510283"/>
              <a:gd name="connsiteX10" fmla="*/ 462337 w 965771"/>
              <a:gd name="connsiteY10" fmla="*/ 20548 h 510283"/>
              <a:gd name="connsiteX11" fmla="*/ 243155 w 965771"/>
              <a:gd name="connsiteY11" fmla="*/ 0 h 510283"/>
              <a:gd name="connsiteX12" fmla="*/ 68494 w 965771"/>
              <a:gd name="connsiteY12" fmla="*/ 27398 h 510283"/>
              <a:gd name="connsiteX13" fmla="*/ 0 w 965771"/>
              <a:gd name="connsiteY13" fmla="*/ 58220 h 510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5771" h="510283">
                <a:moveTo>
                  <a:pt x="0" y="58220"/>
                </a:moveTo>
                <a:lnTo>
                  <a:pt x="89043" y="332198"/>
                </a:lnTo>
                <a:lnTo>
                  <a:pt x="188359" y="297950"/>
                </a:lnTo>
                <a:lnTo>
                  <a:pt x="359595" y="304800"/>
                </a:lnTo>
                <a:lnTo>
                  <a:pt x="547955" y="356171"/>
                </a:lnTo>
                <a:lnTo>
                  <a:pt x="650696" y="434939"/>
                </a:lnTo>
                <a:lnTo>
                  <a:pt x="729465" y="510283"/>
                </a:lnTo>
                <a:lnTo>
                  <a:pt x="965771" y="359595"/>
                </a:lnTo>
                <a:lnTo>
                  <a:pt x="880153" y="253429"/>
                </a:lnTo>
                <a:lnTo>
                  <a:pt x="681519" y="102741"/>
                </a:lnTo>
                <a:lnTo>
                  <a:pt x="462337" y="20548"/>
                </a:lnTo>
                <a:lnTo>
                  <a:pt x="243155" y="0"/>
                </a:lnTo>
                <a:lnTo>
                  <a:pt x="68494" y="27398"/>
                </a:lnTo>
                <a:lnTo>
                  <a:pt x="0" y="58220"/>
                </a:lnTo>
                <a:close/>
              </a:path>
            </a:pathLst>
          </a:custGeom>
          <a:solidFill>
            <a:schemeClr val="bg2">
              <a:lumMod val="50000"/>
              <a:alpha val="22000"/>
            </a:schemeClr>
          </a:solidFill>
          <a:ln w="3175">
            <a:solidFill>
              <a:schemeClr val="tx1">
                <a:alpha val="1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9127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Plan-Design-Implement-Operate-Optimize (PDIOO)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434" y="1227083"/>
            <a:ext cx="4724400" cy="4373563"/>
          </a:xfrm>
        </p:spPr>
        <p:txBody>
          <a:bodyPr>
            <a:noAutofit/>
          </a:bodyPr>
          <a:lstStyle/>
          <a:p>
            <a:pPr algn="just"/>
            <a:r>
              <a:rPr lang="en-US" sz="2400" b="1" cap="small" dirty="0"/>
              <a:t>Operate phase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network is operational and is being monitored. This phase is the ultimate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test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the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design.</a:t>
            </a:r>
          </a:p>
          <a:p>
            <a:pPr algn="just"/>
            <a:r>
              <a:rPr 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Optimize phase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During this phase, issues are detected and corrected, either before problems arise or, if no problems are found, after a failure has occurred. Redesign might be required if too many problems exist.</a:t>
            </a:r>
          </a:p>
          <a:p>
            <a:pPr algn="just"/>
            <a:r>
              <a:rPr lang="en-US" sz="2400" b="1" cap="small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Retirement phase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Although not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part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the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PDIOO acronym, this phase is necessary when 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</a:rPr>
              <a:t>part </a:t>
            </a:r>
            <a:r>
              <a:rPr lang="en-US" sz="200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the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network is outdated or is no longer required.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4B740-A5BF-4C4D-A77B-4F9523A0D06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="" xmlns:a16="http://schemas.microsoft.com/office/drawing/2014/main" id="{F3A575BE-D27A-1544-95B6-4DD17A922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286000"/>
            <a:ext cx="3412672" cy="2514600"/>
          </a:xfrm>
          <a:prstGeom prst="rect">
            <a:avLst/>
          </a:prstGeom>
          <a:noFill/>
          <a:ln w="9525">
            <a:solidFill>
              <a:schemeClr val="tx1">
                <a:lumMod val="95000"/>
                <a:lumOff val="5000"/>
              </a:schemeClr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265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31228</TotalTime>
  <Words>1280</Words>
  <Application>Microsoft Office PowerPoint</Application>
  <PresentationFormat>On-screen Show (4:3)</PresentationFormat>
  <Paragraphs>238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 Chapter 1: Network Design</vt:lpstr>
      <vt:lpstr>What is Design?</vt:lpstr>
      <vt:lpstr>Slide 4</vt:lpstr>
      <vt:lpstr>Network Design</vt:lpstr>
      <vt:lpstr>Design Principles</vt:lpstr>
      <vt:lpstr>Plan-Design-Implement-Operate-Optimize (PDIOO)</vt:lpstr>
      <vt:lpstr>Plan-Design-Implement-Operate-Optimize (PDIOO)</vt:lpstr>
      <vt:lpstr>Plan-Design-Implement-Operate-Optimize (PDIOO)</vt:lpstr>
      <vt:lpstr>Network Designing Tasks</vt:lpstr>
      <vt:lpstr>Network Designing Tasks</vt:lpstr>
      <vt:lpstr>Network Designing Tasks</vt:lpstr>
      <vt:lpstr>Determining Requirements</vt:lpstr>
      <vt:lpstr>Determining Requirements</vt:lpstr>
      <vt:lpstr>Determining Requirements</vt:lpstr>
      <vt:lpstr>Determining Requirements</vt:lpstr>
      <vt:lpstr>Network Designing Tasks</vt:lpstr>
      <vt:lpstr>Analyzing the Existing Network</vt:lpstr>
      <vt:lpstr>Analyzing the Existing Network</vt:lpstr>
      <vt:lpstr>Network Designing Tasks</vt:lpstr>
      <vt:lpstr>Preparing the Preliminary Design</vt:lpstr>
      <vt:lpstr>Preparing the Preliminary Design</vt:lpstr>
      <vt:lpstr>Network Designing Tasks</vt:lpstr>
      <vt:lpstr>Completing the Final Design Development</vt:lpstr>
      <vt:lpstr>Network Designing Tasks</vt:lpstr>
      <vt:lpstr>Deploying the Network</vt:lpstr>
      <vt:lpstr>Deploying the Network</vt:lpstr>
      <vt:lpstr>Network Designing Tasks</vt:lpstr>
      <vt:lpstr>Monitoring and Redesigning</vt:lpstr>
      <vt:lpstr>Documentation</vt:lpstr>
      <vt:lpstr>Slide 31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DELL</cp:lastModifiedBy>
  <cp:revision>808</cp:revision>
  <cp:lastPrinted>2017-11-05T03:12:43Z</cp:lastPrinted>
  <dcterms:created xsi:type="dcterms:W3CDTF">2006-08-16T00:00:00Z</dcterms:created>
  <dcterms:modified xsi:type="dcterms:W3CDTF">2022-07-29T11:45:09Z</dcterms:modified>
</cp:coreProperties>
</file>