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gyhJxO5KgIyM+6GlCEo/XEy2pW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 txBox="1">
            <a:spLocks noGrp="1"/>
          </p:cNvSpPr>
          <p:nvPr>
            <p:ph type="sldNum" idx="12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dt" idx="10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21-Jan-22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1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>
            <a:spLocks noGrp="1"/>
          </p:cNvSpPr>
          <p:nvPr>
            <p:ph type="body" idx="1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spcFirstLastPara="1" wrap="square" lIns="87700" tIns="43850" rIns="87700" bIns="438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small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sz="1600" b="0" i="0" u="none" strike="noStrike" cap="small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150</a:t>
            </a:r>
            <a:endParaRPr sz="36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i="0" u="none" strike="noStrike" cap="small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3936438" y="6121718"/>
            <a:ext cx="95782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Week # 2</a:t>
            </a: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sz="1800" b="1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Multilayer switching</a:t>
            </a:r>
            <a:endParaRPr/>
          </a:p>
        </p:txBody>
      </p:sp>
      <p:sp>
        <p:nvSpPr>
          <p:cNvPr id="163" name="Google Shape;163;p10"/>
          <p:cNvSpPr txBox="1">
            <a:spLocks noGrp="1"/>
          </p:cNvSpPr>
          <p:nvPr>
            <p:ph type="body" idx="1"/>
          </p:nvPr>
        </p:nvSpPr>
        <p:spPr>
          <a:xfrm>
            <a:off x="457200" y="1752601"/>
            <a:ext cx="5715000" cy="4373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Multilayer switching… </a:t>
            </a:r>
            <a:r>
              <a:rPr lang="en-US" sz="2400" b="1"/>
              <a:t>MLS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allows switching to take place at different protocol layers.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Switching can be performed only on Layers 2 and 3,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or it can also include Layer 4.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MLS is based on network flows.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network flow is a unidirectional sequence of packets between a source and a destination.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/>
          </a:p>
        </p:txBody>
      </p:sp>
      <p:sp>
        <p:nvSpPr>
          <p:cNvPr id="164" name="Google Shape;164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8400" y="1447800"/>
            <a:ext cx="2438400" cy="48111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MULTILAYER SWITCHING</a:t>
            </a:r>
            <a:endParaRPr/>
          </a:p>
        </p:txBody>
      </p:sp>
      <p:sp>
        <p:nvSpPr>
          <p:cNvPr id="171" name="Google Shape;17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three </a:t>
            </a:r>
            <a:r>
              <a:rPr lang="en-US" sz="2400" b="1"/>
              <a:t>major components </a:t>
            </a:r>
            <a:r>
              <a:rPr lang="en-US" sz="2400"/>
              <a:t>of MLS are as follows: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/>
              <a:t>MLS Route Processor (MLS-RP)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 MLS-enabled router that performs the traditional function of routing between subnets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/>
              <a:t>MLS Switching Engine (MLS-SE)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The MLS-enabled switch that can offload some of the packet-switching functionality from the MLS-RP</a:t>
            </a:r>
            <a:endParaRPr/>
          </a:p>
          <a:p>
            <a:pPr marL="800100" lvl="1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/>
              <a:t>Multilayer Switching Protocol (MLSP)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Used by the MLS-RP and the MLS-SE to communicate with each other</a:t>
            </a:r>
            <a:endParaRPr/>
          </a:p>
          <a:p>
            <a:pPr marL="742950" lvl="1" indent="-133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72" name="Google Shape;17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MULTILAYER SWITCHING</a:t>
            </a:r>
            <a:endParaRPr/>
          </a:p>
        </p:txBody>
      </p:sp>
      <p:sp>
        <p:nvSpPr>
          <p:cNvPr id="178" name="Google Shape;178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MLS can be implemented in the following two ways: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/>
              <a:t>Within a Catalyst switch</a:t>
            </a:r>
            <a:r>
              <a:rPr lang="en-US" sz="2400"/>
              <a:t>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Here both the MLS-RP and the MLS-SE are resident in the same chassis.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example of an internal MLS-RP is a Route Switch Module (RSM) installed in a slot of a Catalyst 5500 Series switch.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/>
              <a:t>Using a combination of a Catalyst switch and an external router </a:t>
            </a:r>
            <a:endParaRPr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An example of a router that can be an external MLS-RP router is a Cisco 3600 Series router with the appropriate IOS software release and with MLS enabled.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79" name="Google Shape;1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MULTILAYER SWITCHING</a:t>
            </a:r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5257800" y="4114800"/>
            <a:ext cx="2798587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MLS Route Processor (MLS-RP)</a:t>
            </a:r>
            <a:endParaRPr/>
          </a:p>
        </p:txBody>
      </p:sp>
      <p:sp>
        <p:nvSpPr>
          <p:cNvPr id="187" name="Google Shape;187;p13"/>
          <p:cNvSpPr/>
          <p:nvPr/>
        </p:nvSpPr>
        <p:spPr>
          <a:xfrm>
            <a:off x="5334000" y="4419600"/>
            <a:ext cx="283141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MLS Switching Engine (MLS-SE)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3"/>
          <p:cNvSpPr/>
          <p:nvPr/>
        </p:nvSpPr>
        <p:spPr>
          <a:xfrm>
            <a:off x="5486400" y="4724400"/>
            <a:ext cx="334085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Multilayer Switching Protocol (MLSP)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93087"/>
            <a:ext cx="9144000" cy="46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/>
          <p:nvPr/>
        </p:nvSpPr>
        <p:spPr>
          <a:xfrm>
            <a:off x="536028" y="3605048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 extrusionOk="0">
                <a:moveTo>
                  <a:pt x="2438400" y="136635"/>
                </a:moveTo>
                <a:lnTo>
                  <a:pt x="2438400" y="872359"/>
                </a:lnTo>
                <a:lnTo>
                  <a:pt x="1650124" y="893380"/>
                </a:lnTo>
                <a:lnTo>
                  <a:pt x="1933903" y="1807780"/>
                </a:lnTo>
                <a:lnTo>
                  <a:pt x="1923393" y="2417380"/>
                </a:lnTo>
                <a:lnTo>
                  <a:pt x="0" y="2438400"/>
                </a:lnTo>
                <a:lnTo>
                  <a:pt x="52551" y="0"/>
                </a:lnTo>
                <a:lnTo>
                  <a:pt x="2438400" y="136635"/>
                </a:lnTo>
                <a:close/>
              </a:path>
            </a:pathLst>
          </a:custGeom>
          <a:solidFill>
            <a:schemeClr val="lt2">
              <a:alpha val="9803"/>
            </a:schemeClr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Cisco Express Forwarding</a:t>
            </a:r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Cisco Express Forwarding (CEF)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Aims to speed the data routing and forwarding process in a network.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However, the two methods use different approaches.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CEF uses two components to optimize the lookup of the information required to route packets: 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Forwarding Information Base (FIB) for the Layer 3 information and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 Adjacency table for the Layer 2 information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97" name="Google Shape;19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Switching Security</a:t>
            </a:r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types of switch security as follows:</a:t>
            </a:r>
            <a:endParaRPr/>
          </a:p>
          <a:p>
            <a:pPr marL="97155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/>
              <a:t>Catalyst native security</a:t>
            </a:r>
            <a:r>
              <a:rPr lang="en-US" sz="2400"/>
              <a:t> </a:t>
            </a:r>
            <a:br>
              <a:rPr lang="en-US" sz="2400"/>
            </a:br>
            <a:r>
              <a:rPr lang="en-US" sz="2400"/>
              <a:t>🡪 Those features built into the switch itself</a:t>
            </a:r>
            <a:endParaRPr/>
          </a:p>
          <a:p>
            <a:pPr marL="971550" lvl="1" indent="-5143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1"/>
              <a:t>Catalyst hardware security </a:t>
            </a:r>
            <a:br>
              <a:rPr lang="en-US" sz="2400" b="1"/>
            </a:br>
            <a:r>
              <a:rPr lang="en-US" sz="2400" b="1"/>
              <a:t>🡪</a:t>
            </a:r>
            <a:r>
              <a:rPr lang="en-US" sz="2400"/>
              <a:t> Features of hardware that can be installed in the switch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04" name="Google Shape;20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Native Security</a:t>
            </a:r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Cisco switches have many native attributes that can be used to secure a network.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 attributes are related to the secure management of the switch itself.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One example is the use of secure shell (SSH), rather than Telnet, when remotely managing the switch.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Another example is disabling unused switch ports so that the network cannot be accessed through them.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11" name="Google Shape;211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5334000"/>
            <a:ext cx="7965374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Native Security</a:t>
            </a:r>
            <a:endParaRPr/>
          </a:p>
        </p:txBody>
      </p:sp>
      <p:sp>
        <p:nvSpPr>
          <p:cNvPr id="218" name="Google Shape;21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1"/>
              <a:t>Examples of Built-In Intelligence to Mitigate Attacks</a:t>
            </a:r>
            <a:endParaRPr sz="2000"/>
          </a:p>
        </p:txBody>
      </p:sp>
      <p:sp>
        <p:nvSpPr>
          <p:cNvPr id="219" name="Google Shape;21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220" name="Google Shape;22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209800"/>
            <a:ext cx="9144000" cy="300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Native Security</a:t>
            </a:r>
            <a:endParaRPr/>
          </a:p>
        </p:txBody>
      </p:sp>
      <p:sp>
        <p:nvSpPr>
          <p:cNvPr id="226" name="Google Shape;226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227" name="Google Shape;227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642412"/>
            <a:ext cx="8229600" cy="262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Native Security</a:t>
            </a:r>
            <a:endParaRPr/>
          </a:p>
        </p:txBody>
      </p:sp>
      <p:sp>
        <p:nvSpPr>
          <p:cNvPr id="233" name="Google Shape;23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234" name="Google Shape;23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83057"/>
            <a:ext cx="9144000" cy="4091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VLAN Trunking Protocol (VTP)</a:t>
            </a:r>
            <a:endParaRPr/>
          </a:p>
        </p:txBody>
      </p:sp>
      <p:sp>
        <p:nvSpPr>
          <p:cNvPr id="100" name="Google Shape;100;p2"/>
          <p:cNvSpPr txBox="1">
            <a:spLocks noGrp="1"/>
          </p:cNvSpPr>
          <p:nvPr>
            <p:ph type="body" idx="1"/>
          </p:nvPr>
        </p:nvSpPr>
        <p:spPr>
          <a:xfrm>
            <a:off x="381000" y="3438913"/>
            <a:ext cx="8229600" cy="76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VLAN Trunking Protocol (VTP) is a Cisco-proprietary Layer 2 protocol that allows easier configuration of VLANs on multiple switches</a:t>
            </a:r>
            <a:endParaRPr/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11379" y="4599920"/>
            <a:ext cx="8534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switch in a VTP domain (a group of switches communicating with VTP) can be in one of three modes:</a:t>
            </a:r>
            <a:endParaRPr/>
          </a:p>
          <a:p>
            <a:pPr marL="20574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(which is the default mode), </a:t>
            </a:r>
            <a:endParaRPr/>
          </a:p>
          <a:p>
            <a:pPr marL="20574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client, </a:t>
            </a:r>
            <a:endParaRPr/>
          </a:p>
          <a:p>
            <a:pPr marL="2057400" marR="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transparent mode</a:t>
            </a:r>
            <a:endParaRPr/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000" y="1288242"/>
            <a:ext cx="4332000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81000" y="457200"/>
            <a:ext cx="5887442" cy="5668963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20</a:t>
            </a:fld>
            <a:r>
              <a:rPr lang="en-US"/>
              <a:t> </a:t>
            </a:r>
            <a:endParaRPr/>
          </a:p>
        </p:txBody>
      </p:sp>
      <p:pic>
        <p:nvPicPr>
          <p:cNvPr id="241" name="Google Shape;241;p20"/>
          <p:cNvPicPr preferRelativeResize="0"/>
          <p:nvPr/>
        </p:nvPicPr>
        <p:blipFill rotWithShape="1">
          <a:blip r:embed="rId4">
            <a:alphaModFix/>
          </a:blip>
          <a:srcRect l="50000"/>
          <a:stretch/>
        </p:blipFill>
        <p:spPr>
          <a:xfrm>
            <a:off x="5389586" y="76200"/>
            <a:ext cx="3733393" cy="334134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Hardware Security</a:t>
            </a:r>
            <a:endParaRPr/>
          </a:p>
        </p:txBody>
      </p:sp>
      <p:sp>
        <p:nvSpPr>
          <p:cNvPr id="247" name="Google Shape;24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As an example, the </a:t>
            </a:r>
            <a:r>
              <a:rPr lang="en-US" sz="2400" b="1"/>
              <a:t>Catalyst 6500 Series </a:t>
            </a:r>
            <a:r>
              <a:rPr lang="en-US" sz="2400"/>
              <a:t>switches </a:t>
            </a:r>
            <a:r>
              <a:rPr lang="en-US" sz="2400" b="1"/>
              <a:t>can be equipped </a:t>
            </a:r>
            <a:r>
              <a:rPr lang="en-US" sz="2400"/>
              <a:t>with modules that are full-fledged security devices themselves.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Some example security modules are as follows: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Cisco Firewall service module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Cisco Internet Protocol security (IPsec) virtual private network (VPN) service module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Cisco Intrusion Detection System (IDS)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Cisco Secure Socket Layer (SSL)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48" name="Google Shape;248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Catalyst Hardware Security</a:t>
            </a:r>
            <a:endParaRPr/>
          </a:p>
        </p:txBody>
      </p:sp>
      <p:sp>
        <p:nvSpPr>
          <p:cNvPr id="254" name="Google Shape;254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As an example </a:t>
            </a:r>
            <a:r>
              <a:rPr lang="en-US" sz="2400"/>
              <a:t>of the flexibility provided by these modules, consider that when using a </a:t>
            </a:r>
            <a:r>
              <a:rPr lang="en-US" sz="2400" b="1"/>
              <a:t>Cisco Firewall service module</a:t>
            </a:r>
            <a:r>
              <a:rPr lang="en-US" sz="2400"/>
              <a:t>, </a:t>
            </a:r>
            <a:r>
              <a:rPr lang="en-US" sz="2400" i="1" u="sng"/>
              <a:t>any port on a Catalyst 6500 </a:t>
            </a:r>
            <a:r>
              <a:rPr lang="en-US" sz="2400"/>
              <a:t>switch can operate as a firewall.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An example of the expandability of the modules is the use of the IPsec VPN module.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This module can terminate up to 8000 VPN connections (known as VPN tunnels) simultaneously and can create 60 new tunnels per second; up to 10 of these modules can be installed in a Catalyst 6500 switch.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61" name="Google Shape;261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62" name="Google Shape;26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0000" y="152400"/>
            <a:ext cx="5114925" cy="214312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63" name="Google Shape;26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24388" y="2362200"/>
            <a:ext cx="4519612" cy="2709855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64" name="Google Shape;264;p23" descr="http://www.cisco.com/en/US/i/000001-100000/15001-20000/16001-16500/16076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>
            <a:off x="152400" y="1143000"/>
            <a:ext cx="3351874" cy="31242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65" name="Google Shape;26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57400" y="3224213"/>
            <a:ext cx="2900482" cy="363378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Switching Design Considerations</a:t>
            </a:r>
            <a:endParaRPr/>
          </a:p>
        </p:txBody>
      </p:sp>
      <p:sp>
        <p:nvSpPr>
          <p:cNvPr id="271" name="Google Shape;27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Know: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the hierarchical network design model and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 the Enterprise Composite Network Design model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Hierarchical ..: </a:t>
            </a:r>
            <a:r>
              <a:rPr lang="en-US" sz="2400"/>
              <a:t>the access layer, the distribution layer, and the core layer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b="1"/>
              <a:t>Enterprise Composite Network </a:t>
            </a:r>
            <a:r>
              <a:rPr lang="en-US" sz="2400"/>
              <a:t>..: Enterprise Campus, Enterprise Edge, and Service Provider Edge.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Each of these functional areas contains network modules, which in turn can include the hierarchical layers.</a:t>
            </a:r>
            <a:endParaRPr/>
          </a:p>
        </p:txBody>
      </p:sp>
      <p:sp>
        <p:nvSpPr>
          <p:cNvPr id="272" name="Google Shape;272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FOR THE ACCESS LAYER</a:t>
            </a:r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the access layer, design considerations include the following: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</a:t>
            </a:r>
            <a:r>
              <a:rPr lang="en-US" sz="2400" b="1"/>
              <a:t>number of end-user devices </a:t>
            </a:r>
            <a:r>
              <a:rPr lang="en-US" sz="2400"/>
              <a:t>to be supported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</a:t>
            </a:r>
            <a:r>
              <a:rPr lang="en-US" sz="2400" b="1"/>
              <a:t>applications </a:t>
            </a:r>
            <a:r>
              <a:rPr lang="en-US" sz="2400"/>
              <a:t>that are being used this defines some of the features required in the switches, as well as the performance and bandwidth needed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The </a:t>
            </a:r>
            <a:r>
              <a:rPr lang="en-US" sz="2400" b="1"/>
              <a:t>use of VLANs</a:t>
            </a:r>
            <a:r>
              <a:rPr lang="en-US" sz="2400"/>
              <a:t>, including whether trunks are required between switches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 b="1"/>
              <a:t>Redundancy</a:t>
            </a:r>
            <a:r>
              <a:rPr lang="en-US" sz="2400"/>
              <a:t> requirements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279" name="Google Shape;2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280" name="Google Shape;28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00800" y="4724400"/>
            <a:ext cx="1909579" cy="19050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FOR THE DISTRIBUTION LAYER</a:t>
            </a:r>
            <a:endParaRPr/>
          </a:p>
        </p:txBody>
      </p:sp>
      <p:sp>
        <p:nvSpPr>
          <p:cNvPr id="286" name="Google Shape;286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the distribution layer, design factors include the following: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The </a:t>
            </a:r>
            <a:r>
              <a:rPr lang="en-US" sz="2000" b="1"/>
              <a:t>number of access switches </a:t>
            </a:r>
            <a:r>
              <a:rPr lang="en-US" sz="2000"/>
              <a:t>to be aggregated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Redundancy</a:t>
            </a:r>
            <a:r>
              <a:rPr lang="en-US" sz="2000"/>
              <a:t> requirements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b="1"/>
              <a:t>Features</a:t>
            </a:r>
            <a:r>
              <a:rPr lang="en-US" sz="2000"/>
              <a:t> required for </a:t>
            </a:r>
            <a:r>
              <a:rPr lang="en-US" sz="2000" b="1"/>
              <a:t>specific applications </a:t>
            </a:r>
            <a:r>
              <a:rPr lang="en-US" sz="2000"/>
              <a:t>to be supported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Required </a:t>
            </a:r>
            <a:r>
              <a:rPr lang="en-US" sz="2000" b="1"/>
              <a:t>interfaces</a:t>
            </a:r>
            <a:r>
              <a:rPr lang="en-US" sz="2000"/>
              <a:t> to the </a:t>
            </a:r>
            <a:r>
              <a:rPr lang="en-US" sz="2000" b="1"/>
              <a:t>core</a:t>
            </a:r>
            <a:r>
              <a:rPr lang="en-US" sz="2000"/>
              <a:t> layer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/>
              <a:t>For </a:t>
            </a:r>
            <a:r>
              <a:rPr lang="en-US" sz="2000" b="1"/>
              <a:t>Layer 3 switches</a:t>
            </a:r>
            <a:r>
              <a:rPr lang="en-US" sz="2000"/>
              <a:t>, the </a:t>
            </a:r>
            <a:r>
              <a:rPr lang="en-US" sz="2000" b="1"/>
              <a:t>routing protocols</a:t>
            </a:r>
            <a:r>
              <a:rPr lang="en-US" sz="2000"/>
              <a:t> to be supported and whether sharing of information among </a:t>
            </a:r>
            <a:r>
              <a:rPr lang="en-US" sz="2000" b="1"/>
              <a:t>multiple routing protocols </a:t>
            </a:r>
            <a:r>
              <a:rPr lang="en-US" sz="2000"/>
              <a:t>is required</a:t>
            </a:r>
            <a:endParaRPr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87" name="Google Shape;287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4876800"/>
            <a:ext cx="4648200" cy="17588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89" name="Google Shape;289;p26"/>
          <p:cNvSpPr/>
          <p:nvPr/>
        </p:nvSpPr>
        <p:spPr>
          <a:xfrm>
            <a:off x="3657600" y="5562600"/>
            <a:ext cx="3200400" cy="457200"/>
          </a:xfrm>
          <a:prstGeom prst="rect">
            <a:avLst/>
          </a:prstGeom>
          <a:solidFill>
            <a:schemeClr val="accent1">
              <a:alpha val="13725"/>
            </a:schemeClr>
          </a:solidFill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FOR THE CORE LAYER </a:t>
            </a:r>
            <a:endParaRPr/>
          </a:p>
        </p:txBody>
      </p:sp>
      <p:sp>
        <p:nvSpPr>
          <p:cNvPr id="295" name="Google Shape;29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role of the core layer is to provide a high-speed backbone.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Thus, the </a:t>
            </a:r>
            <a:r>
              <a:rPr lang="en-US" sz="2000" b="1"/>
              <a:t>key requirement </a:t>
            </a:r>
            <a:r>
              <a:rPr lang="en-US" sz="2000"/>
              <a:t>is the </a:t>
            </a:r>
            <a:r>
              <a:rPr lang="en-US" sz="2000" b="1"/>
              <a:t>performance</a:t>
            </a:r>
            <a:r>
              <a:rPr lang="en-US" sz="2000"/>
              <a:t> needed to support all the access and distribution data.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number of ports to the distribution layer, and the protocols (for example, routing protocols) that need to be supported on those ports, are also important considerations.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Redundancy in the core is a typical requirement, to meet the availability needs of the network</a:t>
            </a:r>
            <a:endParaRPr/>
          </a:p>
        </p:txBody>
      </p:sp>
      <p:sp>
        <p:nvSpPr>
          <p:cNvPr id="296" name="Google Shape;296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pic>
        <p:nvPicPr>
          <p:cNvPr id="297" name="Google Shape;29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0400" y="4876800"/>
            <a:ext cx="4648200" cy="1758803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298" name="Google Shape;298;p27"/>
          <p:cNvSpPr/>
          <p:nvPr/>
        </p:nvSpPr>
        <p:spPr>
          <a:xfrm>
            <a:off x="3733800" y="5029200"/>
            <a:ext cx="3200400" cy="381000"/>
          </a:xfrm>
          <a:prstGeom prst="rect">
            <a:avLst/>
          </a:prstGeom>
          <a:solidFill>
            <a:schemeClr val="accent1">
              <a:alpha val="13725"/>
            </a:schemeClr>
          </a:solidFill>
          <a:ln w="9525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CISCO  RECOMMENDATIONS</a:t>
            </a:r>
            <a:endParaRPr/>
          </a:p>
        </p:txBody>
      </p:sp>
      <p:sp>
        <p:nvSpPr>
          <p:cNvPr id="304" name="Google Shape;30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Cisco current campus design recommendations include the followin: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Layer 2 </a:t>
            </a:r>
            <a:r>
              <a:rPr lang="en-US" sz="1800"/>
              <a:t>switches can be used at the </a:t>
            </a:r>
            <a:r>
              <a:rPr lang="en-US" sz="1800" b="1"/>
              <a:t>access layer</a:t>
            </a:r>
            <a:r>
              <a:rPr lang="en-US" sz="1800"/>
              <a:t>, with </a:t>
            </a:r>
            <a:r>
              <a:rPr lang="en-US" sz="1800" b="1"/>
              <a:t>Layer 3 </a:t>
            </a:r>
            <a:r>
              <a:rPr lang="en-US" sz="1800"/>
              <a:t>switches at the </a:t>
            </a:r>
            <a:r>
              <a:rPr lang="en-US" sz="1800" b="1"/>
              <a:t>distribution and core layers.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VLANs</a:t>
            </a:r>
            <a:r>
              <a:rPr lang="en-US" sz="1800"/>
              <a:t> should </a:t>
            </a:r>
            <a:r>
              <a:rPr lang="en-US" sz="1800" b="1"/>
              <a:t>not</a:t>
            </a:r>
            <a:r>
              <a:rPr lang="en-US" sz="1800"/>
              <a:t> spread </a:t>
            </a:r>
            <a:r>
              <a:rPr lang="en-US" sz="1800" u="sng"/>
              <a:t>across the campus</a:t>
            </a:r>
            <a:r>
              <a:rPr lang="en-US" sz="1800"/>
              <a:t>, because this can slow network convergence.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The </a:t>
            </a:r>
            <a:r>
              <a:rPr lang="en-US" sz="1800" b="1"/>
              <a:t>core and distribution </a:t>
            </a:r>
            <a:r>
              <a:rPr lang="en-US" sz="1800"/>
              <a:t>layers can be combined into one layer (called a </a:t>
            </a:r>
            <a:r>
              <a:rPr lang="en-US" sz="1800" b="1"/>
              <a:t>collapsed backbone</a:t>
            </a:r>
            <a:r>
              <a:rPr lang="en-US" sz="1800"/>
              <a:t>) for smaller networks.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Larger</a:t>
            </a:r>
            <a:r>
              <a:rPr lang="en-US" sz="1800"/>
              <a:t> campuses should have a </a:t>
            </a:r>
            <a:r>
              <a:rPr lang="en-US" sz="1800" b="1"/>
              <a:t>separate</a:t>
            </a:r>
            <a:r>
              <a:rPr lang="en-US" sz="1800"/>
              <a:t> distribution layer to allow the network to grow easily.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 b="1"/>
              <a:t>Redundancy</a:t>
            </a:r>
            <a:r>
              <a:rPr lang="en-US" sz="1800"/>
              <a:t> in the core, between the core and distribution layers, and between the distribution and access layers is also recommended. </a:t>
            </a:r>
            <a:endParaRPr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305" name="Google Shape;30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pic>
        <p:nvPicPr>
          <p:cNvPr id="306" name="Google Shape;30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9600" y="5181600"/>
            <a:ext cx="3733800" cy="1412809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VLAN Trunking Protocol (VTP)</a:t>
            </a:r>
            <a:endParaRPr/>
          </a:p>
        </p:txBody>
      </p:sp>
      <p:sp>
        <p:nvSpPr>
          <p:cNvPr id="109" name="Google Shape;109;p3"/>
          <p:cNvSpPr txBox="1">
            <a:spLocks noGrp="1"/>
          </p:cNvSpPr>
          <p:nvPr>
            <p:ph type="body" idx="1"/>
          </p:nvPr>
        </p:nvSpPr>
        <p:spPr>
          <a:xfrm>
            <a:off x="457200" y="4191000"/>
            <a:ext cx="8229600" cy="1935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VTP server is the one on which you </a:t>
            </a:r>
            <a:r>
              <a:rPr lang="en-US" sz="2400" b="1"/>
              <a:t>configure</a:t>
            </a:r>
            <a:r>
              <a:rPr lang="en-US" sz="2400"/>
              <a:t> the VLANs;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 It sends VTP advertisements, containing VLAN configuration information, to VTP clients in the same VTP domain,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VTP advertisements are only sent on trunks.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000" y="1288242"/>
            <a:ext cx="4604400" cy="2181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VLAN Trunking Protocol (VTP)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457200" y="3962400"/>
            <a:ext cx="8229600" cy="21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You </a:t>
            </a:r>
            <a:r>
              <a:rPr lang="en-US" sz="2000" b="1"/>
              <a:t>cannot</a:t>
            </a:r>
            <a:r>
              <a:rPr lang="en-US" sz="2000"/>
              <a:t> create, modify, or delete VLANs on </a:t>
            </a:r>
            <a:r>
              <a:rPr lang="en-US" sz="2000" b="1"/>
              <a:t>a VTP client</a:t>
            </a:r>
            <a:r>
              <a:rPr lang="en-US" sz="2000"/>
              <a:t>;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VTP client only accepts VLAN configuration information from a VTP server. 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A VTP client also forwards the VTP advertisements to other switches.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000" y="1288242"/>
            <a:ext cx="4332000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VLAN Trunking Protocol (VTP)</a:t>
            </a:r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457200" y="3962400"/>
            <a:ext cx="8229600" cy="2163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You can create, modify, or delete VLANs on a switch that is in VTP </a:t>
            </a:r>
            <a:r>
              <a:rPr lang="en-US" sz="2400" b="1"/>
              <a:t>transparent mode</a:t>
            </a:r>
            <a:r>
              <a:rPr lang="en-US" sz="2400"/>
              <a:t>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information is </a:t>
            </a:r>
            <a:r>
              <a:rPr lang="en-US" sz="2400" b="1"/>
              <a:t>not sent to other </a:t>
            </a:r>
            <a:r>
              <a:rPr lang="en-US" sz="2400"/>
              <a:t>switches, and the transparent-mode switch ignores advertisements from VTP servers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does pass them on to other switches.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6000" y="1288242"/>
            <a:ext cx="4332000" cy="20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VTP Pruning 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457200" y="4114801"/>
            <a:ext cx="8305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VTP pruning (trim/ reducing) is a VTP feature that helps reduce the amount of flooded traffic that is sent on the network.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…, the switches communicate with each other to find out which switches have ports in which VLANs;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switches that have no ports in a particular VLAN (and have no downstream switches with ports in that VLAN) do not receive that VLAN's traffic</a:t>
            </a:r>
            <a:endParaRPr/>
          </a:p>
        </p:txBody>
      </p:sp>
      <p:sp>
        <p:nvSpPr>
          <p:cNvPr id="134" name="Google Shape;13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35" name="Google Shape;13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3285" y="1355097"/>
            <a:ext cx="5684315" cy="25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Inter-VLAN Routing</a:t>
            </a:r>
            <a:endParaRPr/>
          </a:p>
        </p:txBody>
      </p: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how do networked devices on different VLANs communicate with each other?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Just like devices on different LANs, those on different VLANs require a Layer 3 mechanism (a router or a Layer 3 switch) to communicate with each other.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42" name="Google Shape;14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Inter-VLAN Routing</a:t>
            </a:r>
            <a:endParaRPr/>
          </a:p>
        </p:txBody>
      </p:sp>
      <p:sp>
        <p:nvSpPr>
          <p:cNvPr id="148" name="Google Shape;148;p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2590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Layer 3 device can be connected to a switched network in two ways: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by using multiple physical interfaces or 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through a single interface configured as a trunk.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diagram on the left in this figure illustrates a router with three physical connections to the switch; each physical connection carries traffic from only one VLAN.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49" name="Google Shape;149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38600"/>
            <a:ext cx="9144000" cy="264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 b="1"/>
              <a:t>Multilayer Switching</a:t>
            </a:r>
            <a:endParaRPr sz="3600"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2 different ways that </a:t>
            </a:r>
            <a:r>
              <a:rPr lang="en-US" sz="2400" b="1"/>
              <a:t>Layer 3 switching is implemented </a:t>
            </a:r>
            <a:r>
              <a:rPr lang="en-US" sz="2400"/>
              <a:t>within Cisco switches: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Multilayer switching and </a:t>
            </a:r>
            <a:endParaRPr/>
          </a:p>
          <a:p>
            <a:pPr marL="914400" lvl="1" indent="-457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Cisco Express Forwarding</a:t>
            </a:r>
            <a:endParaRPr/>
          </a:p>
          <a:p>
            <a:pPr marL="914400" lvl="1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/>
          </a:p>
          <a:p>
            <a:pPr marL="514350" lvl="0" indent="-3048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sp>
        <p:nvSpPr>
          <p:cNvPr id="157" name="Google Shape;157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1414</Words>
  <Application>Microsoft Office PowerPoint</Application>
  <PresentationFormat>On-screen Show (4:3)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PowerPoint Presentation</vt:lpstr>
      <vt:lpstr>VLAN Trunking Protocol (VTP)</vt:lpstr>
      <vt:lpstr>VLAN Trunking Protocol (VTP)</vt:lpstr>
      <vt:lpstr>VLAN Trunking Protocol (VTP)</vt:lpstr>
      <vt:lpstr>VLAN Trunking Protocol (VTP)</vt:lpstr>
      <vt:lpstr>VTP Pruning </vt:lpstr>
      <vt:lpstr>Inter-VLAN Routing</vt:lpstr>
      <vt:lpstr>Inter-VLAN Routing</vt:lpstr>
      <vt:lpstr>Multilayer Switching</vt:lpstr>
      <vt:lpstr>Multilayer switching</vt:lpstr>
      <vt:lpstr>MULTILAYER SWITCHING</vt:lpstr>
      <vt:lpstr>MULTILAYER SWITCHING</vt:lpstr>
      <vt:lpstr>MULTILAYER SWITCHING</vt:lpstr>
      <vt:lpstr>Cisco Express Forwarding</vt:lpstr>
      <vt:lpstr>Switching Security</vt:lpstr>
      <vt:lpstr>Catalyst Native Security</vt:lpstr>
      <vt:lpstr>Catalyst Native Security</vt:lpstr>
      <vt:lpstr>Catalyst Native Security</vt:lpstr>
      <vt:lpstr>Catalyst Native Security</vt:lpstr>
      <vt:lpstr>PowerPoint Presentation</vt:lpstr>
      <vt:lpstr>Catalyst Hardware Security</vt:lpstr>
      <vt:lpstr>Catalyst Hardware Security</vt:lpstr>
      <vt:lpstr>PowerPoint Presentation</vt:lpstr>
      <vt:lpstr>Switching Design Considerations</vt:lpstr>
      <vt:lpstr>FOR THE ACCESS LAYER</vt:lpstr>
      <vt:lpstr>FOR THE DISTRIBUTION LAYER</vt:lpstr>
      <vt:lpstr>FOR THE CORE LAYER </vt:lpstr>
      <vt:lpstr>CISCO 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Mahboob</cp:lastModifiedBy>
  <cp:revision>1</cp:revision>
  <dcterms:created xsi:type="dcterms:W3CDTF">2006-08-16T00:00:00Z</dcterms:created>
  <dcterms:modified xsi:type="dcterms:W3CDTF">2023-10-13T13:11:19Z</dcterms:modified>
</cp:coreProperties>
</file>