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6858000" cx="9144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0" roundtripDataSignature="AMtx7mg8jx9aqQKImriv7+txCYV0/kUb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6C4952A-402F-44BE-9898-BE483B847EBD}">
  <a:tblStyle styleId="{76C4952A-402F-44BE-9898-BE483B847EBD}"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1"/>
            <a:ext cx="3169920" cy="480060"/>
          </a:xfrm>
          <a:prstGeom prst="rect">
            <a:avLst/>
          </a:prstGeom>
          <a:noFill/>
          <a:ln>
            <a:noFill/>
          </a:ln>
        </p:spPr>
        <p:txBody>
          <a:bodyPr anchorCtr="0" anchor="t" bIns="43850" lIns="87700" spcFirstLastPara="1" rIns="87700" wrap="square" tIns="4385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143590" y="1"/>
            <a:ext cx="3169920" cy="480060"/>
          </a:xfrm>
          <a:prstGeom prst="rect">
            <a:avLst/>
          </a:prstGeom>
          <a:noFill/>
          <a:ln>
            <a:noFill/>
          </a:ln>
        </p:spPr>
        <p:txBody>
          <a:bodyPr anchorCtr="0" anchor="t" bIns="43850" lIns="87700" spcFirstLastPara="1" rIns="87700" wrap="square" tIns="4385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257300" y="722313"/>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521" y="4560570"/>
            <a:ext cx="5852160" cy="4320540"/>
          </a:xfrm>
          <a:prstGeom prst="rect">
            <a:avLst/>
          </a:prstGeom>
          <a:noFill/>
          <a:ln>
            <a:noFill/>
          </a:ln>
        </p:spPr>
        <p:txBody>
          <a:bodyPr anchorCtr="0" anchor="t" bIns="43850" lIns="87700" spcFirstLastPara="1" rIns="87700" wrap="square" tIns="4385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19474"/>
            <a:ext cx="3169920" cy="480060"/>
          </a:xfrm>
          <a:prstGeom prst="rect">
            <a:avLst/>
          </a:prstGeom>
          <a:noFill/>
          <a:ln>
            <a:noFill/>
          </a:ln>
        </p:spPr>
        <p:txBody>
          <a:bodyPr anchorCtr="0" anchor="b" bIns="43850" lIns="87700" spcFirstLastPara="1" rIns="87700" wrap="square" tIns="4385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143590" y="9119474"/>
            <a:ext cx="3169920" cy="480060"/>
          </a:xfrm>
          <a:prstGeom prst="rect">
            <a:avLst/>
          </a:prstGeom>
          <a:noFill/>
          <a:ln>
            <a:noFill/>
          </a:ln>
        </p:spPr>
        <p:txBody>
          <a:bodyPr anchorCtr="0" anchor="b" bIns="43850" lIns="87700" spcFirstLastPara="1" rIns="87700" wrap="square" tIns="4385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p:nvPr>
            <p:ph idx="2" type="sldImg"/>
          </p:nvPr>
        </p:nvSpPr>
        <p:spPr>
          <a:xfrm>
            <a:off x="1257300" y="722313"/>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 name="Google Shape;85;p1:notes"/>
          <p:cNvSpPr txBox="1"/>
          <p:nvPr>
            <p:ph idx="1" type="body"/>
          </p:nvPr>
        </p:nvSpPr>
        <p:spPr>
          <a:xfrm>
            <a:off x="731521" y="4560570"/>
            <a:ext cx="5852160" cy="4320540"/>
          </a:xfrm>
          <a:prstGeom prst="rect">
            <a:avLst/>
          </a:prstGeom>
          <a:noFill/>
          <a:ln>
            <a:noFill/>
          </a:ln>
        </p:spPr>
        <p:txBody>
          <a:bodyPr anchorCtr="0" anchor="t" bIns="43850" lIns="87700" spcFirstLastPara="1" rIns="87700" wrap="square" tIns="43850">
            <a:noAutofit/>
          </a:bodyPr>
          <a:lstStyle/>
          <a:p>
            <a:pPr indent="0" lvl="0" marL="0" rtl="0" algn="l">
              <a:spcBef>
                <a:spcPts val="0"/>
              </a:spcBef>
              <a:spcAft>
                <a:spcPts val="0"/>
              </a:spcAft>
              <a:buNone/>
            </a:pPr>
            <a:r>
              <a:t/>
            </a:r>
            <a:endParaRPr/>
          </a:p>
        </p:txBody>
      </p:sp>
      <p:sp>
        <p:nvSpPr>
          <p:cNvPr id="86" name="Google Shape;86;p1:notes"/>
          <p:cNvSpPr txBox="1"/>
          <p:nvPr>
            <p:ph idx="12" type="sldNum"/>
          </p:nvPr>
        </p:nvSpPr>
        <p:spPr>
          <a:xfrm>
            <a:off x="4143590" y="9119474"/>
            <a:ext cx="3169920" cy="480060"/>
          </a:xfrm>
          <a:prstGeom prst="rect">
            <a:avLst/>
          </a:prstGeom>
          <a:noFill/>
          <a:ln>
            <a:noFill/>
          </a:ln>
        </p:spPr>
        <p:txBody>
          <a:bodyPr anchorCtr="0" anchor="b" bIns="43850" lIns="87700" spcFirstLastPara="1" rIns="87700" wrap="square" tIns="43850">
            <a:noAutofit/>
          </a:bodyPr>
          <a:lstStyle/>
          <a:p>
            <a:pPr indent="0" lvl="0" marL="0" rtl="0" algn="r">
              <a:spcBef>
                <a:spcPts val="0"/>
              </a:spcBef>
              <a:spcAft>
                <a:spcPts val="0"/>
              </a:spcAft>
              <a:buNone/>
            </a:pPr>
            <a:fld id="{00000000-1234-1234-1234-123412341234}" type="slidenum">
              <a:rPr lang="en-US"/>
              <a:t>‹#›</a:t>
            </a:fld>
            <a:endParaRPr/>
          </a:p>
        </p:txBody>
      </p:sp>
      <p:sp>
        <p:nvSpPr>
          <p:cNvPr id="87" name="Google Shape;87;p1:notes"/>
          <p:cNvSpPr txBox="1"/>
          <p:nvPr>
            <p:ph idx="10" type="dt"/>
          </p:nvPr>
        </p:nvSpPr>
        <p:spPr>
          <a:xfrm>
            <a:off x="4143590" y="1"/>
            <a:ext cx="3169920" cy="480060"/>
          </a:xfrm>
          <a:prstGeom prst="rect">
            <a:avLst/>
          </a:prstGeom>
          <a:noFill/>
          <a:ln>
            <a:noFill/>
          </a:ln>
        </p:spPr>
        <p:txBody>
          <a:bodyPr anchorCtr="0" anchor="t" bIns="43850" lIns="87700" spcFirstLastPara="1" rIns="87700" wrap="square" tIns="43850">
            <a:noAutofit/>
          </a:bodyPr>
          <a:lstStyle/>
          <a:p>
            <a:pPr indent="0" lvl="0" marL="0" rtl="0" algn="r">
              <a:spcBef>
                <a:spcPts val="0"/>
              </a:spcBef>
              <a:spcAft>
                <a:spcPts val="0"/>
              </a:spcAft>
              <a:buNone/>
            </a:pPr>
            <a:r>
              <a:rPr lang="en-US"/>
              <a:t>25-Feb-22</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txBox="1"/>
          <p:nvPr>
            <p:ph idx="1" type="body"/>
          </p:nvPr>
        </p:nvSpPr>
        <p:spPr>
          <a:xfrm>
            <a:off x="731521" y="4560570"/>
            <a:ext cx="5852160" cy="4320540"/>
          </a:xfrm>
          <a:prstGeom prst="rect">
            <a:avLst/>
          </a:prstGeom>
        </p:spPr>
        <p:txBody>
          <a:bodyPr anchorCtr="0" anchor="t" bIns="43850" lIns="87700" spcFirstLastPara="1" rIns="87700" wrap="square" tIns="43850">
            <a:noAutofit/>
          </a:bodyPr>
          <a:lstStyle/>
          <a:p>
            <a:pPr indent="0" lvl="0" marL="0" rtl="0" algn="l">
              <a:spcBef>
                <a:spcPts val="0"/>
              </a:spcBef>
              <a:spcAft>
                <a:spcPts val="0"/>
              </a:spcAft>
              <a:buNone/>
            </a:pPr>
            <a:r>
              <a:t/>
            </a:r>
            <a:endParaRPr/>
          </a:p>
        </p:txBody>
      </p:sp>
      <p:sp>
        <p:nvSpPr>
          <p:cNvPr id="159" name="Google Shape;159;p10:notes"/>
          <p:cNvSpPr/>
          <p:nvPr>
            <p:ph idx="2" type="sldImg"/>
          </p:nvPr>
        </p:nvSpPr>
        <p:spPr>
          <a:xfrm>
            <a:off x="1257300" y="722313"/>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txBox="1"/>
          <p:nvPr>
            <p:ph idx="1" type="body"/>
          </p:nvPr>
        </p:nvSpPr>
        <p:spPr>
          <a:xfrm>
            <a:off x="731521" y="4560570"/>
            <a:ext cx="5852160" cy="4320540"/>
          </a:xfrm>
          <a:prstGeom prst="rect">
            <a:avLst/>
          </a:prstGeom>
        </p:spPr>
        <p:txBody>
          <a:bodyPr anchorCtr="0" anchor="t" bIns="43850" lIns="87700" spcFirstLastPara="1" rIns="87700" wrap="square" tIns="43850">
            <a:noAutofit/>
          </a:bodyPr>
          <a:lstStyle/>
          <a:p>
            <a:pPr indent="0" lvl="0" marL="0" rtl="0" algn="l">
              <a:spcBef>
                <a:spcPts val="0"/>
              </a:spcBef>
              <a:spcAft>
                <a:spcPts val="0"/>
              </a:spcAft>
              <a:buNone/>
            </a:pPr>
            <a:r>
              <a:t/>
            </a:r>
            <a:endParaRPr/>
          </a:p>
        </p:txBody>
      </p:sp>
      <p:sp>
        <p:nvSpPr>
          <p:cNvPr id="167" name="Google Shape;167;p11:notes"/>
          <p:cNvSpPr/>
          <p:nvPr>
            <p:ph idx="2" type="sldImg"/>
          </p:nvPr>
        </p:nvSpPr>
        <p:spPr>
          <a:xfrm>
            <a:off x="1257300" y="722313"/>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txBox="1"/>
          <p:nvPr>
            <p:ph idx="1" type="body"/>
          </p:nvPr>
        </p:nvSpPr>
        <p:spPr>
          <a:xfrm>
            <a:off x="731521" y="4560570"/>
            <a:ext cx="5852160" cy="4320540"/>
          </a:xfrm>
          <a:prstGeom prst="rect">
            <a:avLst/>
          </a:prstGeom>
        </p:spPr>
        <p:txBody>
          <a:bodyPr anchorCtr="0" anchor="t" bIns="43850" lIns="87700" spcFirstLastPara="1" rIns="87700" wrap="square" tIns="43850">
            <a:noAutofit/>
          </a:bodyPr>
          <a:lstStyle/>
          <a:p>
            <a:pPr indent="0" lvl="0" marL="0" rtl="0" algn="l">
              <a:spcBef>
                <a:spcPts val="0"/>
              </a:spcBef>
              <a:spcAft>
                <a:spcPts val="0"/>
              </a:spcAft>
              <a:buNone/>
            </a:pPr>
            <a:r>
              <a:t/>
            </a:r>
            <a:endParaRPr/>
          </a:p>
        </p:txBody>
      </p:sp>
      <p:sp>
        <p:nvSpPr>
          <p:cNvPr id="174" name="Google Shape;174;p12:notes"/>
          <p:cNvSpPr/>
          <p:nvPr>
            <p:ph idx="2" type="sldImg"/>
          </p:nvPr>
        </p:nvSpPr>
        <p:spPr>
          <a:xfrm>
            <a:off x="1257300" y="722313"/>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3:notes"/>
          <p:cNvSpPr txBox="1"/>
          <p:nvPr>
            <p:ph idx="1" type="body"/>
          </p:nvPr>
        </p:nvSpPr>
        <p:spPr>
          <a:xfrm>
            <a:off x="731521" y="4560570"/>
            <a:ext cx="5852160" cy="4320540"/>
          </a:xfrm>
          <a:prstGeom prst="rect">
            <a:avLst/>
          </a:prstGeom>
        </p:spPr>
        <p:txBody>
          <a:bodyPr anchorCtr="0" anchor="t" bIns="43850" lIns="87700" spcFirstLastPara="1" rIns="87700" wrap="square" tIns="43850">
            <a:noAutofit/>
          </a:bodyPr>
          <a:lstStyle/>
          <a:p>
            <a:pPr indent="0" lvl="0" marL="0" rtl="0" algn="l">
              <a:spcBef>
                <a:spcPts val="0"/>
              </a:spcBef>
              <a:spcAft>
                <a:spcPts val="0"/>
              </a:spcAft>
              <a:buNone/>
            </a:pPr>
            <a:r>
              <a:t/>
            </a:r>
            <a:endParaRPr/>
          </a:p>
        </p:txBody>
      </p:sp>
      <p:sp>
        <p:nvSpPr>
          <p:cNvPr id="181" name="Google Shape;181;p13:notes"/>
          <p:cNvSpPr/>
          <p:nvPr>
            <p:ph idx="2" type="sldImg"/>
          </p:nvPr>
        </p:nvSpPr>
        <p:spPr>
          <a:xfrm>
            <a:off x="1257300" y="722313"/>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4:notes"/>
          <p:cNvSpPr txBox="1"/>
          <p:nvPr>
            <p:ph idx="1" type="body"/>
          </p:nvPr>
        </p:nvSpPr>
        <p:spPr>
          <a:xfrm>
            <a:off x="731521" y="4560570"/>
            <a:ext cx="5852160" cy="4320540"/>
          </a:xfrm>
          <a:prstGeom prst="rect">
            <a:avLst/>
          </a:prstGeom>
        </p:spPr>
        <p:txBody>
          <a:bodyPr anchorCtr="0" anchor="t" bIns="43850" lIns="87700" spcFirstLastPara="1" rIns="87700" wrap="square" tIns="43850">
            <a:noAutofit/>
          </a:bodyPr>
          <a:lstStyle/>
          <a:p>
            <a:pPr indent="0" lvl="0" marL="0" rtl="0" algn="l">
              <a:spcBef>
                <a:spcPts val="0"/>
              </a:spcBef>
              <a:spcAft>
                <a:spcPts val="0"/>
              </a:spcAft>
              <a:buNone/>
            </a:pPr>
            <a:r>
              <a:t/>
            </a:r>
            <a:endParaRPr/>
          </a:p>
        </p:txBody>
      </p:sp>
      <p:sp>
        <p:nvSpPr>
          <p:cNvPr id="188" name="Google Shape;188;p14:notes"/>
          <p:cNvSpPr/>
          <p:nvPr>
            <p:ph idx="2" type="sldImg"/>
          </p:nvPr>
        </p:nvSpPr>
        <p:spPr>
          <a:xfrm>
            <a:off x="1257300" y="722313"/>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5:notes"/>
          <p:cNvSpPr txBox="1"/>
          <p:nvPr>
            <p:ph idx="1" type="body"/>
          </p:nvPr>
        </p:nvSpPr>
        <p:spPr>
          <a:xfrm>
            <a:off x="731521" y="4560570"/>
            <a:ext cx="5852160" cy="4320540"/>
          </a:xfrm>
          <a:prstGeom prst="rect">
            <a:avLst/>
          </a:prstGeom>
        </p:spPr>
        <p:txBody>
          <a:bodyPr anchorCtr="0" anchor="t" bIns="43850" lIns="87700" spcFirstLastPara="1" rIns="87700" wrap="square" tIns="43850">
            <a:noAutofit/>
          </a:bodyPr>
          <a:lstStyle/>
          <a:p>
            <a:pPr indent="0" lvl="0" marL="0" rtl="0" algn="l">
              <a:spcBef>
                <a:spcPts val="0"/>
              </a:spcBef>
              <a:spcAft>
                <a:spcPts val="0"/>
              </a:spcAft>
              <a:buNone/>
            </a:pPr>
            <a:r>
              <a:t/>
            </a:r>
            <a:endParaRPr/>
          </a:p>
        </p:txBody>
      </p:sp>
      <p:sp>
        <p:nvSpPr>
          <p:cNvPr id="206" name="Google Shape;206;p15:notes"/>
          <p:cNvSpPr/>
          <p:nvPr>
            <p:ph idx="2" type="sldImg"/>
          </p:nvPr>
        </p:nvSpPr>
        <p:spPr>
          <a:xfrm>
            <a:off x="1257300" y="722313"/>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6:notes"/>
          <p:cNvSpPr txBox="1"/>
          <p:nvPr>
            <p:ph idx="1" type="body"/>
          </p:nvPr>
        </p:nvSpPr>
        <p:spPr>
          <a:xfrm>
            <a:off x="731521" y="4560570"/>
            <a:ext cx="5852160" cy="4320540"/>
          </a:xfrm>
          <a:prstGeom prst="rect">
            <a:avLst/>
          </a:prstGeom>
        </p:spPr>
        <p:txBody>
          <a:bodyPr anchorCtr="0" anchor="t" bIns="43850" lIns="87700" spcFirstLastPara="1" rIns="87700" wrap="square" tIns="43850">
            <a:noAutofit/>
          </a:bodyPr>
          <a:lstStyle/>
          <a:p>
            <a:pPr indent="0" lvl="0" marL="0" rtl="0" algn="l">
              <a:spcBef>
                <a:spcPts val="0"/>
              </a:spcBef>
              <a:spcAft>
                <a:spcPts val="0"/>
              </a:spcAft>
              <a:buNone/>
            </a:pPr>
            <a:r>
              <a:t/>
            </a:r>
            <a:endParaRPr/>
          </a:p>
        </p:txBody>
      </p:sp>
      <p:sp>
        <p:nvSpPr>
          <p:cNvPr id="213" name="Google Shape;213;p16:notes"/>
          <p:cNvSpPr/>
          <p:nvPr>
            <p:ph idx="2" type="sldImg"/>
          </p:nvPr>
        </p:nvSpPr>
        <p:spPr>
          <a:xfrm>
            <a:off x="1257300" y="722313"/>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7:notes"/>
          <p:cNvSpPr txBox="1"/>
          <p:nvPr>
            <p:ph idx="1" type="body"/>
          </p:nvPr>
        </p:nvSpPr>
        <p:spPr>
          <a:xfrm>
            <a:off x="731521" y="4560570"/>
            <a:ext cx="5852160" cy="4320540"/>
          </a:xfrm>
          <a:prstGeom prst="rect">
            <a:avLst/>
          </a:prstGeom>
        </p:spPr>
        <p:txBody>
          <a:bodyPr anchorCtr="0" anchor="t" bIns="43850" lIns="87700" spcFirstLastPara="1" rIns="87700" wrap="square" tIns="43850">
            <a:noAutofit/>
          </a:bodyPr>
          <a:lstStyle/>
          <a:p>
            <a:pPr indent="0" lvl="0" marL="0" rtl="0" algn="l">
              <a:spcBef>
                <a:spcPts val="0"/>
              </a:spcBef>
              <a:spcAft>
                <a:spcPts val="0"/>
              </a:spcAft>
              <a:buNone/>
            </a:pPr>
            <a:r>
              <a:t/>
            </a:r>
            <a:endParaRPr/>
          </a:p>
        </p:txBody>
      </p:sp>
      <p:sp>
        <p:nvSpPr>
          <p:cNvPr id="220" name="Google Shape;220;p17:notes"/>
          <p:cNvSpPr/>
          <p:nvPr>
            <p:ph idx="2" type="sldImg"/>
          </p:nvPr>
        </p:nvSpPr>
        <p:spPr>
          <a:xfrm>
            <a:off x="1257300" y="722313"/>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8:notes"/>
          <p:cNvSpPr txBox="1"/>
          <p:nvPr>
            <p:ph idx="1" type="body"/>
          </p:nvPr>
        </p:nvSpPr>
        <p:spPr>
          <a:xfrm>
            <a:off x="731521" y="4560570"/>
            <a:ext cx="5852160" cy="4320540"/>
          </a:xfrm>
          <a:prstGeom prst="rect">
            <a:avLst/>
          </a:prstGeom>
        </p:spPr>
        <p:txBody>
          <a:bodyPr anchorCtr="0" anchor="t" bIns="43850" lIns="87700" spcFirstLastPara="1" rIns="87700" wrap="square" tIns="43850">
            <a:noAutofit/>
          </a:bodyPr>
          <a:lstStyle/>
          <a:p>
            <a:pPr indent="0" lvl="0" marL="0" rtl="0" algn="l">
              <a:spcBef>
                <a:spcPts val="0"/>
              </a:spcBef>
              <a:spcAft>
                <a:spcPts val="0"/>
              </a:spcAft>
              <a:buNone/>
            </a:pPr>
            <a:r>
              <a:t/>
            </a:r>
            <a:endParaRPr/>
          </a:p>
        </p:txBody>
      </p:sp>
      <p:sp>
        <p:nvSpPr>
          <p:cNvPr id="228" name="Google Shape;228;p18:notes"/>
          <p:cNvSpPr/>
          <p:nvPr>
            <p:ph idx="2" type="sldImg"/>
          </p:nvPr>
        </p:nvSpPr>
        <p:spPr>
          <a:xfrm>
            <a:off x="1257300" y="722313"/>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9:notes"/>
          <p:cNvSpPr txBox="1"/>
          <p:nvPr>
            <p:ph idx="1" type="body"/>
          </p:nvPr>
        </p:nvSpPr>
        <p:spPr>
          <a:xfrm>
            <a:off x="731521" y="4560570"/>
            <a:ext cx="5852160" cy="4320540"/>
          </a:xfrm>
          <a:prstGeom prst="rect">
            <a:avLst/>
          </a:prstGeom>
        </p:spPr>
        <p:txBody>
          <a:bodyPr anchorCtr="0" anchor="t" bIns="43850" lIns="87700" spcFirstLastPara="1" rIns="87700" wrap="square" tIns="43850">
            <a:noAutofit/>
          </a:bodyPr>
          <a:lstStyle/>
          <a:p>
            <a:pPr indent="0" lvl="0" marL="0" rtl="0" algn="l">
              <a:spcBef>
                <a:spcPts val="0"/>
              </a:spcBef>
              <a:spcAft>
                <a:spcPts val="0"/>
              </a:spcAft>
              <a:buNone/>
            </a:pPr>
            <a:r>
              <a:t/>
            </a:r>
            <a:endParaRPr/>
          </a:p>
        </p:txBody>
      </p:sp>
      <p:sp>
        <p:nvSpPr>
          <p:cNvPr id="235" name="Google Shape;235;p19:notes"/>
          <p:cNvSpPr/>
          <p:nvPr>
            <p:ph idx="2" type="sldImg"/>
          </p:nvPr>
        </p:nvSpPr>
        <p:spPr>
          <a:xfrm>
            <a:off x="1257300" y="722313"/>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731521" y="4560570"/>
            <a:ext cx="5852160" cy="4320540"/>
          </a:xfrm>
          <a:prstGeom prst="rect">
            <a:avLst/>
          </a:prstGeom>
        </p:spPr>
        <p:txBody>
          <a:bodyPr anchorCtr="0" anchor="t" bIns="43850" lIns="87700" spcFirstLastPara="1" rIns="87700" wrap="square" tIns="43850">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257300" y="722313"/>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0:notes"/>
          <p:cNvSpPr txBox="1"/>
          <p:nvPr>
            <p:ph idx="1" type="body"/>
          </p:nvPr>
        </p:nvSpPr>
        <p:spPr>
          <a:xfrm>
            <a:off x="731521" y="4560570"/>
            <a:ext cx="5852160" cy="4320540"/>
          </a:xfrm>
          <a:prstGeom prst="rect">
            <a:avLst/>
          </a:prstGeom>
        </p:spPr>
        <p:txBody>
          <a:bodyPr anchorCtr="0" anchor="t" bIns="43850" lIns="87700" spcFirstLastPara="1" rIns="87700" wrap="square" tIns="43850">
            <a:noAutofit/>
          </a:bodyPr>
          <a:lstStyle/>
          <a:p>
            <a:pPr indent="0" lvl="0" marL="0" rtl="0" algn="l">
              <a:spcBef>
                <a:spcPts val="0"/>
              </a:spcBef>
              <a:spcAft>
                <a:spcPts val="0"/>
              </a:spcAft>
              <a:buNone/>
            </a:pPr>
            <a:r>
              <a:t/>
            </a:r>
            <a:endParaRPr/>
          </a:p>
        </p:txBody>
      </p:sp>
      <p:sp>
        <p:nvSpPr>
          <p:cNvPr id="242" name="Google Shape;242;p20:notes"/>
          <p:cNvSpPr/>
          <p:nvPr>
            <p:ph idx="2" type="sldImg"/>
          </p:nvPr>
        </p:nvSpPr>
        <p:spPr>
          <a:xfrm>
            <a:off x="1257300" y="722313"/>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1:notes"/>
          <p:cNvSpPr txBox="1"/>
          <p:nvPr>
            <p:ph idx="1" type="body"/>
          </p:nvPr>
        </p:nvSpPr>
        <p:spPr>
          <a:xfrm>
            <a:off x="731521" y="4560570"/>
            <a:ext cx="5852160" cy="4320540"/>
          </a:xfrm>
          <a:prstGeom prst="rect">
            <a:avLst/>
          </a:prstGeom>
        </p:spPr>
        <p:txBody>
          <a:bodyPr anchorCtr="0" anchor="t" bIns="43850" lIns="87700" spcFirstLastPara="1" rIns="87700" wrap="square" tIns="43850">
            <a:noAutofit/>
          </a:bodyPr>
          <a:lstStyle/>
          <a:p>
            <a:pPr indent="0" lvl="0" marL="0" rtl="0" algn="l">
              <a:spcBef>
                <a:spcPts val="0"/>
              </a:spcBef>
              <a:spcAft>
                <a:spcPts val="0"/>
              </a:spcAft>
              <a:buNone/>
            </a:pPr>
            <a:r>
              <a:t/>
            </a:r>
            <a:endParaRPr/>
          </a:p>
        </p:txBody>
      </p:sp>
      <p:sp>
        <p:nvSpPr>
          <p:cNvPr id="250" name="Google Shape;250;p21:notes"/>
          <p:cNvSpPr/>
          <p:nvPr>
            <p:ph idx="2" type="sldImg"/>
          </p:nvPr>
        </p:nvSpPr>
        <p:spPr>
          <a:xfrm>
            <a:off x="1257300" y="722313"/>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2:notes"/>
          <p:cNvSpPr txBox="1"/>
          <p:nvPr>
            <p:ph idx="1" type="body"/>
          </p:nvPr>
        </p:nvSpPr>
        <p:spPr>
          <a:xfrm>
            <a:off x="731521" y="4560570"/>
            <a:ext cx="5852160" cy="4320540"/>
          </a:xfrm>
          <a:prstGeom prst="rect">
            <a:avLst/>
          </a:prstGeom>
        </p:spPr>
        <p:txBody>
          <a:bodyPr anchorCtr="0" anchor="t" bIns="43850" lIns="87700" spcFirstLastPara="1" rIns="87700" wrap="square" tIns="43850">
            <a:noAutofit/>
          </a:bodyPr>
          <a:lstStyle/>
          <a:p>
            <a:pPr indent="0" lvl="0" marL="0" rtl="0" algn="l">
              <a:spcBef>
                <a:spcPts val="0"/>
              </a:spcBef>
              <a:spcAft>
                <a:spcPts val="0"/>
              </a:spcAft>
              <a:buNone/>
            </a:pPr>
            <a:r>
              <a:t/>
            </a:r>
            <a:endParaRPr/>
          </a:p>
        </p:txBody>
      </p:sp>
      <p:sp>
        <p:nvSpPr>
          <p:cNvPr id="257" name="Google Shape;257;p22:notes"/>
          <p:cNvSpPr/>
          <p:nvPr>
            <p:ph idx="2" type="sldImg"/>
          </p:nvPr>
        </p:nvSpPr>
        <p:spPr>
          <a:xfrm>
            <a:off x="1257300" y="722313"/>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3:notes"/>
          <p:cNvSpPr txBox="1"/>
          <p:nvPr>
            <p:ph idx="1" type="body"/>
          </p:nvPr>
        </p:nvSpPr>
        <p:spPr>
          <a:xfrm>
            <a:off x="731521" y="4560570"/>
            <a:ext cx="5852160" cy="4320540"/>
          </a:xfrm>
          <a:prstGeom prst="rect">
            <a:avLst/>
          </a:prstGeom>
        </p:spPr>
        <p:txBody>
          <a:bodyPr anchorCtr="0" anchor="t" bIns="43850" lIns="87700" spcFirstLastPara="1" rIns="87700" wrap="square" tIns="43850">
            <a:noAutofit/>
          </a:bodyPr>
          <a:lstStyle/>
          <a:p>
            <a:pPr indent="0" lvl="0" marL="0" rtl="0" algn="l">
              <a:spcBef>
                <a:spcPts val="0"/>
              </a:spcBef>
              <a:spcAft>
                <a:spcPts val="0"/>
              </a:spcAft>
              <a:buNone/>
            </a:pPr>
            <a:r>
              <a:t/>
            </a:r>
            <a:endParaRPr/>
          </a:p>
        </p:txBody>
      </p:sp>
      <p:sp>
        <p:nvSpPr>
          <p:cNvPr id="265" name="Google Shape;265;p23:notes"/>
          <p:cNvSpPr/>
          <p:nvPr>
            <p:ph idx="2" type="sldImg"/>
          </p:nvPr>
        </p:nvSpPr>
        <p:spPr>
          <a:xfrm>
            <a:off x="1257300" y="722313"/>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731521" y="4560570"/>
            <a:ext cx="5852160" cy="4320540"/>
          </a:xfrm>
          <a:prstGeom prst="rect">
            <a:avLst/>
          </a:prstGeom>
        </p:spPr>
        <p:txBody>
          <a:bodyPr anchorCtr="0" anchor="t" bIns="43850" lIns="87700" spcFirstLastPara="1" rIns="87700" wrap="square" tIns="43850">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257300" y="722313"/>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731521" y="4560570"/>
            <a:ext cx="5852160" cy="4320540"/>
          </a:xfrm>
          <a:prstGeom prst="rect">
            <a:avLst/>
          </a:prstGeom>
        </p:spPr>
        <p:txBody>
          <a:bodyPr anchorCtr="0" anchor="t" bIns="43850" lIns="87700" spcFirstLastPara="1" rIns="87700" wrap="square" tIns="43850">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1257300" y="722313"/>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731521" y="4560570"/>
            <a:ext cx="5852160" cy="4320540"/>
          </a:xfrm>
          <a:prstGeom prst="rect">
            <a:avLst/>
          </a:prstGeom>
        </p:spPr>
        <p:txBody>
          <a:bodyPr anchorCtr="0" anchor="t" bIns="43850" lIns="87700" spcFirstLastPara="1" rIns="87700" wrap="square" tIns="43850">
            <a:noAutofit/>
          </a:bodyPr>
          <a:lstStyle/>
          <a:p>
            <a:pPr indent="0" lvl="0" marL="0" rtl="0" algn="l">
              <a:spcBef>
                <a:spcPts val="0"/>
              </a:spcBef>
              <a:spcAft>
                <a:spcPts val="0"/>
              </a:spcAft>
              <a:buNone/>
            </a:pPr>
            <a:r>
              <a:t/>
            </a:r>
            <a:endParaRPr/>
          </a:p>
        </p:txBody>
      </p:sp>
      <p:sp>
        <p:nvSpPr>
          <p:cNvPr id="120" name="Google Shape;120;p5:notes"/>
          <p:cNvSpPr/>
          <p:nvPr>
            <p:ph idx="2" type="sldImg"/>
          </p:nvPr>
        </p:nvSpPr>
        <p:spPr>
          <a:xfrm>
            <a:off x="1257300" y="722313"/>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731521" y="4560570"/>
            <a:ext cx="5852160" cy="4320540"/>
          </a:xfrm>
          <a:prstGeom prst="rect">
            <a:avLst/>
          </a:prstGeom>
        </p:spPr>
        <p:txBody>
          <a:bodyPr anchorCtr="0" anchor="t" bIns="43850" lIns="87700" spcFirstLastPara="1" rIns="87700" wrap="square" tIns="43850">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1257300" y="722313"/>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731521" y="4560570"/>
            <a:ext cx="5852160" cy="4320540"/>
          </a:xfrm>
          <a:prstGeom prst="rect">
            <a:avLst/>
          </a:prstGeom>
        </p:spPr>
        <p:txBody>
          <a:bodyPr anchorCtr="0" anchor="t" bIns="43850" lIns="87700" spcFirstLastPara="1" rIns="87700" wrap="square" tIns="43850">
            <a:noAutofit/>
          </a:bodyPr>
          <a:lstStyle/>
          <a:p>
            <a:pPr indent="0" lvl="0" marL="0" rtl="0" algn="l">
              <a:spcBef>
                <a:spcPts val="0"/>
              </a:spcBef>
              <a:spcAft>
                <a:spcPts val="0"/>
              </a:spcAft>
              <a:buNone/>
            </a:pPr>
            <a:r>
              <a:t/>
            </a:r>
            <a:endParaRPr/>
          </a:p>
        </p:txBody>
      </p:sp>
      <p:sp>
        <p:nvSpPr>
          <p:cNvPr id="137" name="Google Shape;137;p7:notes"/>
          <p:cNvSpPr/>
          <p:nvPr>
            <p:ph idx="2" type="sldImg"/>
          </p:nvPr>
        </p:nvSpPr>
        <p:spPr>
          <a:xfrm>
            <a:off x="1257300" y="722313"/>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731521" y="4560570"/>
            <a:ext cx="5852160" cy="4320540"/>
          </a:xfrm>
          <a:prstGeom prst="rect">
            <a:avLst/>
          </a:prstGeom>
        </p:spPr>
        <p:txBody>
          <a:bodyPr anchorCtr="0" anchor="t" bIns="43850" lIns="87700" spcFirstLastPara="1" rIns="87700" wrap="square" tIns="43850">
            <a:noAutofit/>
          </a:bodyPr>
          <a:lstStyle/>
          <a:p>
            <a:pPr indent="0" lvl="0" marL="0" rtl="0" algn="l">
              <a:spcBef>
                <a:spcPts val="0"/>
              </a:spcBef>
              <a:spcAft>
                <a:spcPts val="0"/>
              </a:spcAft>
              <a:buNone/>
            </a:pPr>
            <a:r>
              <a:t/>
            </a:r>
            <a:endParaRPr/>
          </a:p>
        </p:txBody>
      </p:sp>
      <p:sp>
        <p:nvSpPr>
          <p:cNvPr id="145" name="Google Shape;145;p8:notes"/>
          <p:cNvSpPr/>
          <p:nvPr>
            <p:ph idx="2" type="sldImg"/>
          </p:nvPr>
        </p:nvSpPr>
        <p:spPr>
          <a:xfrm>
            <a:off x="1257300" y="722313"/>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731521" y="4560570"/>
            <a:ext cx="5852160" cy="4320540"/>
          </a:xfrm>
          <a:prstGeom prst="rect">
            <a:avLst/>
          </a:prstGeom>
        </p:spPr>
        <p:txBody>
          <a:bodyPr anchorCtr="0" anchor="t" bIns="43850" lIns="87700" spcFirstLastPara="1" rIns="87700" wrap="square" tIns="43850">
            <a:noAutofit/>
          </a:bodyPr>
          <a:lstStyle/>
          <a:p>
            <a:pPr indent="0" lvl="0" marL="0" rtl="0" algn="l">
              <a:spcBef>
                <a:spcPts val="0"/>
              </a:spcBef>
              <a:spcAft>
                <a:spcPts val="0"/>
              </a:spcAft>
              <a:buNone/>
            </a:pPr>
            <a:r>
              <a:t/>
            </a:r>
            <a:endParaRPr/>
          </a:p>
        </p:txBody>
      </p:sp>
      <p:sp>
        <p:nvSpPr>
          <p:cNvPr id="152" name="Google Shape;152;p9:notes"/>
          <p:cNvSpPr/>
          <p:nvPr>
            <p:ph idx="2" type="sldImg"/>
          </p:nvPr>
        </p:nvSpPr>
        <p:spPr>
          <a:xfrm>
            <a:off x="1257300" y="722313"/>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34"/>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4" name="Google Shape;74;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3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3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0" name="Google Shape;80;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 </a:t>
            </a:r>
            <a:endParaRPr>
              <a:solidFill>
                <a:srgbClr val="888888"/>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3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3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0" name="Google Shape;60;p3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1" name="Google Shape;61;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3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33"/>
          <p:cNvSpPr/>
          <p:nvPr>
            <p:ph idx="2" type="pic"/>
          </p:nvPr>
        </p:nvSpPr>
        <p:spPr>
          <a:xfrm>
            <a:off x="1792288" y="612775"/>
            <a:ext cx="5486400" cy="4114800"/>
          </a:xfrm>
          <a:prstGeom prst="rect">
            <a:avLst/>
          </a:prstGeom>
          <a:noFill/>
          <a:ln>
            <a:noFill/>
          </a:ln>
        </p:spPr>
      </p:sp>
      <p:sp>
        <p:nvSpPr>
          <p:cNvPr id="67" name="Google Shape;67;p3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8" name="Google Shape;68;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 </a:t>
            </a:r>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
          <p:cNvSpPr txBox="1"/>
          <p:nvPr/>
        </p:nvSpPr>
        <p:spPr>
          <a:xfrm>
            <a:off x="971547" y="5183453"/>
            <a:ext cx="7239000" cy="8004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800" u="none" cap="small" strike="noStrike">
                <a:solidFill>
                  <a:schemeClr val="dk1"/>
                </a:solidFill>
                <a:latin typeface="Calibri"/>
                <a:ea typeface="Calibri"/>
                <a:cs typeface="Calibri"/>
                <a:sym typeface="Calibri"/>
              </a:rPr>
              <a:t>Dr. </a:t>
            </a:r>
            <a:r>
              <a:rPr lang="en-US" sz="2800" cap="small">
                <a:solidFill>
                  <a:schemeClr val="dk1"/>
                </a:solidFill>
                <a:latin typeface="Calibri"/>
                <a:ea typeface="Calibri"/>
                <a:cs typeface="Calibri"/>
                <a:sym typeface="Calibri"/>
              </a:rPr>
              <a:t>Mahboob Qaosar</a:t>
            </a:r>
            <a:endParaRPr/>
          </a:p>
          <a:p>
            <a:pPr indent="0" lvl="0" marL="0" marR="0" rtl="0" algn="ctr">
              <a:spcBef>
                <a:spcPts val="0"/>
              </a:spcBef>
              <a:spcAft>
                <a:spcPts val="0"/>
              </a:spcAft>
              <a:buNone/>
            </a:pPr>
            <a:r>
              <a:rPr b="0" i="0" lang="en-US" sz="1800" u="none" cap="small" strike="noStrike">
                <a:solidFill>
                  <a:schemeClr val="dk1"/>
                </a:solidFill>
                <a:latin typeface="Calibri"/>
                <a:ea typeface="Calibri"/>
                <a:cs typeface="Calibri"/>
                <a:sym typeface="Calibri"/>
              </a:rPr>
              <a:t>Associate Professor, CSE, RU</a:t>
            </a:r>
            <a:endParaRPr b="0" i="0" sz="1600" u="none" cap="small" strike="noStrike">
              <a:solidFill>
                <a:schemeClr val="dk1"/>
              </a:solidFill>
              <a:latin typeface="Calibri"/>
              <a:ea typeface="Calibri"/>
              <a:cs typeface="Calibri"/>
              <a:sym typeface="Calibri"/>
            </a:endParaRPr>
          </a:p>
        </p:txBody>
      </p:sp>
      <p:sp>
        <p:nvSpPr>
          <p:cNvPr id="90" name="Google Shape;90;p1"/>
          <p:cNvSpPr txBox="1"/>
          <p:nvPr/>
        </p:nvSpPr>
        <p:spPr>
          <a:xfrm>
            <a:off x="228598" y="363512"/>
            <a:ext cx="8724900" cy="1938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CSET 150</a:t>
            </a:r>
            <a:endParaRPr b="1" i="0" sz="36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i="0" lang="en-US" sz="4800" u="none" cap="small" strike="noStrike">
                <a:solidFill>
                  <a:schemeClr val="dk1"/>
                </a:solidFill>
                <a:latin typeface="Times New Roman"/>
                <a:ea typeface="Times New Roman"/>
                <a:cs typeface="Times New Roman"/>
                <a:sym typeface="Times New Roman"/>
              </a:rPr>
              <a:t>Network Design and Management</a:t>
            </a:r>
            <a:endParaRPr/>
          </a:p>
        </p:txBody>
      </p:sp>
      <p:pic>
        <p:nvPicPr>
          <p:cNvPr id="91" name="Google Shape;91;p1"/>
          <p:cNvPicPr preferRelativeResize="0"/>
          <p:nvPr/>
        </p:nvPicPr>
        <p:blipFill rotWithShape="1">
          <a:blip r:embed="rId3">
            <a:alphaModFix/>
          </a:blip>
          <a:srcRect b="0" l="0" r="0" t="0"/>
          <a:stretch/>
        </p:blipFill>
        <p:spPr>
          <a:xfrm>
            <a:off x="3818150" y="2903400"/>
            <a:ext cx="1545795" cy="1440000"/>
          </a:xfrm>
          <a:prstGeom prst="rect">
            <a:avLst/>
          </a:prstGeom>
          <a:noFill/>
          <a:ln>
            <a:noFill/>
          </a:ln>
        </p:spPr>
      </p:pic>
      <p:sp>
        <p:nvSpPr>
          <p:cNvPr id="92" name="Google Shape;92;p1"/>
          <p:cNvSpPr txBox="1"/>
          <p:nvPr/>
        </p:nvSpPr>
        <p:spPr>
          <a:xfrm>
            <a:off x="6296628" y="6504972"/>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 name="Google Shape;93;p1"/>
          <p:cNvSpPr txBox="1"/>
          <p:nvPr/>
        </p:nvSpPr>
        <p:spPr>
          <a:xfrm>
            <a:off x="0" y="2442964"/>
            <a:ext cx="91440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u="none" cap="small">
                <a:solidFill>
                  <a:srgbClr val="FF0000"/>
                </a:solidFill>
                <a:latin typeface="Calibri"/>
                <a:ea typeface="Calibri"/>
                <a:cs typeface="Calibri"/>
                <a:sym typeface="Calibri"/>
              </a:rPr>
              <a:t>Evening Masters Edition</a:t>
            </a:r>
            <a:endParaRPr b="1" sz="1800" u="none" cap="small">
              <a:solidFill>
                <a:srgbClr val="FF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b="1" lang="en-US"/>
              <a:t>Private and Public Addresses</a:t>
            </a:r>
            <a:endParaRPr/>
          </a:p>
        </p:txBody>
      </p:sp>
      <p:sp>
        <p:nvSpPr>
          <p:cNvPr id="162" name="Google Shape;162;p10"/>
          <p:cNvSpPr txBox="1"/>
          <p:nvPr>
            <p:ph idx="1" type="body"/>
          </p:nvPr>
        </p:nvSpPr>
        <p:spPr>
          <a:xfrm>
            <a:off x="457200" y="1752601"/>
            <a:ext cx="8229600" cy="205739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Requests For Comments (RFC) 1918, </a:t>
            </a:r>
            <a:endParaRPr/>
          </a:p>
          <a:p>
            <a:pPr indent="-285750" lvl="1" marL="742950" rtl="0" algn="l">
              <a:spcBef>
                <a:spcPts val="480"/>
              </a:spcBef>
              <a:spcAft>
                <a:spcPts val="0"/>
              </a:spcAft>
              <a:buClr>
                <a:schemeClr val="dk1"/>
              </a:buClr>
              <a:buSzPts val="2400"/>
              <a:buChar char="–"/>
            </a:pPr>
            <a:r>
              <a:rPr b="1" lang="en-US" sz="2400"/>
              <a:t>"Address Allocation for Private Internets,"</a:t>
            </a:r>
            <a:r>
              <a:rPr lang="en-US" sz="2400"/>
              <a:t> defines the private IPv4 addresses as follows:</a:t>
            </a:r>
            <a:endParaRPr/>
          </a:p>
          <a:p>
            <a:pPr indent="-133350" lvl="1" marL="742950" rtl="0" algn="l">
              <a:spcBef>
                <a:spcPts val="480"/>
              </a:spcBef>
              <a:spcAft>
                <a:spcPts val="0"/>
              </a:spcAft>
              <a:buClr>
                <a:schemeClr val="dk1"/>
              </a:buClr>
              <a:buSzPts val="2400"/>
              <a:buNone/>
            </a:pPr>
            <a:r>
              <a:t/>
            </a:r>
            <a:endParaRPr sz="2400"/>
          </a:p>
          <a:p>
            <a:pPr indent="-133350" lvl="1" marL="742950" rtl="0" algn="l">
              <a:spcBef>
                <a:spcPts val="480"/>
              </a:spcBef>
              <a:spcAft>
                <a:spcPts val="0"/>
              </a:spcAft>
              <a:buClr>
                <a:schemeClr val="dk1"/>
              </a:buClr>
              <a:buSzPts val="2400"/>
              <a:buNone/>
            </a:pPr>
            <a:r>
              <a:t/>
            </a:r>
            <a:endParaRPr sz="2400"/>
          </a:p>
        </p:txBody>
      </p:sp>
      <p:sp>
        <p:nvSpPr>
          <p:cNvPr id="163" name="Google Shape;163;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graphicFrame>
        <p:nvGraphicFramePr>
          <p:cNvPr id="164" name="Google Shape;164;p10"/>
          <p:cNvGraphicFramePr/>
          <p:nvPr/>
        </p:nvGraphicFramePr>
        <p:xfrm>
          <a:off x="1600200" y="3505200"/>
          <a:ext cx="3000000" cy="3000000"/>
        </p:xfrm>
        <a:graphic>
          <a:graphicData uri="http://schemas.openxmlformats.org/drawingml/2006/table">
            <a:tbl>
              <a:tblPr bandRow="1" firstRow="1">
                <a:noFill/>
                <a:tableStyleId>{76C4952A-402F-44BE-9898-BE483B847EBD}</a:tableStyleId>
              </a:tblPr>
              <a:tblGrid>
                <a:gridCol w="2286000"/>
                <a:gridCol w="1295400"/>
                <a:gridCol w="3276600"/>
              </a:tblGrid>
              <a:tr h="731525">
                <a:tc>
                  <a:txBody>
                    <a:bodyPr/>
                    <a:lstStyle/>
                    <a:p>
                      <a:pPr indent="0" lvl="0" marL="0" marR="0" rtl="0" algn="ctr">
                        <a:spcBef>
                          <a:spcPts val="0"/>
                        </a:spcBef>
                        <a:spcAft>
                          <a:spcPts val="0"/>
                        </a:spcAft>
                        <a:buNone/>
                      </a:pPr>
                      <a:r>
                        <a:rPr lang="en-US" sz="2400" u="none" cap="none" strike="noStrike"/>
                        <a:t>10.0.0.0 </a:t>
                      </a:r>
                      <a:endParaRPr b="0" sz="2400" u="none" cap="none" strike="noStrike"/>
                    </a:p>
                  </a:txBody>
                  <a:tcPr marT="45725" marB="45725" marR="91450" marL="91450" anchor="ctr">
                    <a:solidFill>
                      <a:schemeClr val="lt1"/>
                    </a:solidFill>
                  </a:tcPr>
                </a:tc>
                <a:tc>
                  <a:txBody>
                    <a:bodyPr/>
                    <a:lstStyle/>
                    <a:p>
                      <a:pPr indent="0" lvl="0" marL="0" marR="0" rtl="0" algn="ctr">
                        <a:spcBef>
                          <a:spcPts val="0"/>
                        </a:spcBef>
                        <a:spcAft>
                          <a:spcPts val="0"/>
                        </a:spcAft>
                        <a:buNone/>
                      </a:pPr>
                      <a:r>
                        <a:rPr lang="en-US" sz="2400" u="none" cap="none" strike="noStrike"/>
                        <a:t>To </a:t>
                      </a:r>
                      <a:endParaRPr b="0" sz="2400" u="none" cap="none" strike="noStrike"/>
                    </a:p>
                  </a:txBody>
                  <a:tcPr marT="45725" marB="45725" marR="91450" marL="91450" anchor="ctr">
                    <a:solidFill>
                      <a:schemeClr val="lt1"/>
                    </a:solidFill>
                  </a:tcPr>
                </a:tc>
                <a:tc>
                  <a:txBody>
                    <a:bodyPr/>
                    <a:lstStyle/>
                    <a:p>
                      <a:pPr indent="0" lvl="0" marL="0" marR="0" rtl="0" algn="ctr">
                        <a:spcBef>
                          <a:spcPts val="0"/>
                        </a:spcBef>
                        <a:spcAft>
                          <a:spcPts val="0"/>
                        </a:spcAft>
                        <a:buNone/>
                      </a:pPr>
                      <a:r>
                        <a:rPr lang="en-US" sz="2400" u="none" cap="none" strike="noStrike"/>
                        <a:t>10.255.255.255</a:t>
                      </a:r>
                      <a:endParaRPr b="0" sz="2400" u="none" cap="none" strike="noStrike"/>
                    </a:p>
                  </a:txBody>
                  <a:tcPr marT="45725" marB="45725" marR="91450" marL="91450" anchor="ctr">
                    <a:solidFill>
                      <a:schemeClr val="lt1"/>
                    </a:solidFill>
                  </a:tcPr>
                </a:tc>
              </a:tr>
              <a:tr h="731525">
                <a:tc>
                  <a:txBody>
                    <a:bodyPr/>
                    <a:lstStyle/>
                    <a:p>
                      <a:pPr indent="0" lvl="0" marL="0" marR="0" rtl="0" algn="ctr">
                        <a:spcBef>
                          <a:spcPts val="0"/>
                        </a:spcBef>
                        <a:spcAft>
                          <a:spcPts val="0"/>
                        </a:spcAft>
                        <a:buNone/>
                      </a:pPr>
                      <a:r>
                        <a:rPr lang="en-US" sz="2400" u="none" cap="none" strike="noStrike"/>
                        <a:t>172.16.0.0</a:t>
                      </a:r>
                      <a:endParaRPr b="0" sz="2400" u="none" cap="none" strike="noStrike"/>
                    </a:p>
                  </a:txBody>
                  <a:tcPr marT="45725" marB="45725" marR="91450" marL="91450" anchor="ctr">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alibri"/>
                        <a:buNone/>
                      </a:pPr>
                      <a:r>
                        <a:rPr lang="en-US" sz="2400" u="none" cap="none" strike="noStrike"/>
                        <a:t>To</a:t>
                      </a:r>
                      <a:endParaRPr b="0" sz="2400" u="none" cap="none" strike="noStrike"/>
                    </a:p>
                  </a:txBody>
                  <a:tcPr marT="45725" marB="45725" marR="91450" marL="91450" anchor="ctr">
                    <a:solidFill>
                      <a:schemeClr val="lt1"/>
                    </a:solidFill>
                  </a:tcPr>
                </a:tc>
                <a:tc>
                  <a:txBody>
                    <a:bodyPr/>
                    <a:lstStyle/>
                    <a:p>
                      <a:pPr indent="0" lvl="0" marL="0" marR="0" rtl="0" algn="ctr">
                        <a:spcBef>
                          <a:spcPts val="0"/>
                        </a:spcBef>
                        <a:spcAft>
                          <a:spcPts val="0"/>
                        </a:spcAft>
                        <a:buNone/>
                      </a:pPr>
                      <a:r>
                        <a:rPr lang="en-US" sz="2400" u="none" cap="none" strike="noStrike"/>
                        <a:t>172.31.255.255</a:t>
                      </a:r>
                      <a:endParaRPr b="0" sz="2400" u="none" cap="none" strike="noStrike"/>
                    </a:p>
                  </a:txBody>
                  <a:tcPr marT="45725" marB="45725" marR="91450" marL="91450" anchor="ctr">
                    <a:solidFill>
                      <a:schemeClr val="lt1"/>
                    </a:solidFill>
                  </a:tcPr>
                </a:tc>
              </a:tr>
              <a:tr h="731525">
                <a:tc>
                  <a:txBody>
                    <a:bodyPr/>
                    <a:lstStyle/>
                    <a:p>
                      <a:pPr indent="0" lvl="0" marL="0" marR="0" rtl="0" algn="ctr">
                        <a:spcBef>
                          <a:spcPts val="0"/>
                        </a:spcBef>
                        <a:spcAft>
                          <a:spcPts val="0"/>
                        </a:spcAft>
                        <a:buNone/>
                      </a:pPr>
                      <a:r>
                        <a:rPr lang="en-US" sz="2400" u="none" cap="none" strike="noStrike"/>
                        <a:t>192.168.0.0 </a:t>
                      </a:r>
                      <a:endParaRPr b="0" sz="2400" u="none" cap="none" strike="noStrike"/>
                    </a:p>
                  </a:txBody>
                  <a:tcPr marT="45725" marB="45725" marR="91450" marL="91450" anchor="ctr">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alibri"/>
                        <a:buNone/>
                      </a:pPr>
                      <a:r>
                        <a:rPr lang="en-US" sz="2400" u="none" cap="none" strike="noStrike"/>
                        <a:t>To </a:t>
                      </a:r>
                      <a:endParaRPr b="0" sz="2400" u="none" cap="none" strike="noStrike"/>
                    </a:p>
                  </a:txBody>
                  <a:tcPr marT="45725" marB="45725" marR="91450" marL="91450" anchor="ctr">
                    <a:solidFill>
                      <a:schemeClr val="lt1"/>
                    </a:solidFill>
                  </a:tcPr>
                </a:tc>
                <a:tc>
                  <a:txBody>
                    <a:bodyPr/>
                    <a:lstStyle/>
                    <a:p>
                      <a:pPr indent="0" lvl="0" marL="0" marR="0" rtl="0" algn="ctr">
                        <a:spcBef>
                          <a:spcPts val="0"/>
                        </a:spcBef>
                        <a:spcAft>
                          <a:spcPts val="0"/>
                        </a:spcAft>
                        <a:buNone/>
                      </a:pPr>
                      <a:r>
                        <a:rPr lang="en-US" sz="2400" u="none" cap="none" strike="noStrike"/>
                        <a:t>192.168.255.255</a:t>
                      </a:r>
                      <a:endParaRPr b="0" sz="2400" u="none" cap="none" strike="noStrike"/>
                    </a:p>
                  </a:txBody>
                  <a:tcPr marT="45725" marB="45725" marR="91450" marL="91450" anchor="ctr">
                    <a:solidFill>
                      <a:schemeClr val="lt1"/>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b="1" lang="en-US"/>
              <a:t>Private and Public Addresses</a:t>
            </a:r>
            <a:endParaRPr/>
          </a:p>
        </p:txBody>
      </p:sp>
      <p:sp>
        <p:nvSpPr>
          <p:cNvPr id="170" name="Google Shape;170;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50000"/>
              </a:lnSpc>
              <a:spcBef>
                <a:spcPts val="0"/>
              </a:spcBef>
              <a:spcAft>
                <a:spcPts val="0"/>
              </a:spcAft>
              <a:buClr>
                <a:schemeClr val="dk1"/>
              </a:buClr>
              <a:buSzPts val="2400"/>
              <a:buChar char="•"/>
            </a:pPr>
            <a:r>
              <a:rPr lang="en-US" sz="2400"/>
              <a:t>Private addresses are for use only within a company's network; </a:t>
            </a:r>
            <a:endParaRPr/>
          </a:p>
          <a:p>
            <a:pPr indent="-342900" lvl="0" marL="342900" rtl="0" algn="l">
              <a:lnSpc>
                <a:spcPct val="150000"/>
              </a:lnSpc>
              <a:spcBef>
                <a:spcPts val="480"/>
              </a:spcBef>
              <a:spcAft>
                <a:spcPts val="0"/>
              </a:spcAft>
              <a:buClr>
                <a:schemeClr val="dk1"/>
              </a:buClr>
              <a:buSzPts val="2400"/>
              <a:buChar char="•"/>
            </a:pPr>
            <a:r>
              <a:rPr b="1" lang="en-US" sz="2400"/>
              <a:t>Public addresses</a:t>
            </a:r>
            <a:r>
              <a:rPr lang="en-US" sz="2400"/>
              <a:t> must be used when communicating on the </a:t>
            </a:r>
            <a:r>
              <a:rPr b="1" lang="en-US" sz="2400"/>
              <a:t>public Internet.</a:t>
            </a:r>
            <a:r>
              <a:rPr lang="en-US" sz="2400"/>
              <a:t> </a:t>
            </a:r>
            <a:endParaRPr/>
          </a:p>
          <a:p>
            <a:pPr indent="-342900" lvl="0" marL="342900" rtl="0" algn="l">
              <a:lnSpc>
                <a:spcPct val="150000"/>
              </a:lnSpc>
              <a:spcBef>
                <a:spcPts val="480"/>
              </a:spcBef>
              <a:spcAft>
                <a:spcPts val="0"/>
              </a:spcAft>
              <a:buClr>
                <a:schemeClr val="dk1"/>
              </a:buClr>
              <a:buSzPts val="2400"/>
              <a:buChar char="•"/>
            </a:pPr>
            <a:r>
              <a:rPr lang="en-US" sz="2400"/>
              <a:t>Internal private addresses must be translated to public addresses when data is sent out to the Internet, and these public addresses must be translated back to the private addresses when packets come in from the Internet.</a:t>
            </a:r>
            <a:endParaRPr/>
          </a:p>
        </p:txBody>
      </p:sp>
      <p:sp>
        <p:nvSpPr>
          <p:cNvPr id="171" name="Google Shape;171;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4400"/>
              <a:buFont typeface="Calibri"/>
              <a:buNone/>
            </a:pPr>
            <a:r>
              <a:rPr b="1" lang="en-US">
                <a:solidFill>
                  <a:srgbClr val="000000"/>
                </a:solidFill>
              </a:rPr>
              <a:t>Private and Public Addresses</a:t>
            </a:r>
            <a:endParaRPr sz="3200"/>
          </a:p>
        </p:txBody>
      </p:sp>
      <p:sp>
        <p:nvSpPr>
          <p:cNvPr id="177" name="Google Shape;177;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Public addresses are required for the Internet connections and for servers that must be accessible from the Internet</a:t>
            </a:r>
            <a:endParaRPr/>
          </a:p>
          <a:p>
            <a:pPr indent="-285750" lvl="1" marL="742950" rtl="0" algn="l">
              <a:spcBef>
                <a:spcPts val="480"/>
              </a:spcBef>
              <a:spcAft>
                <a:spcPts val="0"/>
              </a:spcAft>
              <a:buClr>
                <a:schemeClr val="dk1"/>
              </a:buClr>
              <a:buSzPts val="2400"/>
              <a:buChar char="–"/>
            </a:pPr>
            <a:r>
              <a:rPr lang="en-US" sz="2400"/>
              <a:t>for example, File Transfer Protocol (FTP) servers that contain publicly accessible data, and web servers. </a:t>
            </a:r>
            <a:endParaRPr/>
          </a:p>
          <a:p>
            <a:pPr indent="-342900" lvl="0" marL="342900" rtl="0" algn="l">
              <a:spcBef>
                <a:spcPts val="480"/>
              </a:spcBef>
              <a:spcAft>
                <a:spcPts val="0"/>
              </a:spcAft>
              <a:buClr>
                <a:schemeClr val="dk1"/>
              </a:buClr>
              <a:buSzPts val="2400"/>
              <a:buChar char="•"/>
            </a:pPr>
            <a:r>
              <a:rPr lang="en-US" sz="2400"/>
              <a:t>Other devices internal to the network can use private addresses they can connect to the Internet through a </a:t>
            </a:r>
            <a:r>
              <a:rPr b="1" lang="en-US" sz="2400"/>
              <a:t>NAT device</a:t>
            </a:r>
            <a:r>
              <a:rPr lang="en-US" sz="2400"/>
              <a:t>.</a:t>
            </a:r>
            <a:endParaRPr/>
          </a:p>
          <a:p>
            <a:pPr indent="-342900" lvl="0" marL="342900" rtl="0" algn="l">
              <a:spcBef>
                <a:spcPts val="480"/>
              </a:spcBef>
              <a:spcAft>
                <a:spcPts val="0"/>
              </a:spcAft>
              <a:buClr>
                <a:schemeClr val="dk1"/>
              </a:buClr>
              <a:buSzPts val="2400"/>
              <a:buChar char="•"/>
            </a:pPr>
            <a:r>
              <a:rPr lang="en-US" sz="2400"/>
              <a:t>NAT – network address translator</a:t>
            </a:r>
            <a:endParaRPr/>
          </a:p>
        </p:txBody>
      </p:sp>
      <p:sp>
        <p:nvSpPr>
          <p:cNvPr id="178" name="Google Shape;178;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NAT (Network Address Translator)</a:t>
            </a:r>
            <a:endParaRPr/>
          </a:p>
        </p:txBody>
      </p:sp>
      <p:sp>
        <p:nvSpPr>
          <p:cNvPr id="184" name="Google Shape;184;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b="1" lang="en-US" sz="2400"/>
              <a:t>To configure </a:t>
            </a:r>
            <a:r>
              <a:rPr lang="en-US" sz="2400"/>
              <a:t>NAT 🡪 you first define </a:t>
            </a:r>
            <a:r>
              <a:rPr b="1" lang="en-US" sz="2400"/>
              <a:t>inside and outside</a:t>
            </a:r>
            <a:r>
              <a:rPr lang="en-US" sz="2400"/>
              <a:t> interfaces on the NAT device. </a:t>
            </a:r>
            <a:endParaRPr/>
          </a:p>
          <a:p>
            <a:pPr indent="-285750" lvl="1" marL="742950" rtl="0" algn="l">
              <a:spcBef>
                <a:spcPts val="480"/>
              </a:spcBef>
              <a:spcAft>
                <a:spcPts val="0"/>
              </a:spcAft>
              <a:buClr>
                <a:schemeClr val="dk1"/>
              </a:buClr>
              <a:buSzPts val="2400"/>
              <a:buChar char="–"/>
            </a:pPr>
            <a:r>
              <a:rPr lang="en-US" sz="2400"/>
              <a:t>The inside </a:t>
            </a:r>
            <a:r>
              <a:rPr b="1" lang="en-US" sz="2400"/>
              <a:t>interface</a:t>
            </a:r>
            <a:r>
              <a:rPr lang="en-US" sz="2400"/>
              <a:t> connects to the </a:t>
            </a:r>
            <a:r>
              <a:rPr b="1" lang="en-US" sz="2400"/>
              <a:t>internal</a:t>
            </a:r>
            <a:r>
              <a:rPr lang="en-US" sz="2400"/>
              <a:t> network, </a:t>
            </a:r>
            <a:endParaRPr/>
          </a:p>
          <a:p>
            <a:pPr indent="-285750" lvl="1" marL="742950" rtl="0" algn="l">
              <a:spcBef>
                <a:spcPts val="480"/>
              </a:spcBef>
              <a:spcAft>
                <a:spcPts val="0"/>
              </a:spcAft>
              <a:buClr>
                <a:schemeClr val="dk1"/>
              </a:buClr>
              <a:buSzPts val="2400"/>
              <a:buChar char="–"/>
            </a:pPr>
            <a:r>
              <a:rPr lang="en-US" sz="2400"/>
              <a:t>while the </a:t>
            </a:r>
            <a:r>
              <a:rPr b="1" lang="en-US" sz="2400"/>
              <a:t>outside</a:t>
            </a:r>
            <a:r>
              <a:rPr lang="en-US" sz="2400"/>
              <a:t> interface connects to the </a:t>
            </a:r>
            <a:r>
              <a:rPr b="1" lang="en-US" sz="2400"/>
              <a:t>Internet</a:t>
            </a:r>
            <a:r>
              <a:rPr lang="en-US" sz="2400"/>
              <a:t>. </a:t>
            </a:r>
            <a:endParaRPr/>
          </a:p>
          <a:p>
            <a:pPr indent="-285750" lvl="1" marL="742950" rtl="0" algn="l">
              <a:spcBef>
                <a:spcPts val="480"/>
              </a:spcBef>
              <a:spcAft>
                <a:spcPts val="0"/>
              </a:spcAft>
              <a:buClr>
                <a:schemeClr val="dk1"/>
              </a:buClr>
              <a:buSzPts val="2400"/>
              <a:buChar char="–"/>
            </a:pPr>
            <a:r>
              <a:rPr lang="en-US" sz="2400"/>
              <a:t>You also define the addresses that are to be translated on each side.</a:t>
            </a:r>
            <a:endParaRPr/>
          </a:p>
          <a:p>
            <a:pPr indent="-342900" lvl="0" marL="342900" rtl="0" algn="l">
              <a:spcBef>
                <a:spcPts val="480"/>
              </a:spcBef>
              <a:spcAft>
                <a:spcPts val="0"/>
              </a:spcAft>
              <a:buClr>
                <a:schemeClr val="dk1"/>
              </a:buClr>
              <a:buSzPts val="2400"/>
              <a:buNone/>
            </a:pPr>
            <a:r>
              <a:t/>
            </a:r>
            <a:endParaRPr sz="2400"/>
          </a:p>
          <a:p>
            <a:pPr indent="-190500" lvl="0" marL="342900" rtl="0" algn="l">
              <a:spcBef>
                <a:spcPts val="480"/>
              </a:spcBef>
              <a:spcAft>
                <a:spcPts val="0"/>
              </a:spcAft>
              <a:buClr>
                <a:schemeClr val="dk1"/>
              </a:buClr>
              <a:buSzPts val="2400"/>
              <a:buNone/>
            </a:pPr>
            <a:r>
              <a:t/>
            </a:r>
            <a:endParaRPr sz="2400"/>
          </a:p>
        </p:txBody>
      </p:sp>
      <p:sp>
        <p:nvSpPr>
          <p:cNvPr id="185" name="Google Shape;185;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NAT</a:t>
            </a:r>
            <a:endParaRPr/>
          </a:p>
        </p:txBody>
      </p:sp>
      <p:sp>
        <p:nvSpPr>
          <p:cNvPr id="191" name="Google Shape;191;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sp>
        <p:nvSpPr>
          <p:cNvPr id="192" name="Google Shape;192;p14"/>
          <p:cNvSpPr/>
          <p:nvPr/>
        </p:nvSpPr>
        <p:spPr>
          <a:xfrm>
            <a:off x="489030" y="1066800"/>
            <a:ext cx="7086600" cy="307777"/>
          </a:xfrm>
          <a:prstGeom prst="rect">
            <a:avLst/>
          </a:prstGeom>
          <a:solidFill>
            <a:schemeClr val="lt1"/>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A person at PC 172.16.1.1 wants to access data on the FTP server at 192.168.7.2.</a:t>
            </a:r>
            <a:endParaRPr/>
          </a:p>
        </p:txBody>
      </p:sp>
      <p:sp>
        <p:nvSpPr>
          <p:cNvPr id="193" name="Google Shape;193;p14"/>
          <p:cNvSpPr/>
          <p:nvPr/>
        </p:nvSpPr>
        <p:spPr>
          <a:xfrm>
            <a:off x="457200" y="5710535"/>
            <a:ext cx="7315200" cy="537865"/>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A NAT device (in this case, a router) translates addresses on the inside network 172.16.0.0 to addresses on the outside network 10.1.0.0</a:t>
            </a:r>
            <a:endParaRPr/>
          </a:p>
        </p:txBody>
      </p:sp>
      <p:sp>
        <p:nvSpPr>
          <p:cNvPr id="194" name="Google Shape;194;p14"/>
          <p:cNvSpPr/>
          <p:nvPr/>
        </p:nvSpPr>
        <p:spPr>
          <a:xfrm>
            <a:off x="1371600" y="6324600"/>
            <a:ext cx="6553200" cy="307777"/>
          </a:xfrm>
          <a:prstGeom prst="rect">
            <a:avLst/>
          </a:prstGeom>
          <a:solidFill>
            <a:schemeClr val="lt1"/>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N.B.: In practice, public addresses would be used on the Internet</a:t>
            </a:r>
            <a:endParaRPr/>
          </a:p>
        </p:txBody>
      </p:sp>
      <p:pic>
        <p:nvPicPr>
          <p:cNvPr id="195" name="Google Shape;195;p14"/>
          <p:cNvPicPr preferRelativeResize="0"/>
          <p:nvPr/>
        </p:nvPicPr>
        <p:blipFill rotWithShape="1">
          <a:blip r:embed="rId3">
            <a:alphaModFix/>
          </a:blip>
          <a:srcRect b="0" l="0" r="0" t="0"/>
          <a:stretch/>
        </p:blipFill>
        <p:spPr>
          <a:xfrm>
            <a:off x="0" y="1500590"/>
            <a:ext cx="8001000" cy="4255851"/>
          </a:xfrm>
          <a:prstGeom prst="rect">
            <a:avLst/>
          </a:prstGeom>
          <a:noFill/>
          <a:ln>
            <a:noFill/>
          </a:ln>
        </p:spPr>
      </p:pic>
      <p:sp>
        <p:nvSpPr>
          <p:cNvPr id="196" name="Google Shape;196;p14"/>
          <p:cNvSpPr/>
          <p:nvPr/>
        </p:nvSpPr>
        <p:spPr>
          <a:xfrm>
            <a:off x="685800" y="2438400"/>
            <a:ext cx="1080000" cy="1080000"/>
          </a:xfrm>
          <a:prstGeom prst="donut">
            <a:avLst>
              <a:gd fmla="val 4040" name="adj"/>
            </a:avLst>
          </a:prstGeom>
          <a:solidFill>
            <a:schemeClr val="accent1">
              <a:alpha val="25882"/>
            </a:schemeClr>
          </a:solidFill>
          <a:ln cap="flat" cmpd="sng" w="9525">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97" name="Google Shape;197;p14"/>
          <p:cNvSpPr/>
          <p:nvPr/>
        </p:nvSpPr>
        <p:spPr>
          <a:xfrm>
            <a:off x="6540812" y="2953322"/>
            <a:ext cx="1080000" cy="1080000"/>
          </a:xfrm>
          <a:prstGeom prst="donut">
            <a:avLst>
              <a:gd fmla="val 4040" name="adj"/>
            </a:avLst>
          </a:prstGeom>
          <a:solidFill>
            <a:schemeClr val="accent1">
              <a:alpha val="25882"/>
            </a:schemeClr>
          </a:solidFill>
          <a:ln cap="flat" cmpd="sng" w="9525">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14"/>
          <p:cNvSpPr/>
          <p:nvPr/>
        </p:nvSpPr>
        <p:spPr>
          <a:xfrm>
            <a:off x="1676400" y="2590800"/>
            <a:ext cx="1524000" cy="457200"/>
          </a:xfrm>
          <a:prstGeom prst="roundRect">
            <a:avLst>
              <a:gd fmla="val 16667" name="adj"/>
            </a:avLst>
          </a:prstGeom>
          <a:solidFill>
            <a:schemeClr val="accent1">
              <a:alpha val="5882"/>
            </a:schemeClr>
          </a:solid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9" name="Google Shape;199;p14"/>
          <p:cNvSpPr/>
          <p:nvPr/>
        </p:nvSpPr>
        <p:spPr>
          <a:xfrm>
            <a:off x="1613400" y="5047884"/>
            <a:ext cx="2349000" cy="192251"/>
          </a:xfrm>
          <a:prstGeom prst="roundRect">
            <a:avLst>
              <a:gd fmla="val 16667" name="adj"/>
            </a:avLst>
          </a:prstGeom>
          <a:solidFill>
            <a:schemeClr val="accent1">
              <a:alpha val="5882"/>
            </a:schemeClr>
          </a:solid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0" name="Google Shape;200;p14"/>
          <p:cNvSpPr/>
          <p:nvPr/>
        </p:nvSpPr>
        <p:spPr>
          <a:xfrm>
            <a:off x="3352800" y="2590800"/>
            <a:ext cx="1524000" cy="457200"/>
          </a:xfrm>
          <a:prstGeom prst="roundRect">
            <a:avLst>
              <a:gd fmla="val 16667" name="adj"/>
            </a:avLst>
          </a:prstGeom>
          <a:solidFill>
            <a:schemeClr val="accent1">
              <a:alpha val="5882"/>
            </a:schemeClr>
          </a:solid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1" name="Google Shape;201;p14"/>
          <p:cNvSpPr/>
          <p:nvPr/>
        </p:nvSpPr>
        <p:spPr>
          <a:xfrm>
            <a:off x="5153552" y="3109512"/>
            <a:ext cx="1524000" cy="457200"/>
          </a:xfrm>
          <a:prstGeom prst="roundRect">
            <a:avLst>
              <a:gd fmla="val 16667" name="adj"/>
            </a:avLst>
          </a:prstGeom>
          <a:solidFill>
            <a:schemeClr val="accent1">
              <a:alpha val="5882"/>
            </a:schemeClr>
          </a:solid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2" name="Google Shape;202;p14"/>
          <p:cNvSpPr/>
          <p:nvPr/>
        </p:nvSpPr>
        <p:spPr>
          <a:xfrm>
            <a:off x="1600200" y="5065549"/>
            <a:ext cx="2349000" cy="192251"/>
          </a:xfrm>
          <a:prstGeom prst="roundRect">
            <a:avLst>
              <a:gd fmla="val 16667" name="adj"/>
            </a:avLst>
          </a:prstGeom>
          <a:solidFill>
            <a:schemeClr val="accent1">
              <a:alpha val="5882"/>
            </a:schemeClr>
          </a:solidFill>
          <a:ln cap="flat" cmpd="sng" w="127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3" name="Google Shape;203;p14"/>
          <p:cNvSpPr/>
          <p:nvPr/>
        </p:nvSpPr>
        <p:spPr>
          <a:xfrm>
            <a:off x="1676400" y="3065379"/>
            <a:ext cx="1524000" cy="457200"/>
          </a:xfrm>
          <a:prstGeom prst="roundRect">
            <a:avLst>
              <a:gd fmla="val 16667" name="adj"/>
            </a:avLst>
          </a:prstGeom>
          <a:solidFill>
            <a:schemeClr val="accent1">
              <a:alpha val="5882"/>
            </a:schemeClr>
          </a:solid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NAT</a:t>
            </a:r>
            <a:endParaRPr/>
          </a:p>
        </p:txBody>
      </p:sp>
      <p:sp>
        <p:nvSpPr>
          <p:cNvPr id="209" name="Google Shape;209;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b="1" lang="en-US" sz="2400"/>
              <a:t>A NAT device has a NAT table, </a:t>
            </a:r>
            <a:endParaRPr/>
          </a:p>
          <a:p>
            <a:pPr indent="-285750" lvl="1" marL="742950" rtl="0" algn="l">
              <a:spcBef>
                <a:spcPts val="480"/>
              </a:spcBef>
              <a:spcAft>
                <a:spcPts val="0"/>
              </a:spcAft>
              <a:buClr>
                <a:schemeClr val="dk1"/>
              </a:buClr>
              <a:buSzPts val="2400"/>
              <a:buChar char="–"/>
            </a:pPr>
            <a:r>
              <a:rPr lang="en-US" sz="2400"/>
              <a:t>created either dynamically or with static entries </a:t>
            </a:r>
            <a:endParaRPr/>
          </a:p>
          <a:p>
            <a:pPr indent="-285750" lvl="1" marL="742950" rtl="0" algn="l">
              <a:spcBef>
                <a:spcPts val="480"/>
              </a:spcBef>
              <a:spcAft>
                <a:spcPts val="0"/>
              </a:spcAft>
              <a:buClr>
                <a:schemeClr val="dk1"/>
              </a:buClr>
              <a:buSzPts val="2400"/>
              <a:buChar char="–"/>
            </a:pPr>
            <a:r>
              <a:rPr lang="en-US" sz="2400"/>
              <a:t>configured by the network administrator</a:t>
            </a:r>
            <a:endParaRPr/>
          </a:p>
          <a:p>
            <a:pPr indent="-133350" lvl="1" marL="74295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Char char="•"/>
            </a:pPr>
            <a:r>
              <a:rPr lang="en-US" sz="2400"/>
              <a:t>Simple NAT table in the NAT router includes :</a:t>
            </a:r>
            <a:endParaRPr/>
          </a:p>
          <a:p>
            <a:pPr indent="-285750" lvl="1" marL="742950" rtl="0" algn="l">
              <a:spcBef>
                <a:spcPts val="480"/>
              </a:spcBef>
              <a:spcAft>
                <a:spcPts val="0"/>
              </a:spcAft>
              <a:buClr>
                <a:schemeClr val="dk1"/>
              </a:buClr>
              <a:buSzPts val="2400"/>
              <a:buChar char="–"/>
            </a:pPr>
            <a:r>
              <a:rPr b="1" lang="en-US" sz="2400"/>
              <a:t>Inside local IP address </a:t>
            </a:r>
            <a:endParaRPr/>
          </a:p>
          <a:p>
            <a:pPr indent="-228600" lvl="2" marL="1143000" rtl="0" algn="l">
              <a:spcBef>
                <a:spcPts val="480"/>
              </a:spcBef>
              <a:spcAft>
                <a:spcPts val="0"/>
              </a:spcAft>
              <a:buClr>
                <a:schemeClr val="dk1"/>
              </a:buClr>
              <a:buSzPts val="2400"/>
              <a:buChar char="•"/>
            </a:pPr>
            <a:r>
              <a:rPr lang="en-US"/>
              <a:t>The address used by a host on the inside network</a:t>
            </a:r>
            <a:endParaRPr/>
          </a:p>
          <a:p>
            <a:pPr indent="-285750" lvl="1" marL="742950" rtl="0" algn="l">
              <a:spcBef>
                <a:spcPts val="480"/>
              </a:spcBef>
              <a:spcAft>
                <a:spcPts val="0"/>
              </a:spcAft>
              <a:buClr>
                <a:schemeClr val="dk1"/>
              </a:buClr>
              <a:buSzPts val="2400"/>
              <a:buChar char="–"/>
            </a:pPr>
            <a:r>
              <a:rPr b="1" lang="en-US" sz="2400"/>
              <a:t>Inside global IP address </a:t>
            </a:r>
            <a:endParaRPr/>
          </a:p>
          <a:p>
            <a:pPr indent="-228600" lvl="2" marL="1143000" rtl="0" algn="l">
              <a:spcBef>
                <a:spcPts val="480"/>
              </a:spcBef>
              <a:spcAft>
                <a:spcPts val="0"/>
              </a:spcAft>
              <a:buClr>
                <a:schemeClr val="dk1"/>
              </a:buClr>
              <a:buSzPts val="2400"/>
              <a:buChar char="•"/>
            </a:pPr>
            <a:r>
              <a:rPr lang="en-US"/>
              <a:t>The address that represents an inside host on the outside network </a:t>
            </a:r>
            <a:endParaRPr/>
          </a:p>
          <a:p>
            <a:pPr indent="-190500" lvl="0" marL="342900" rtl="0" algn="l">
              <a:spcBef>
                <a:spcPts val="480"/>
              </a:spcBef>
              <a:spcAft>
                <a:spcPts val="0"/>
              </a:spcAft>
              <a:buClr>
                <a:schemeClr val="dk1"/>
              </a:buClr>
              <a:buSzPts val="2400"/>
              <a:buNone/>
            </a:pPr>
            <a:r>
              <a:t/>
            </a:r>
            <a:endParaRPr sz="2400"/>
          </a:p>
        </p:txBody>
      </p:sp>
      <p:sp>
        <p:nvSpPr>
          <p:cNvPr id="210" name="Google Shape;210;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How Routers Use Subnet Masks</a:t>
            </a:r>
            <a:endParaRPr/>
          </a:p>
        </p:txBody>
      </p:sp>
      <p:sp>
        <p:nvSpPr>
          <p:cNvPr id="216" name="Google Shape;216;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When you configure the IP address of a router's interface, you include the </a:t>
            </a:r>
            <a:r>
              <a:rPr b="1" lang="en-US" sz="2400"/>
              <a:t>address</a:t>
            </a:r>
            <a:r>
              <a:rPr lang="en-US" sz="2400"/>
              <a:t> and the </a:t>
            </a:r>
            <a:r>
              <a:rPr b="1" lang="en-US" sz="2400"/>
              <a:t>subnet mask. </a:t>
            </a:r>
            <a:endParaRPr/>
          </a:p>
          <a:p>
            <a:pPr indent="-285750" lvl="1" marL="742950" rtl="0" algn="l">
              <a:spcBef>
                <a:spcPts val="480"/>
              </a:spcBef>
              <a:spcAft>
                <a:spcPts val="0"/>
              </a:spcAft>
              <a:buClr>
                <a:schemeClr val="dk1"/>
              </a:buClr>
              <a:buSzPts val="2400"/>
              <a:buChar char="–"/>
            </a:pPr>
            <a:r>
              <a:rPr lang="en-US" sz="2400"/>
              <a:t>The router uses this information not only to address the interface but also to determine the address of the subnet to which the interface is connected. </a:t>
            </a:r>
            <a:endParaRPr/>
          </a:p>
          <a:p>
            <a:pPr indent="-342900" lvl="0" marL="342900" rtl="0" algn="l">
              <a:spcBef>
                <a:spcPts val="480"/>
              </a:spcBef>
              <a:spcAft>
                <a:spcPts val="0"/>
              </a:spcAft>
              <a:buClr>
                <a:schemeClr val="dk1"/>
              </a:buClr>
              <a:buSzPts val="2400"/>
              <a:buChar char="•"/>
            </a:pPr>
            <a:r>
              <a:rPr lang="en-US" sz="2400"/>
              <a:t>The router then puts this subnet address in its routing table, as a connected network on that interface.</a:t>
            </a:r>
            <a:endParaRPr/>
          </a:p>
          <a:p>
            <a:pPr indent="-190500" lvl="0" marL="342900" rtl="0" algn="l">
              <a:spcBef>
                <a:spcPts val="480"/>
              </a:spcBef>
              <a:spcAft>
                <a:spcPts val="0"/>
              </a:spcAft>
              <a:buClr>
                <a:schemeClr val="dk1"/>
              </a:buClr>
              <a:buSzPts val="2400"/>
              <a:buNone/>
            </a:pPr>
            <a:r>
              <a:t/>
            </a:r>
            <a:endParaRPr sz="2400"/>
          </a:p>
        </p:txBody>
      </p:sp>
      <p:sp>
        <p:nvSpPr>
          <p:cNvPr id="217" name="Google Shape;217;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How Routers Use Subnet Masks</a:t>
            </a:r>
            <a:endParaRPr/>
          </a:p>
        </p:txBody>
      </p:sp>
      <p:sp>
        <p:nvSpPr>
          <p:cNvPr id="223" name="Google Shape;22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sp>
        <p:nvSpPr>
          <p:cNvPr id="224" name="Google Shape;224;p17"/>
          <p:cNvSpPr txBox="1"/>
          <p:nvPr/>
        </p:nvSpPr>
        <p:spPr>
          <a:xfrm>
            <a:off x="381001" y="1676400"/>
            <a:ext cx="8229600" cy="14773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To determine the network or subnet address to which a router is connected, the router performs a logical AND of the interface address and the subnet mask. Logically "ANDing" a binary 1 with any number yields that number; logically "ANDing" a binary 0 with any number yields 0.</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25" name="Google Shape;225;p17"/>
          <p:cNvPicPr preferRelativeResize="0"/>
          <p:nvPr/>
        </p:nvPicPr>
        <p:blipFill rotWithShape="1">
          <a:blip r:embed="rId3">
            <a:alphaModFix/>
          </a:blip>
          <a:srcRect b="0" l="0" r="0" t="0"/>
          <a:stretch/>
        </p:blipFill>
        <p:spPr>
          <a:xfrm>
            <a:off x="0" y="3418879"/>
            <a:ext cx="9144000" cy="2749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How Routers Use Subnet Masks</a:t>
            </a:r>
            <a:endParaRPr/>
          </a:p>
        </p:txBody>
      </p:sp>
      <p:sp>
        <p:nvSpPr>
          <p:cNvPr id="231" name="Google Shape;231;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b="1" lang="en-US" sz="2400"/>
              <a:t>When a packet arrives at the router, </a:t>
            </a:r>
            <a:endParaRPr/>
          </a:p>
          <a:p>
            <a:pPr indent="-285750" lvl="1" marL="742950" rtl="0" algn="l">
              <a:spcBef>
                <a:spcPts val="480"/>
              </a:spcBef>
              <a:spcAft>
                <a:spcPts val="0"/>
              </a:spcAft>
              <a:buClr>
                <a:schemeClr val="dk1"/>
              </a:buClr>
              <a:buSzPts val="2400"/>
              <a:buChar char="–"/>
            </a:pPr>
            <a:r>
              <a:rPr lang="en-US" sz="2400"/>
              <a:t>the router analyzes the destination address of the packet to determine which network or subnet it is on. </a:t>
            </a:r>
            <a:endParaRPr/>
          </a:p>
          <a:p>
            <a:pPr indent="-285750" lvl="1" marL="742950" rtl="0" algn="l">
              <a:spcBef>
                <a:spcPts val="480"/>
              </a:spcBef>
              <a:spcAft>
                <a:spcPts val="0"/>
              </a:spcAft>
              <a:buClr>
                <a:schemeClr val="dk1"/>
              </a:buClr>
              <a:buSzPts val="2400"/>
              <a:buChar char="–"/>
            </a:pPr>
            <a:r>
              <a:rPr lang="en-US" sz="2400"/>
              <a:t>The router looks up this network or subnet in its routing table to determine the interface through which it can best be reached; </a:t>
            </a:r>
            <a:endParaRPr/>
          </a:p>
          <a:p>
            <a:pPr indent="-285750" lvl="1" marL="742950" rtl="0" algn="l">
              <a:spcBef>
                <a:spcPts val="480"/>
              </a:spcBef>
              <a:spcAft>
                <a:spcPts val="0"/>
              </a:spcAft>
              <a:buClr>
                <a:schemeClr val="dk1"/>
              </a:buClr>
              <a:buSzPts val="2400"/>
              <a:buChar char="–"/>
            </a:pPr>
            <a:r>
              <a:rPr lang="en-US" sz="2400"/>
              <a:t>the packet is then sent out of the appropriate router interface. </a:t>
            </a:r>
            <a:endParaRPr/>
          </a:p>
          <a:p>
            <a:pPr indent="-285750" lvl="1" marL="742950" rtl="0" algn="l">
              <a:spcBef>
                <a:spcPts val="480"/>
              </a:spcBef>
              <a:spcAft>
                <a:spcPts val="0"/>
              </a:spcAft>
              <a:buClr>
                <a:schemeClr val="dk1"/>
              </a:buClr>
              <a:buSzPts val="2400"/>
              <a:buChar char="–"/>
            </a:pPr>
            <a:r>
              <a:rPr lang="en-US" sz="2400"/>
              <a:t>[If the router does not have a route to the destination subnet, the packet is rejected and an </a:t>
            </a:r>
            <a:r>
              <a:rPr b="1" lang="en-US" sz="2400"/>
              <a:t>Internet Control Message Protocol (ICMP) </a:t>
            </a:r>
            <a:r>
              <a:rPr lang="en-US" sz="2400"/>
              <a:t>error message is sent to the source of the packet.]</a:t>
            </a:r>
            <a:endParaRPr/>
          </a:p>
          <a:p>
            <a:pPr indent="-190500" lvl="0" marL="342900" rtl="0" algn="l">
              <a:spcBef>
                <a:spcPts val="480"/>
              </a:spcBef>
              <a:spcAft>
                <a:spcPts val="0"/>
              </a:spcAft>
              <a:buClr>
                <a:schemeClr val="dk1"/>
              </a:buClr>
              <a:buSzPts val="2400"/>
              <a:buNone/>
            </a:pPr>
            <a:r>
              <a:t/>
            </a:r>
            <a:endParaRPr sz="2400"/>
          </a:p>
        </p:txBody>
      </p:sp>
      <p:sp>
        <p:nvSpPr>
          <p:cNvPr id="232" name="Google Shape;232;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Subnet Mask to Use</a:t>
            </a:r>
            <a:endParaRPr/>
          </a:p>
        </p:txBody>
      </p:sp>
      <p:sp>
        <p:nvSpPr>
          <p:cNvPr id="238" name="Google Shape;238;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b="1" lang="en-US" sz="2400"/>
              <a:t>Determining the Subnet Mask to Use</a:t>
            </a:r>
            <a:endParaRPr sz="2400"/>
          </a:p>
          <a:p>
            <a:pPr indent="-285750" lvl="1" marL="742950" rtl="0" algn="l">
              <a:spcBef>
                <a:spcPts val="480"/>
              </a:spcBef>
              <a:spcAft>
                <a:spcPts val="0"/>
              </a:spcAft>
              <a:buClr>
                <a:schemeClr val="dk1"/>
              </a:buClr>
              <a:buSzPts val="2400"/>
              <a:buChar char="–"/>
            </a:pPr>
            <a:r>
              <a:rPr lang="en-US" sz="2400"/>
              <a:t>… depends on the number of </a:t>
            </a:r>
            <a:r>
              <a:rPr b="1" lang="en-US" sz="2400"/>
              <a:t>subnets</a:t>
            </a:r>
            <a:r>
              <a:rPr lang="en-US" sz="2400"/>
              <a:t> </a:t>
            </a:r>
            <a:r>
              <a:rPr b="1" lang="en-US" sz="2400"/>
              <a:t>required</a:t>
            </a:r>
            <a:r>
              <a:rPr lang="en-US" sz="2400"/>
              <a:t> and </a:t>
            </a:r>
            <a:endParaRPr/>
          </a:p>
          <a:p>
            <a:pPr indent="-285750" lvl="1" marL="742950" rtl="0" algn="l">
              <a:spcBef>
                <a:spcPts val="480"/>
              </a:spcBef>
              <a:spcAft>
                <a:spcPts val="0"/>
              </a:spcAft>
              <a:buClr>
                <a:schemeClr val="dk1"/>
              </a:buClr>
              <a:buSzPts val="2400"/>
              <a:buChar char="–"/>
            </a:pPr>
            <a:r>
              <a:rPr lang="en-US" sz="2400"/>
              <a:t>the number of </a:t>
            </a:r>
            <a:r>
              <a:rPr b="1" lang="en-US" sz="2400"/>
              <a:t>host addresses </a:t>
            </a:r>
            <a:r>
              <a:rPr lang="en-US" sz="2400"/>
              <a:t>required on each of these subnets</a:t>
            </a:r>
            <a:endParaRPr/>
          </a:p>
        </p:txBody>
      </p:sp>
      <p:sp>
        <p:nvSpPr>
          <p:cNvPr id="239" name="Google Shape;239;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cap="small"/>
              <a:t>Switching Design Considerations</a:t>
            </a:r>
            <a:endParaRPr cap="small"/>
          </a:p>
        </p:txBody>
      </p:sp>
      <p:sp>
        <p:nvSpPr>
          <p:cNvPr id="99" name="Google Shape;99;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We Know:</a:t>
            </a:r>
            <a:endParaRPr/>
          </a:p>
          <a:p>
            <a:pPr indent="-285750" lvl="1" marL="742950" rtl="0" algn="l">
              <a:spcBef>
                <a:spcPts val="480"/>
              </a:spcBef>
              <a:spcAft>
                <a:spcPts val="0"/>
              </a:spcAft>
              <a:buClr>
                <a:schemeClr val="dk1"/>
              </a:buClr>
              <a:buSzPts val="2400"/>
              <a:buChar char="–"/>
            </a:pPr>
            <a:r>
              <a:rPr lang="en-US" sz="2400"/>
              <a:t> the hierarchical network design model and</a:t>
            </a:r>
            <a:endParaRPr/>
          </a:p>
          <a:p>
            <a:pPr indent="-285750" lvl="1" marL="742950" rtl="0" algn="l">
              <a:spcBef>
                <a:spcPts val="480"/>
              </a:spcBef>
              <a:spcAft>
                <a:spcPts val="0"/>
              </a:spcAft>
              <a:buClr>
                <a:schemeClr val="dk1"/>
              </a:buClr>
              <a:buSzPts val="2400"/>
              <a:buChar char="–"/>
            </a:pPr>
            <a:r>
              <a:rPr lang="en-US" sz="2400"/>
              <a:t> the Enterprise Composite Network Design model</a:t>
            </a:r>
            <a:endParaRPr/>
          </a:p>
          <a:p>
            <a:pPr indent="-342900" lvl="0" marL="342900" rtl="0" algn="l">
              <a:spcBef>
                <a:spcPts val="480"/>
              </a:spcBef>
              <a:spcAft>
                <a:spcPts val="0"/>
              </a:spcAft>
              <a:buClr>
                <a:schemeClr val="dk1"/>
              </a:buClr>
              <a:buSzPts val="2400"/>
              <a:buChar char="•"/>
            </a:pPr>
            <a:r>
              <a:rPr b="1" lang="en-US" sz="2400"/>
              <a:t>Hierarchical ..: </a:t>
            </a:r>
            <a:r>
              <a:rPr lang="en-US" sz="2400"/>
              <a:t>the access layer, the distribution layer, and the core layer</a:t>
            </a:r>
            <a:endParaRPr/>
          </a:p>
          <a:p>
            <a:pPr indent="-342900" lvl="0" marL="342900" rtl="0" algn="l">
              <a:spcBef>
                <a:spcPts val="480"/>
              </a:spcBef>
              <a:spcAft>
                <a:spcPts val="0"/>
              </a:spcAft>
              <a:buClr>
                <a:schemeClr val="dk1"/>
              </a:buClr>
              <a:buSzPts val="2400"/>
              <a:buChar char="•"/>
            </a:pPr>
            <a:r>
              <a:rPr b="1" lang="en-US" sz="2400"/>
              <a:t>Enterprise Composite Network </a:t>
            </a:r>
            <a:r>
              <a:rPr lang="en-US" sz="2400"/>
              <a:t>..: Enterprise Campus, Enterprise Edge, and Service Provider Edge. </a:t>
            </a:r>
            <a:endParaRPr/>
          </a:p>
          <a:p>
            <a:pPr indent="-285750" lvl="1" marL="742950" rtl="0" algn="l">
              <a:spcBef>
                <a:spcPts val="480"/>
              </a:spcBef>
              <a:spcAft>
                <a:spcPts val="0"/>
              </a:spcAft>
              <a:buClr>
                <a:schemeClr val="dk1"/>
              </a:buClr>
              <a:buSzPts val="2400"/>
              <a:buChar char="–"/>
            </a:pPr>
            <a:r>
              <a:rPr lang="en-US" sz="2400"/>
              <a:t>Each of these functional areas contains network modules, which in turn can include the hierarchical layers.</a:t>
            </a:r>
            <a:endParaRPr/>
          </a:p>
        </p:txBody>
      </p:sp>
      <p:sp>
        <p:nvSpPr>
          <p:cNvPr id="100" name="Google Shape;10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Determining the Subnet Mask to Use</a:t>
            </a:r>
            <a:endParaRPr/>
          </a:p>
        </p:txBody>
      </p:sp>
      <p:sp>
        <p:nvSpPr>
          <p:cNvPr id="245" name="Google Shape;245;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pic>
        <p:nvPicPr>
          <p:cNvPr id="246" name="Google Shape;246;p20"/>
          <p:cNvPicPr preferRelativeResize="0"/>
          <p:nvPr>
            <p:ph idx="1" type="body"/>
          </p:nvPr>
        </p:nvPicPr>
        <p:blipFill rotWithShape="1">
          <a:blip r:embed="rId3">
            <a:alphaModFix/>
          </a:blip>
          <a:srcRect b="0" l="0" r="0" t="0"/>
          <a:stretch/>
        </p:blipFill>
        <p:spPr>
          <a:xfrm>
            <a:off x="15433" y="1417638"/>
            <a:ext cx="5458533" cy="4525963"/>
          </a:xfrm>
          <a:prstGeom prst="rect">
            <a:avLst/>
          </a:prstGeom>
          <a:noFill/>
          <a:ln>
            <a:noFill/>
          </a:ln>
        </p:spPr>
      </p:pic>
      <p:sp>
        <p:nvSpPr>
          <p:cNvPr id="247" name="Google Shape;247;p20"/>
          <p:cNvSpPr txBox="1"/>
          <p:nvPr/>
        </p:nvSpPr>
        <p:spPr>
          <a:xfrm>
            <a:off x="5257800" y="1752600"/>
            <a:ext cx="3581400" cy="3693319"/>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 total of 12 subnets exist in this network; </a:t>
            </a:r>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Each has a maximum of 10 device addresses. </a:t>
            </a:r>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Some of the addresses are for router interfaces and some are for hosts (not shown in the figure);</a:t>
            </a:r>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each device on each subnet needs to have its own IP address. </a:t>
            </a:r>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Select a series : say 192.168.3…</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Determining the Subnet Mask to Use</a:t>
            </a:r>
            <a:endParaRPr/>
          </a:p>
        </p:txBody>
      </p:sp>
      <p:sp>
        <p:nvSpPr>
          <p:cNvPr id="253" name="Google Shape;253;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Number of subnet required 🡪 12 🡪 2^4 🡪 4 bits needed</a:t>
            </a:r>
            <a:endParaRPr/>
          </a:p>
          <a:p>
            <a:pPr indent="-342900" lvl="0" marL="342900" rtl="0" algn="l">
              <a:spcBef>
                <a:spcPts val="480"/>
              </a:spcBef>
              <a:spcAft>
                <a:spcPts val="0"/>
              </a:spcAft>
              <a:buClr>
                <a:schemeClr val="dk1"/>
              </a:buClr>
              <a:buSzPts val="2400"/>
              <a:buChar char="•"/>
            </a:pPr>
            <a:r>
              <a:rPr lang="en-US" sz="2400"/>
              <a:t>Number of host address required 🡪 10 🡪 2^4 🡪 4bit needed</a:t>
            </a:r>
            <a:endParaRPr/>
          </a:p>
          <a:p>
            <a:pPr indent="-190500" lvl="0" marL="34290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Char char="•"/>
            </a:pPr>
            <a:r>
              <a:rPr lang="en-US" sz="2400"/>
              <a:t>IPv4 🡪 32 bit – </a:t>
            </a:r>
            <a:r>
              <a:rPr lang="en-US" sz="2400" u="sng"/>
              <a:t>8 bit . 8 bit . 8 bit</a:t>
            </a:r>
            <a:r>
              <a:rPr lang="en-US" sz="2400"/>
              <a:t> . </a:t>
            </a:r>
            <a:r>
              <a:rPr b="1" lang="en-US" sz="2400"/>
              <a:t>8 bit</a:t>
            </a:r>
            <a:endParaRPr/>
          </a:p>
          <a:p>
            <a:pPr indent="-342900" lvl="0" marL="342900" rtl="0" algn="l">
              <a:spcBef>
                <a:spcPts val="480"/>
              </a:spcBef>
              <a:spcAft>
                <a:spcPts val="0"/>
              </a:spcAft>
              <a:buClr>
                <a:schemeClr val="dk1"/>
              </a:buClr>
              <a:buSzPts val="2400"/>
              <a:buChar char="•"/>
            </a:pPr>
            <a:r>
              <a:rPr b="1" lang="en-US" sz="2400"/>
              <a:t> </a:t>
            </a:r>
            <a:r>
              <a:rPr lang="en-US" sz="2400" u="sng"/>
              <a:t>8 bit . 8 bit . 8 bit</a:t>
            </a:r>
            <a:r>
              <a:rPr lang="en-US" sz="2400"/>
              <a:t> . </a:t>
            </a:r>
            <a:r>
              <a:rPr b="1" lang="en-US" sz="2400"/>
              <a:t>4 bit (Subnet) + 4 bit  (Host)</a:t>
            </a:r>
            <a:endParaRPr/>
          </a:p>
          <a:p>
            <a:pPr indent="-342900" lvl="0" marL="342900" rtl="0" algn="l">
              <a:spcBef>
                <a:spcPts val="480"/>
              </a:spcBef>
              <a:spcAft>
                <a:spcPts val="0"/>
              </a:spcAft>
              <a:buClr>
                <a:schemeClr val="dk1"/>
              </a:buClr>
              <a:buSzPts val="2400"/>
              <a:buChar char="•"/>
            </a:pPr>
            <a:r>
              <a:rPr b="1" lang="en-US" sz="2400"/>
              <a:t>255. 255 . 255. 1111000 🡪 255.255.255.240 –</a:t>
            </a:r>
            <a:r>
              <a:rPr lang="en-US" sz="2400"/>
              <a:t> network mask or subnet mask</a:t>
            </a:r>
            <a:endParaRPr/>
          </a:p>
          <a:p>
            <a:pPr indent="-190500" lvl="0" marL="342900" rtl="0" algn="l">
              <a:spcBef>
                <a:spcPts val="480"/>
              </a:spcBef>
              <a:spcAft>
                <a:spcPts val="0"/>
              </a:spcAft>
              <a:buClr>
                <a:schemeClr val="dk1"/>
              </a:buClr>
              <a:buSzPts val="2400"/>
              <a:buNone/>
            </a:pPr>
            <a:r>
              <a:t/>
            </a:r>
            <a:endParaRPr sz="2400"/>
          </a:p>
        </p:txBody>
      </p:sp>
      <p:sp>
        <p:nvSpPr>
          <p:cNvPr id="254" name="Google Shape;254;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Determining the Subnet Mask to Use</a:t>
            </a:r>
            <a:endParaRPr/>
          </a:p>
        </p:txBody>
      </p:sp>
      <p:sp>
        <p:nvSpPr>
          <p:cNvPr id="260" name="Google Shape;260;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sp>
        <p:nvSpPr>
          <p:cNvPr id="261" name="Google Shape;261;p22"/>
          <p:cNvSpPr/>
          <p:nvPr/>
        </p:nvSpPr>
        <p:spPr>
          <a:xfrm>
            <a:off x="914400" y="5782270"/>
            <a:ext cx="7391400" cy="92333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Thus, the first subnet address that can be used with a mask of 255.255.255.240 is 192.168.3.0; this can also be written as 192.168.3.0/28. The second subnet is 192.168.3.16/28, and so on.</a:t>
            </a:r>
            <a:endParaRPr/>
          </a:p>
        </p:txBody>
      </p:sp>
      <p:pic>
        <p:nvPicPr>
          <p:cNvPr id="262" name="Google Shape;262;p22"/>
          <p:cNvPicPr preferRelativeResize="0"/>
          <p:nvPr/>
        </p:nvPicPr>
        <p:blipFill rotWithShape="1">
          <a:blip r:embed="rId3">
            <a:alphaModFix/>
          </a:blip>
          <a:srcRect b="0" l="0" r="0" t="0"/>
          <a:stretch/>
        </p:blipFill>
        <p:spPr>
          <a:xfrm>
            <a:off x="914400" y="1314450"/>
            <a:ext cx="7315200" cy="4229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Determining the Subnet Mask to Use</a:t>
            </a:r>
            <a:endParaRPr/>
          </a:p>
        </p:txBody>
      </p:sp>
      <p:sp>
        <p:nvSpPr>
          <p:cNvPr id="268" name="Google Shape;268;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sp>
        <p:nvSpPr>
          <p:cNvPr id="269" name="Google Shape;269;p23"/>
          <p:cNvSpPr/>
          <p:nvPr/>
        </p:nvSpPr>
        <p:spPr>
          <a:xfrm>
            <a:off x="2286000" y="5505271"/>
            <a:ext cx="4572000" cy="1200329"/>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Remember that the address in which all host bits are 0 is the subnet address, and the address in which all host bits are 1 is the broadcast address</a:t>
            </a:r>
            <a:endParaRPr/>
          </a:p>
        </p:txBody>
      </p:sp>
      <p:pic>
        <p:nvPicPr>
          <p:cNvPr id="270" name="Google Shape;270;p23"/>
          <p:cNvPicPr preferRelativeResize="0"/>
          <p:nvPr>
            <p:ph idx="1" type="body"/>
          </p:nvPr>
        </p:nvPicPr>
        <p:blipFill rotWithShape="1">
          <a:blip r:embed="rId3">
            <a:alphaModFix/>
          </a:blip>
          <a:srcRect b="0" l="0" r="0" t="0"/>
          <a:stretch/>
        </p:blipFill>
        <p:spPr>
          <a:xfrm>
            <a:off x="723900" y="1117600"/>
            <a:ext cx="7696200" cy="4140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lang="en-US" sz="3600"/>
              <a:t>FOR THE ACCESS LAYER</a:t>
            </a:r>
            <a:endParaRPr/>
          </a:p>
        </p:txBody>
      </p:sp>
      <p:sp>
        <p:nvSpPr>
          <p:cNvPr id="106" name="Google Shape;106;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For the access layer, design considerations include the following:</a:t>
            </a:r>
            <a:endParaRPr/>
          </a:p>
          <a:p>
            <a:pPr indent="-285750" lvl="1" marL="742950" rtl="0" algn="l">
              <a:spcBef>
                <a:spcPts val="480"/>
              </a:spcBef>
              <a:spcAft>
                <a:spcPts val="0"/>
              </a:spcAft>
              <a:buClr>
                <a:schemeClr val="dk1"/>
              </a:buClr>
              <a:buSzPts val="2400"/>
              <a:buChar char="–"/>
            </a:pPr>
            <a:r>
              <a:rPr lang="en-US" sz="2400"/>
              <a:t>The </a:t>
            </a:r>
            <a:r>
              <a:rPr b="1" lang="en-US" sz="2400"/>
              <a:t>number of end-user devices </a:t>
            </a:r>
            <a:r>
              <a:rPr lang="en-US" sz="2400"/>
              <a:t>to be supported</a:t>
            </a:r>
            <a:endParaRPr/>
          </a:p>
          <a:p>
            <a:pPr indent="-285750" lvl="1" marL="742950" rtl="0" algn="l">
              <a:spcBef>
                <a:spcPts val="480"/>
              </a:spcBef>
              <a:spcAft>
                <a:spcPts val="0"/>
              </a:spcAft>
              <a:buClr>
                <a:schemeClr val="dk1"/>
              </a:buClr>
              <a:buSzPts val="2400"/>
              <a:buChar char="–"/>
            </a:pPr>
            <a:r>
              <a:rPr lang="en-US" sz="2400"/>
              <a:t>The </a:t>
            </a:r>
            <a:r>
              <a:rPr b="1" lang="en-US" sz="2400"/>
              <a:t>applications </a:t>
            </a:r>
            <a:r>
              <a:rPr lang="en-US" sz="2400"/>
              <a:t>that are being used this defines some of the features required in the switches, as well as the performance and bandwidth needed</a:t>
            </a:r>
            <a:endParaRPr/>
          </a:p>
          <a:p>
            <a:pPr indent="-285750" lvl="1" marL="742950" rtl="0" algn="l">
              <a:spcBef>
                <a:spcPts val="480"/>
              </a:spcBef>
              <a:spcAft>
                <a:spcPts val="0"/>
              </a:spcAft>
              <a:buClr>
                <a:schemeClr val="dk1"/>
              </a:buClr>
              <a:buSzPts val="2400"/>
              <a:buChar char="–"/>
            </a:pPr>
            <a:r>
              <a:rPr lang="en-US" sz="2400"/>
              <a:t>The </a:t>
            </a:r>
            <a:r>
              <a:rPr b="1" lang="en-US" sz="2400"/>
              <a:t>use of VLANs</a:t>
            </a:r>
            <a:r>
              <a:rPr lang="en-US" sz="2400"/>
              <a:t>, including whether trunks are required between switches</a:t>
            </a:r>
            <a:endParaRPr/>
          </a:p>
          <a:p>
            <a:pPr indent="-285750" lvl="1" marL="742950" rtl="0" algn="l">
              <a:spcBef>
                <a:spcPts val="480"/>
              </a:spcBef>
              <a:spcAft>
                <a:spcPts val="0"/>
              </a:spcAft>
              <a:buClr>
                <a:schemeClr val="dk1"/>
              </a:buClr>
              <a:buSzPts val="2400"/>
              <a:buChar char="–"/>
            </a:pPr>
            <a:r>
              <a:rPr b="1" lang="en-US" sz="2400"/>
              <a:t>Redundancy</a:t>
            </a:r>
            <a:r>
              <a:rPr lang="en-US" sz="2400"/>
              <a:t> requirements</a:t>
            </a:r>
            <a:endParaRPr/>
          </a:p>
          <a:p>
            <a:pPr indent="-190500" lvl="0" marL="342900" rtl="0" algn="l">
              <a:spcBef>
                <a:spcPts val="480"/>
              </a:spcBef>
              <a:spcAft>
                <a:spcPts val="0"/>
              </a:spcAft>
              <a:buClr>
                <a:schemeClr val="dk1"/>
              </a:buClr>
              <a:buSzPts val="2400"/>
              <a:buNone/>
            </a:pPr>
            <a:r>
              <a:t/>
            </a:r>
            <a:endParaRPr sz="2400"/>
          </a:p>
        </p:txBody>
      </p:sp>
      <p:sp>
        <p:nvSpPr>
          <p:cNvPr id="107" name="Google Shape;107;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pic>
        <p:nvPicPr>
          <p:cNvPr id="108" name="Google Shape;108;p3"/>
          <p:cNvPicPr preferRelativeResize="0"/>
          <p:nvPr/>
        </p:nvPicPr>
        <p:blipFill rotWithShape="1">
          <a:blip r:embed="rId3">
            <a:alphaModFix/>
          </a:blip>
          <a:srcRect b="0" l="0" r="0" t="0"/>
          <a:stretch/>
        </p:blipFill>
        <p:spPr>
          <a:xfrm>
            <a:off x="6400800" y="4724400"/>
            <a:ext cx="1909579" cy="1905000"/>
          </a:xfrm>
          <a:prstGeom prst="rect">
            <a:avLst/>
          </a:prstGeom>
          <a:noFill/>
          <a:ln cap="flat" cmpd="sng" w="9525">
            <a:solidFill>
              <a:schemeClr val="accent1"/>
            </a:solidFill>
            <a:prstDash val="solid"/>
            <a:miter lim="800000"/>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lang="en-US" sz="3600"/>
              <a:t>FOR THE DISTRIBUTION LAYER</a:t>
            </a:r>
            <a:endParaRPr/>
          </a:p>
        </p:txBody>
      </p:sp>
      <p:sp>
        <p:nvSpPr>
          <p:cNvPr id="114" name="Google Shape;114;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For the distribution layer, design factors include the following:</a:t>
            </a:r>
            <a:endParaRPr/>
          </a:p>
          <a:p>
            <a:pPr indent="-285750" lvl="1" marL="742950" rtl="0" algn="l">
              <a:spcBef>
                <a:spcPts val="400"/>
              </a:spcBef>
              <a:spcAft>
                <a:spcPts val="0"/>
              </a:spcAft>
              <a:buClr>
                <a:schemeClr val="dk1"/>
              </a:buClr>
              <a:buSzPts val="2000"/>
              <a:buChar char="–"/>
            </a:pPr>
            <a:r>
              <a:rPr lang="en-US" sz="2000"/>
              <a:t>The </a:t>
            </a:r>
            <a:r>
              <a:rPr b="1" lang="en-US" sz="2000"/>
              <a:t>number of access switches </a:t>
            </a:r>
            <a:r>
              <a:rPr lang="en-US" sz="2000"/>
              <a:t>to be aggregated</a:t>
            </a:r>
            <a:endParaRPr/>
          </a:p>
          <a:p>
            <a:pPr indent="-285750" lvl="1" marL="742950" rtl="0" algn="l">
              <a:spcBef>
                <a:spcPts val="400"/>
              </a:spcBef>
              <a:spcAft>
                <a:spcPts val="0"/>
              </a:spcAft>
              <a:buClr>
                <a:schemeClr val="dk1"/>
              </a:buClr>
              <a:buSzPts val="2000"/>
              <a:buChar char="–"/>
            </a:pPr>
            <a:r>
              <a:rPr b="1" lang="en-US" sz="2000"/>
              <a:t>Redundancy</a:t>
            </a:r>
            <a:r>
              <a:rPr lang="en-US" sz="2000"/>
              <a:t> requirements</a:t>
            </a:r>
            <a:endParaRPr/>
          </a:p>
          <a:p>
            <a:pPr indent="-285750" lvl="1" marL="742950" rtl="0" algn="l">
              <a:spcBef>
                <a:spcPts val="400"/>
              </a:spcBef>
              <a:spcAft>
                <a:spcPts val="0"/>
              </a:spcAft>
              <a:buClr>
                <a:schemeClr val="dk1"/>
              </a:buClr>
              <a:buSzPts val="2000"/>
              <a:buChar char="–"/>
            </a:pPr>
            <a:r>
              <a:rPr b="1" lang="en-US" sz="2000"/>
              <a:t>Features</a:t>
            </a:r>
            <a:r>
              <a:rPr lang="en-US" sz="2000"/>
              <a:t> required for </a:t>
            </a:r>
            <a:r>
              <a:rPr b="1" lang="en-US" sz="2000"/>
              <a:t>specific applications </a:t>
            </a:r>
            <a:r>
              <a:rPr lang="en-US" sz="2000"/>
              <a:t>to be supported</a:t>
            </a:r>
            <a:endParaRPr/>
          </a:p>
          <a:p>
            <a:pPr indent="-285750" lvl="1" marL="742950" rtl="0" algn="l">
              <a:spcBef>
                <a:spcPts val="400"/>
              </a:spcBef>
              <a:spcAft>
                <a:spcPts val="0"/>
              </a:spcAft>
              <a:buClr>
                <a:schemeClr val="dk1"/>
              </a:buClr>
              <a:buSzPts val="2000"/>
              <a:buChar char="–"/>
            </a:pPr>
            <a:r>
              <a:rPr lang="en-US" sz="2000"/>
              <a:t>Required </a:t>
            </a:r>
            <a:r>
              <a:rPr b="1" lang="en-US" sz="2000"/>
              <a:t>interfaces</a:t>
            </a:r>
            <a:r>
              <a:rPr lang="en-US" sz="2000"/>
              <a:t> to the </a:t>
            </a:r>
            <a:r>
              <a:rPr b="1" lang="en-US" sz="2000"/>
              <a:t>core</a:t>
            </a:r>
            <a:r>
              <a:rPr lang="en-US" sz="2000"/>
              <a:t> layer</a:t>
            </a:r>
            <a:endParaRPr/>
          </a:p>
          <a:p>
            <a:pPr indent="-285750" lvl="1" marL="742950" rtl="0" algn="l">
              <a:spcBef>
                <a:spcPts val="400"/>
              </a:spcBef>
              <a:spcAft>
                <a:spcPts val="0"/>
              </a:spcAft>
              <a:buClr>
                <a:schemeClr val="dk1"/>
              </a:buClr>
              <a:buSzPts val="2000"/>
              <a:buChar char="–"/>
            </a:pPr>
            <a:r>
              <a:rPr lang="en-US" sz="2000"/>
              <a:t>For </a:t>
            </a:r>
            <a:r>
              <a:rPr b="1" lang="en-US" sz="2000"/>
              <a:t>Layer 3 switches</a:t>
            </a:r>
            <a:r>
              <a:rPr lang="en-US" sz="2000"/>
              <a:t>, the </a:t>
            </a:r>
            <a:r>
              <a:rPr b="1" lang="en-US" sz="2000"/>
              <a:t>routing protocols</a:t>
            </a:r>
            <a:r>
              <a:rPr lang="en-US" sz="2000"/>
              <a:t> to be supported and whether sharing of information among </a:t>
            </a:r>
            <a:r>
              <a:rPr b="1" lang="en-US" sz="2000"/>
              <a:t>multiple routing protocols </a:t>
            </a:r>
            <a:r>
              <a:rPr lang="en-US" sz="2000"/>
              <a:t>is required</a:t>
            </a:r>
            <a:endParaRPr/>
          </a:p>
          <a:p>
            <a:pPr indent="-158750" lvl="1" marL="742950" rtl="0" algn="l">
              <a:spcBef>
                <a:spcPts val="400"/>
              </a:spcBef>
              <a:spcAft>
                <a:spcPts val="0"/>
              </a:spcAft>
              <a:buClr>
                <a:schemeClr val="dk1"/>
              </a:buClr>
              <a:buSzPts val="2000"/>
              <a:buNone/>
            </a:pPr>
            <a:r>
              <a:t/>
            </a:r>
            <a:endParaRPr sz="2000"/>
          </a:p>
        </p:txBody>
      </p:sp>
      <p:sp>
        <p:nvSpPr>
          <p:cNvPr id="115" name="Google Shape;115;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pic>
        <p:nvPicPr>
          <p:cNvPr id="116" name="Google Shape;116;p4"/>
          <p:cNvPicPr preferRelativeResize="0"/>
          <p:nvPr/>
        </p:nvPicPr>
        <p:blipFill rotWithShape="1">
          <a:blip r:embed="rId3">
            <a:alphaModFix/>
          </a:blip>
          <a:srcRect b="0" l="0" r="0" t="0"/>
          <a:stretch/>
        </p:blipFill>
        <p:spPr>
          <a:xfrm>
            <a:off x="3200400" y="4876800"/>
            <a:ext cx="4648200" cy="1758803"/>
          </a:xfrm>
          <a:prstGeom prst="rect">
            <a:avLst/>
          </a:prstGeom>
          <a:noFill/>
          <a:ln cap="flat" cmpd="sng" w="9525">
            <a:solidFill>
              <a:schemeClr val="accent1"/>
            </a:solidFill>
            <a:prstDash val="solid"/>
            <a:miter lim="800000"/>
            <a:headEnd len="sm" w="sm" type="none"/>
            <a:tailEnd len="sm" w="sm" type="none"/>
          </a:ln>
        </p:spPr>
      </p:pic>
      <p:sp>
        <p:nvSpPr>
          <p:cNvPr id="117" name="Google Shape;117;p4"/>
          <p:cNvSpPr/>
          <p:nvPr/>
        </p:nvSpPr>
        <p:spPr>
          <a:xfrm>
            <a:off x="3657600" y="5562600"/>
            <a:ext cx="3200400" cy="457200"/>
          </a:xfrm>
          <a:prstGeom prst="rect">
            <a:avLst/>
          </a:prstGeom>
          <a:solidFill>
            <a:schemeClr val="accent1">
              <a:alpha val="13725"/>
            </a:schemeClr>
          </a:solidFill>
          <a:ln cap="flat" cmpd="sng" w="9525">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FOR THE CORE LAYER </a:t>
            </a:r>
            <a:endParaRPr/>
          </a:p>
        </p:txBody>
      </p:sp>
      <p:sp>
        <p:nvSpPr>
          <p:cNvPr id="123" name="Google Shape;123;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sz="2000"/>
              <a:t>The role of the core layer is to provide a high-speed backbone. </a:t>
            </a:r>
            <a:endParaRPr/>
          </a:p>
          <a:p>
            <a:pPr indent="-342900" lvl="0" marL="342900" rtl="0" algn="l">
              <a:spcBef>
                <a:spcPts val="400"/>
              </a:spcBef>
              <a:spcAft>
                <a:spcPts val="0"/>
              </a:spcAft>
              <a:buClr>
                <a:schemeClr val="dk1"/>
              </a:buClr>
              <a:buSzPts val="2000"/>
              <a:buChar char="•"/>
            </a:pPr>
            <a:r>
              <a:rPr lang="en-US" sz="2000"/>
              <a:t>Thus, the </a:t>
            </a:r>
            <a:r>
              <a:rPr b="1" lang="en-US" sz="2000"/>
              <a:t>key requirement </a:t>
            </a:r>
            <a:r>
              <a:rPr lang="en-US" sz="2000"/>
              <a:t>is the </a:t>
            </a:r>
            <a:r>
              <a:rPr b="1" lang="en-US" sz="2000"/>
              <a:t>performance</a:t>
            </a:r>
            <a:r>
              <a:rPr lang="en-US" sz="2000"/>
              <a:t> needed to support all the access and distribution data. </a:t>
            </a:r>
            <a:endParaRPr/>
          </a:p>
          <a:p>
            <a:pPr indent="-342900" lvl="0" marL="342900" rtl="0" algn="l">
              <a:spcBef>
                <a:spcPts val="400"/>
              </a:spcBef>
              <a:spcAft>
                <a:spcPts val="0"/>
              </a:spcAft>
              <a:buClr>
                <a:schemeClr val="dk1"/>
              </a:buClr>
              <a:buSzPts val="2000"/>
              <a:buChar char="•"/>
            </a:pPr>
            <a:r>
              <a:rPr lang="en-US" sz="2000"/>
              <a:t>The number of ports to the distribution layer, and the protocols (for example, routing protocols) that need to be supported on those ports, are also important considerations. </a:t>
            </a:r>
            <a:endParaRPr/>
          </a:p>
          <a:p>
            <a:pPr indent="-342900" lvl="0" marL="342900" rtl="0" algn="l">
              <a:spcBef>
                <a:spcPts val="400"/>
              </a:spcBef>
              <a:spcAft>
                <a:spcPts val="0"/>
              </a:spcAft>
              <a:buClr>
                <a:schemeClr val="dk1"/>
              </a:buClr>
              <a:buSzPts val="2000"/>
              <a:buChar char="•"/>
            </a:pPr>
            <a:r>
              <a:rPr lang="en-US" sz="2000"/>
              <a:t>Redundancy in the core is a typical requirement, to meet the availability needs of the network</a:t>
            </a:r>
            <a:endParaRPr/>
          </a:p>
        </p:txBody>
      </p:sp>
      <p:sp>
        <p:nvSpPr>
          <p:cNvPr id="124" name="Google Shape;124;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pic>
        <p:nvPicPr>
          <p:cNvPr id="125" name="Google Shape;125;p5"/>
          <p:cNvPicPr preferRelativeResize="0"/>
          <p:nvPr/>
        </p:nvPicPr>
        <p:blipFill rotWithShape="1">
          <a:blip r:embed="rId3">
            <a:alphaModFix/>
          </a:blip>
          <a:srcRect b="0" l="0" r="0" t="0"/>
          <a:stretch/>
        </p:blipFill>
        <p:spPr>
          <a:xfrm>
            <a:off x="3200400" y="4876800"/>
            <a:ext cx="4648200" cy="1758803"/>
          </a:xfrm>
          <a:prstGeom prst="rect">
            <a:avLst/>
          </a:prstGeom>
          <a:noFill/>
          <a:ln cap="flat" cmpd="sng" w="9525">
            <a:solidFill>
              <a:schemeClr val="accent1"/>
            </a:solidFill>
            <a:prstDash val="solid"/>
            <a:miter lim="800000"/>
            <a:headEnd len="sm" w="sm" type="none"/>
            <a:tailEnd len="sm" w="sm" type="none"/>
          </a:ln>
        </p:spPr>
      </p:pic>
      <p:sp>
        <p:nvSpPr>
          <p:cNvPr id="126" name="Google Shape;126;p5"/>
          <p:cNvSpPr/>
          <p:nvPr/>
        </p:nvSpPr>
        <p:spPr>
          <a:xfrm>
            <a:off x="3733800" y="5029200"/>
            <a:ext cx="3200400" cy="381000"/>
          </a:xfrm>
          <a:prstGeom prst="rect">
            <a:avLst/>
          </a:prstGeom>
          <a:solidFill>
            <a:schemeClr val="accent1">
              <a:alpha val="13725"/>
            </a:schemeClr>
          </a:solidFill>
          <a:ln cap="flat" cmpd="sng" w="9525">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lang="en-US" sz="3600"/>
              <a:t>CISCO  RECOMMENDATIONS</a:t>
            </a:r>
            <a:endParaRPr/>
          </a:p>
        </p:txBody>
      </p:sp>
      <p:sp>
        <p:nvSpPr>
          <p:cNvPr id="132" name="Google Shape;132;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lang="en-US" sz="1800"/>
              <a:t>Cisco current campus design recommendations include the followin:</a:t>
            </a:r>
            <a:endParaRPr/>
          </a:p>
          <a:p>
            <a:pPr indent="-285750" lvl="1" marL="742950" rtl="0" algn="l">
              <a:spcBef>
                <a:spcPts val="360"/>
              </a:spcBef>
              <a:spcAft>
                <a:spcPts val="0"/>
              </a:spcAft>
              <a:buClr>
                <a:schemeClr val="dk1"/>
              </a:buClr>
              <a:buSzPts val="1800"/>
              <a:buChar char="–"/>
            </a:pPr>
            <a:r>
              <a:rPr b="1" lang="en-US" sz="1800"/>
              <a:t>Layer 2 </a:t>
            </a:r>
            <a:r>
              <a:rPr lang="en-US" sz="1800"/>
              <a:t>switches can be used at the </a:t>
            </a:r>
            <a:r>
              <a:rPr b="1" lang="en-US" sz="1800"/>
              <a:t>access layer</a:t>
            </a:r>
            <a:r>
              <a:rPr lang="en-US" sz="1800"/>
              <a:t>, with </a:t>
            </a:r>
            <a:r>
              <a:rPr b="1" lang="en-US" sz="1800"/>
              <a:t>Layer 3 </a:t>
            </a:r>
            <a:r>
              <a:rPr lang="en-US" sz="1800"/>
              <a:t>switches at the </a:t>
            </a:r>
            <a:r>
              <a:rPr b="1" lang="en-US" sz="1800"/>
              <a:t>distribution and core layers.</a:t>
            </a:r>
            <a:endParaRPr/>
          </a:p>
          <a:p>
            <a:pPr indent="-285750" lvl="1" marL="742950" rtl="0" algn="l">
              <a:spcBef>
                <a:spcPts val="360"/>
              </a:spcBef>
              <a:spcAft>
                <a:spcPts val="0"/>
              </a:spcAft>
              <a:buClr>
                <a:schemeClr val="dk1"/>
              </a:buClr>
              <a:buSzPts val="1800"/>
              <a:buChar char="–"/>
            </a:pPr>
            <a:r>
              <a:rPr b="1" lang="en-US" sz="1800"/>
              <a:t>VLANs</a:t>
            </a:r>
            <a:r>
              <a:rPr lang="en-US" sz="1800"/>
              <a:t> should </a:t>
            </a:r>
            <a:r>
              <a:rPr b="1" lang="en-US" sz="1800"/>
              <a:t>not</a:t>
            </a:r>
            <a:r>
              <a:rPr lang="en-US" sz="1800"/>
              <a:t> spread </a:t>
            </a:r>
            <a:r>
              <a:rPr lang="en-US" sz="1800" u="sng"/>
              <a:t>across the campus</a:t>
            </a:r>
            <a:r>
              <a:rPr lang="en-US" sz="1800"/>
              <a:t>, because this can slow network convergence.</a:t>
            </a:r>
            <a:endParaRPr/>
          </a:p>
          <a:p>
            <a:pPr indent="-285750" lvl="1" marL="742950" rtl="0" algn="l">
              <a:spcBef>
                <a:spcPts val="360"/>
              </a:spcBef>
              <a:spcAft>
                <a:spcPts val="0"/>
              </a:spcAft>
              <a:buClr>
                <a:schemeClr val="dk1"/>
              </a:buClr>
              <a:buSzPts val="1800"/>
              <a:buChar char="–"/>
            </a:pPr>
            <a:r>
              <a:rPr lang="en-US" sz="1800"/>
              <a:t>The </a:t>
            </a:r>
            <a:r>
              <a:rPr b="1" lang="en-US" sz="1800"/>
              <a:t>core and distribution </a:t>
            </a:r>
            <a:r>
              <a:rPr lang="en-US" sz="1800"/>
              <a:t>layers can be combined into one layer (called a </a:t>
            </a:r>
            <a:r>
              <a:rPr b="1" lang="en-US" sz="1800"/>
              <a:t>collapsed backbone</a:t>
            </a:r>
            <a:r>
              <a:rPr lang="en-US" sz="1800"/>
              <a:t>) for smaller networks. </a:t>
            </a:r>
            <a:endParaRPr/>
          </a:p>
          <a:p>
            <a:pPr indent="-285750" lvl="1" marL="742950" rtl="0" algn="l">
              <a:spcBef>
                <a:spcPts val="360"/>
              </a:spcBef>
              <a:spcAft>
                <a:spcPts val="0"/>
              </a:spcAft>
              <a:buClr>
                <a:schemeClr val="dk1"/>
              </a:buClr>
              <a:buSzPts val="1800"/>
              <a:buChar char="–"/>
            </a:pPr>
            <a:r>
              <a:rPr b="1" lang="en-US" sz="1800"/>
              <a:t>Larger</a:t>
            </a:r>
            <a:r>
              <a:rPr lang="en-US" sz="1800"/>
              <a:t> campuses should have a </a:t>
            </a:r>
            <a:r>
              <a:rPr b="1" lang="en-US" sz="1800"/>
              <a:t>separate</a:t>
            </a:r>
            <a:r>
              <a:rPr lang="en-US" sz="1800"/>
              <a:t> distribution layer to allow the network to grow easily.</a:t>
            </a:r>
            <a:endParaRPr/>
          </a:p>
          <a:p>
            <a:pPr indent="-285750" lvl="1" marL="742950" rtl="0" algn="l">
              <a:spcBef>
                <a:spcPts val="360"/>
              </a:spcBef>
              <a:spcAft>
                <a:spcPts val="0"/>
              </a:spcAft>
              <a:buClr>
                <a:schemeClr val="dk1"/>
              </a:buClr>
              <a:buSzPts val="1800"/>
              <a:buChar char="–"/>
            </a:pPr>
            <a:r>
              <a:rPr b="1" lang="en-US" sz="1800"/>
              <a:t>Redundancy</a:t>
            </a:r>
            <a:r>
              <a:rPr lang="en-US" sz="1800"/>
              <a:t> in the core, between the core and distribution layers, and between the distribution and access layers is also recommended. </a:t>
            </a:r>
            <a:endParaRPr/>
          </a:p>
          <a:p>
            <a:pPr indent="-171450" lvl="1" marL="742950" rtl="0" algn="l">
              <a:spcBef>
                <a:spcPts val="360"/>
              </a:spcBef>
              <a:spcAft>
                <a:spcPts val="0"/>
              </a:spcAft>
              <a:buClr>
                <a:schemeClr val="dk1"/>
              </a:buClr>
              <a:buSzPts val="1800"/>
              <a:buNone/>
            </a:pPr>
            <a:r>
              <a:t/>
            </a:r>
            <a:endParaRPr sz="1800"/>
          </a:p>
        </p:txBody>
      </p:sp>
      <p:sp>
        <p:nvSpPr>
          <p:cNvPr id="133" name="Google Shape;13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pic>
        <p:nvPicPr>
          <p:cNvPr id="134" name="Google Shape;134;p6"/>
          <p:cNvPicPr preferRelativeResize="0"/>
          <p:nvPr/>
        </p:nvPicPr>
        <p:blipFill rotWithShape="1">
          <a:blip r:embed="rId3">
            <a:alphaModFix/>
          </a:blip>
          <a:srcRect b="0" l="0" r="0" t="0"/>
          <a:stretch/>
        </p:blipFill>
        <p:spPr>
          <a:xfrm>
            <a:off x="4419600" y="5181600"/>
            <a:ext cx="3733800" cy="1412809"/>
          </a:xfrm>
          <a:prstGeom prst="rect">
            <a:avLst/>
          </a:prstGeom>
          <a:noFill/>
          <a:ln cap="flat" cmpd="sng" w="9525">
            <a:solidFill>
              <a:schemeClr val="accent1"/>
            </a:solidFill>
            <a:prstDash val="solid"/>
            <a:miter lim="800000"/>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lang="en-US" sz="3600"/>
              <a:t>Chapter 3: IPv4 Routing Design</a:t>
            </a:r>
            <a:endParaRPr/>
          </a:p>
        </p:txBody>
      </p:sp>
      <p:pic>
        <p:nvPicPr>
          <p:cNvPr id="140" name="Google Shape;140;p7"/>
          <p:cNvPicPr preferRelativeResize="0"/>
          <p:nvPr>
            <p:ph idx="1" type="body"/>
          </p:nvPr>
        </p:nvPicPr>
        <p:blipFill rotWithShape="1">
          <a:blip r:embed="rId3">
            <a:alphaModFix/>
          </a:blip>
          <a:srcRect b="0" l="0" r="0" t="0"/>
          <a:stretch/>
        </p:blipFill>
        <p:spPr>
          <a:xfrm>
            <a:off x="457200" y="1684973"/>
            <a:ext cx="8229600" cy="4356416"/>
          </a:xfrm>
          <a:prstGeom prst="rect">
            <a:avLst/>
          </a:prstGeom>
          <a:noFill/>
          <a:ln>
            <a:noFill/>
          </a:ln>
        </p:spPr>
      </p:pic>
      <p:sp>
        <p:nvSpPr>
          <p:cNvPr id="141" name="Google Shape;141;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sp>
        <p:nvSpPr>
          <p:cNvPr id="142" name="Google Shape;142;p7"/>
          <p:cNvSpPr/>
          <p:nvPr/>
        </p:nvSpPr>
        <p:spPr>
          <a:xfrm>
            <a:off x="462013" y="3048000"/>
            <a:ext cx="7671334" cy="648101"/>
          </a:xfrm>
          <a:custGeom>
            <a:rect b="b" l="l" r="r" t="t"/>
            <a:pathLst>
              <a:path extrusionOk="0" h="596766" w="7671334">
                <a:moveTo>
                  <a:pt x="3176336" y="19250"/>
                </a:moveTo>
                <a:lnTo>
                  <a:pt x="3176336" y="192505"/>
                </a:lnTo>
                <a:lnTo>
                  <a:pt x="0" y="182880"/>
                </a:lnTo>
                <a:lnTo>
                  <a:pt x="0" y="596766"/>
                </a:lnTo>
                <a:lnTo>
                  <a:pt x="7671334" y="567890"/>
                </a:lnTo>
                <a:lnTo>
                  <a:pt x="7652084" y="19250"/>
                </a:lnTo>
                <a:lnTo>
                  <a:pt x="7652084" y="0"/>
                </a:lnTo>
                <a:lnTo>
                  <a:pt x="3176336" y="19250"/>
                </a:lnTo>
                <a:close/>
              </a:path>
            </a:pathLst>
          </a:custGeom>
          <a:solidFill>
            <a:srgbClr val="FFFF00">
              <a:alpha val="9803"/>
            </a:srgbClr>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IPv4 Routing Design</a:t>
            </a:r>
            <a:endParaRPr/>
          </a:p>
        </p:txBody>
      </p:sp>
      <p:sp>
        <p:nvSpPr>
          <p:cNvPr id="148" name="Google Shape;148;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b="1" lang="en-US" sz="2400"/>
              <a:t>Determining How Many IP Addresses Are Required</a:t>
            </a:r>
            <a:endParaRPr/>
          </a:p>
          <a:p>
            <a:pPr indent="-285750" lvl="1" marL="742950" rtl="0" algn="l">
              <a:spcBef>
                <a:spcPts val="480"/>
              </a:spcBef>
              <a:spcAft>
                <a:spcPts val="0"/>
              </a:spcAft>
              <a:buClr>
                <a:schemeClr val="dk1"/>
              </a:buClr>
              <a:buSzPts val="2400"/>
              <a:buChar char="–"/>
            </a:pPr>
            <a:r>
              <a:rPr lang="en-US" sz="2400"/>
              <a:t>How many different locations in your network that need addresses:</a:t>
            </a:r>
            <a:br>
              <a:rPr lang="en-US" sz="2400"/>
            </a:br>
            <a:r>
              <a:rPr lang="en-US" sz="2000"/>
              <a:t>headquarters,  branch and regional offices, telecommuters, and so forth. </a:t>
            </a:r>
            <a:endParaRPr sz="2400"/>
          </a:p>
          <a:p>
            <a:pPr indent="-285750" lvl="1" marL="742950" rtl="0" algn="l">
              <a:spcBef>
                <a:spcPts val="480"/>
              </a:spcBef>
              <a:spcAft>
                <a:spcPts val="0"/>
              </a:spcAft>
              <a:buClr>
                <a:schemeClr val="dk1"/>
              </a:buClr>
              <a:buSzPts val="2400"/>
              <a:buChar char="–"/>
            </a:pPr>
            <a:r>
              <a:rPr lang="en-US" sz="2400"/>
              <a:t>The number of devices in each location must be counted, including:</a:t>
            </a:r>
            <a:endParaRPr/>
          </a:p>
          <a:p>
            <a:pPr indent="-228600" lvl="2" marL="1143000" rtl="0" algn="l">
              <a:spcBef>
                <a:spcPts val="480"/>
              </a:spcBef>
              <a:spcAft>
                <a:spcPts val="0"/>
              </a:spcAft>
              <a:buClr>
                <a:schemeClr val="dk1"/>
              </a:buClr>
              <a:buSzPts val="2400"/>
              <a:buChar char="•"/>
            </a:pPr>
            <a:r>
              <a:rPr lang="en-US"/>
              <a:t> </a:t>
            </a:r>
            <a:r>
              <a:rPr lang="en-US" sz="2000"/>
              <a:t>the network devices such as routers, switches, and firewalls; </a:t>
            </a:r>
            <a:endParaRPr/>
          </a:p>
          <a:p>
            <a:pPr indent="-228600" lvl="2" marL="1143000" rtl="0" algn="l">
              <a:spcBef>
                <a:spcPts val="400"/>
              </a:spcBef>
              <a:spcAft>
                <a:spcPts val="0"/>
              </a:spcAft>
              <a:buClr>
                <a:schemeClr val="dk1"/>
              </a:buClr>
              <a:buSzPts val="2000"/>
              <a:buChar char="•"/>
            </a:pPr>
            <a:r>
              <a:rPr lang="en-US" sz="2000"/>
              <a:t>workstations; </a:t>
            </a:r>
            <a:endParaRPr/>
          </a:p>
          <a:p>
            <a:pPr indent="-228600" lvl="2" marL="1143000" rtl="0" algn="l">
              <a:spcBef>
                <a:spcPts val="400"/>
              </a:spcBef>
              <a:spcAft>
                <a:spcPts val="0"/>
              </a:spcAft>
              <a:buClr>
                <a:schemeClr val="dk1"/>
              </a:buClr>
              <a:buSzPts val="2000"/>
              <a:buChar char="•"/>
            </a:pPr>
            <a:r>
              <a:rPr lang="en-US" sz="2000"/>
              <a:t>IP phones; </a:t>
            </a:r>
            <a:endParaRPr/>
          </a:p>
          <a:p>
            <a:pPr indent="-228600" lvl="2" marL="1143000" rtl="0" algn="l">
              <a:spcBef>
                <a:spcPts val="400"/>
              </a:spcBef>
              <a:spcAft>
                <a:spcPts val="0"/>
              </a:spcAft>
              <a:buClr>
                <a:schemeClr val="dk1"/>
              </a:buClr>
              <a:buSzPts val="2000"/>
              <a:buChar char="•"/>
            </a:pPr>
            <a:r>
              <a:rPr lang="en-US" sz="2000"/>
              <a:t>network management stations; </a:t>
            </a:r>
            <a:endParaRPr/>
          </a:p>
          <a:p>
            <a:pPr indent="-228600" lvl="2" marL="1143000" rtl="0" algn="l">
              <a:spcBef>
                <a:spcPts val="400"/>
              </a:spcBef>
              <a:spcAft>
                <a:spcPts val="0"/>
              </a:spcAft>
              <a:buClr>
                <a:schemeClr val="dk1"/>
              </a:buClr>
              <a:buSzPts val="2000"/>
              <a:buChar char="•"/>
            </a:pPr>
            <a:r>
              <a:rPr lang="en-US" sz="2000"/>
              <a:t>servers; and so forth.</a:t>
            </a:r>
            <a:endParaRPr b="1"/>
          </a:p>
          <a:p>
            <a:pPr indent="-190500" lvl="0" marL="342900" rtl="0" algn="l">
              <a:spcBef>
                <a:spcPts val="480"/>
              </a:spcBef>
              <a:spcAft>
                <a:spcPts val="0"/>
              </a:spcAft>
              <a:buClr>
                <a:schemeClr val="dk1"/>
              </a:buClr>
              <a:buSzPts val="2400"/>
              <a:buNone/>
            </a:pPr>
            <a:r>
              <a:t/>
            </a:r>
            <a:endParaRPr sz="2400"/>
          </a:p>
        </p:txBody>
      </p:sp>
      <p:sp>
        <p:nvSpPr>
          <p:cNvPr id="149" name="Google Shape;149;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IPv4 Address Design</a:t>
            </a:r>
            <a:endParaRPr/>
          </a:p>
        </p:txBody>
      </p:sp>
      <p:sp>
        <p:nvSpPr>
          <p:cNvPr id="155" name="Google Shape;155;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For each of these devices,</a:t>
            </a:r>
            <a:endParaRPr/>
          </a:p>
          <a:p>
            <a:pPr indent="-285750" lvl="1" marL="742950" rtl="0" algn="l">
              <a:spcBef>
                <a:spcPts val="480"/>
              </a:spcBef>
              <a:spcAft>
                <a:spcPts val="0"/>
              </a:spcAft>
              <a:buClr>
                <a:schemeClr val="dk1"/>
              </a:buClr>
              <a:buSzPts val="2400"/>
              <a:buChar char="–"/>
            </a:pPr>
            <a:r>
              <a:rPr lang="en-US" sz="2400"/>
              <a:t> determine </a:t>
            </a:r>
            <a:r>
              <a:rPr b="1" lang="en-US" sz="2400"/>
              <a:t>how many interfaces </a:t>
            </a:r>
            <a:r>
              <a:rPr lang="en-US" sz="2400"/>
              <a:t>need to be addressed and </a:t>
            </a:r>
            <a:endParaRPr/>
          </a:p>
          <a:p>
            <a:pPr indent="-285750" lvl="1" marL="742950" rtl="0" algn="l">
              <a:spcBef>
                <a:spcPts val="480"/>
              </a:spcBef>
              <a:spcAft>
                <a:spcPts val="0"/>
              </a:spcAft>
              <a:buClr>
                <a:schemeClr val="dk1"/>
              </a:buClr>
              <a:buSzPts val="2400"/>
              <a:buChar char="–"/>
            </a:pPr>
            <a:r>
              <a:rPr lang="en-US" sz="2400"/>
              <a:t>whether </a:t>
            </a:r>
            <a:r>
              <a:rPr b="1" lang="en-US" sz="2400"/>
              <a:t>private</a:t>
            </a:r>
            <a:r>
              <a:rPr lang="en-US" sz="2400"/>
              <a:t> or </a:t>
            </a:r>
            <a:r>
              <a:rPr b="1" lang="en-US" sz="2400"/>
              <a:t>public</a:t>
            </a:r>
            <a:r>
              <a:rPr lang="en-US" sz="2400"/>
              <a:t> addresses will be used.</a:t>
            </a:r>
            <a:endParaRPr/>
          </a:p>
          <a:p>
            <a:pPr indent="-190500" lvl="0" marL="34290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Char char="•"/>
            </a:pPr>
            <a:r>
              <a:rPr lang="en-US" sz="2400"/>
              <a:t>Reserved address required 🡪 how many</a:t>
            </a:r>
            <a:endParaRPr/>
          </a:p>
          <a:p>
            <a:pPr indent="-285750" lvl="1" marL="742950" rtl="0" algn="l">
              <a:spcBef>
                <a:spcPts val="480"/>
              </a:spcBef>
              <a:spcAft>
                <a:spcPts val="0"/>
              </a:spcAft>
              <a:buClr>
                <a:srgbClr val="FF0000"/>
              </a:buClr>
              <a:buSzPts val="2400"/>
              <a:buChar char="–"/>
            </a:pPr>
            <a:r>
              <a:rPr lang="en-US" sz="2400">
                <a:solidFill>
                  <a:srgbClr val="FF0000"/>
                </a:solidFill>
              </a:rPr>
              <a:t>10% </a:t>
            </a:r>
            <a:r>
              <a:rPr lang="en-US" sz="2400"/>
              <a:t>to</a:t>
            </a:r>
            <a:r>
              <a:rPr lang="en-US" sz="2400">
                <a:solidFill>
                  <a:srgbClr val="FF0000"/>
                </a:solidFill>
              </a:rPr>
              <a:t> 20% </a:t>
            </a:r>
            <a:r>
              <a:rPr lang="en-US" sz="2400"/>
              <a:t>suggested</a:t>
            </a:r>
            <a:r>
              <a:rPr lang="en-US" sz="2400">
                <a:solidFill>
                  <a:srgbClr val="FF0000"/>
                </a:solidFill>
              </a:rPr>
              <a:t>.</a:t>
            </a:r>
            <a:endParaRPr/>
          </a:p>
          <a:p>
            <a:pPr indent="-190500" lvl="0" marL="34290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Char char="•"/>
            </a:pPr>
            <a:r>
              <a:rPr b="1" lang="en-US" sz="2400" cap="small"/>
              <a:t>Problem:</a:t>
            </a:r>
            <a:r>
              <a:rPr lang="en-US" sz="2400"/>
              <a:t> what if no reserved address available…</a:t>
            </a:r>
            <a:endParaRPr sz="2400"/>
          </a:p>
        </p:txBody>
      </p:sp>
      <p:sp>
        <p:nvSpPr>
          <p:cNvPr id="156" name="Google Shape;156;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Administrator</dc:creator>
</cp:coreProperties>
</file>