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igPnGhZ108FHkI/LVoZQK9EUDe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3850" lIns="87700" spcFirstLastPara="1" rIns="87700" wrap="square" tIns="43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90" y="1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3850" lIns="87700" spcFirstLastPara="1" rIns="87700" wrap="square" tIns="438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3850" lIns="87700" spcFirstLastPara="1" rIns="87700" wrap="square" tIns="438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3850" lIns="87700" spcFirstLastPara="1" rIns="87700" wrap="square" tIns="43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9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3850" lIns="87700" spcFirstLastPara="1" rIns="87700" wrap="square" tIns="43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 txBox="1"/>
          <p:nvPr>
            <p:ph idx="12" type="sldNum"/>
          </p:nvPr>
        </p:nvSpPr>
        <p:spPr>
          <a:xfrm>
            <a:off x="414359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3850" lIns="87700" spcFirstLastPara="1" rIns="87700" wrap="square" tIns="43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:notes"/>
          <p:cNvSpPr txBox="1"/>
          <p:nvPr>
            <p:ph idx="10" type="dt"/>
          </p:nvPr>
        </p:nvSpPr>
        <p:spPr>
          <a:xfrm>
            <a:off x="4143590" y="1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11-Mar-22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রিকনাসেন্স</a:t>
            </a:r>
            <a:endParaRPr/>
          </a:p>
        </p:txBody>
      </p:sp>
      <p:sp>
        <p:nvSpPr>
          <p:cNvPr id="154" name="Google Shape;154;p10:notes"/>
          <p:cNvSpPr txBox="1"/>
          <p:nvPr>
            <p:ph idx="10" type="dt"/>
          </p:nvPr>
        </p:nvSpPr>
        <p:spPr>
          <a:xfrm>
            <a:off x="4143590" y="1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11-Mar-22</a:t>
            </a:r>
            <a:endParaRPr/>
          </a:p>
        </p:txBody>
      </p:sp>
      <p:sp>
        <p:nvSpPr>
          <p:cNvPr id="155" name="Google Shape;155;p10:notes"/>
          <p:cNvSpPr txBox="1"/>
          <p:nvPr>
            <p:ph idx="12" type="sldNum"/>
          </p:nvPr>
        </p:nvSpPr>
        <p:spPr>
          <a:xfrm>
            <a:off x="414359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3850" lIns="87700" spcFirstLastPara="1" rIns="87700" wrap="square" tIns="43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রিকনাসেন্স</a:t>
            </a:r>
            <a:endParaRPr/>
          </a:p>
        </p:txBody>
      </p:sp>
      <p:sp>
        <p:nvSpPr>
          <p:cNvPr id="177" name="Google Shape;177;p13:notes"/>
          <p:cNvSpPr txBox="1"/>
          <p:nvPr>
            <p:ph idx="10" type="dt"/>
          </p:nvPr>
        </p:nvSpPr>
        <p:spPr>
          <a:xfrm>
            <a:off x="4143590" y="1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11-Mar-22</a:t>
            </a:r>
            <a:endParaRPr/>
          </a:p>
        </p:txBody>
      </p:sp>
      <p:sp>
        <p:nvSpPr>
          <p:cNvPr id="178" name="Google Shape;178;p13:notes"/>
          <p:cNvSpPr txBox="1"/>
          <p:nvPr>
            <p:ph idx="12" type="sldNum"/>
          </p:nvPr>
        </p:nvSpPr>
        <p:spPr>
          <a:xfrm>
            <a:off x="414359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3850" lIns="87700" spcFirstLastPara="1" rIns="87700" wrap="square" tIns="43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7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রিকনাসেন্স</a:t>
            </a:r>
            <a:endParaRPr/>
          </a:p>
        </p:txBody>
      </p:sp>
      <p:sp>
        <p:nvSpPr>
          <p:cNvPr id="207" name="Google Shape;207;p17:notes"/>
          <p:cNvSpPr txBox="1"/>
          <p:nvPr>
            <p:ph idx="10" type="dt"/>
          </p:nvPr>
        </p:nvSpPr>
        <p:spPr>
          <a:xfrm>
            <a:off x="4143590" y="1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11-Mar-22</a:t>
            </a:r>
            <a:endParaRPr/>
          </a:p>
        </p:txBody>
      </p:sp>
      <p:sp>
        <p:nvSpPr>
          <p:cNvPr id="208" name="Google Shape;208;p17:notes"/>
          <p:cNvSpPr txBox="1"/>
          <p:nvPr>
            <p:ph idx="12" type="sldNum"/>
          </p:nvPr>
        </p:nvSpPr>
        <p:spPr>
          <a:xfrm>
            <a:off x="414359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3850" lIns="87700" spcFirstLastPara="1" rIns="87700" wrap="square" tIns="43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9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3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3850" lIns="87700" spcFirstLastPara="1" rIns="87700" wrap="square" tIns="43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:notes"/>
          <p:cNvSpPr txBox="1"/>
          <p:nvPr>
            <p:ph idx="12" type="sldNum"/>
          </p:nvPr>
        </p:nvSpPr>
        <p:spPr>
          <a:xfrm>
            <a:off x="414359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3850" lIns="87700" spcFirstLastPara="1" rIns="87700" wrap="square" tIns="43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4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5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6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sz="24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sz="2400"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sz="2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3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3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3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971547" y="5183453"/>
            <a:ext cx="7239000" cy="80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small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</a:t>
            </a:r>
            <a:r>
              <a:rPr lang="en-US" sz="2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Mahboob Qaosar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small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Associate Professor, CSE, RU</a:t>
            </a:r>
            <a:endParaRPr b="0" i="0" sz="1600" u="none" cap="small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28598" y="363512"/>
            <a:ext cx="8724900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CSET 105</a:t>
            </a: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small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Design and Management</a:t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8150" y="2903400"/>
            <a:ext cx="1545795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6296628" y="650497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0" y="2442964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none" cap="small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Evening Masters Edition</a:t>
            </a:r>
            <a:endParaRPr b="1" sz="1800" u="none" cap="small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/>
              <a:t>Threats</a:t>
            </a:r>
            <a:endParaRPr/>
          </a:p>
        </p:txBody>
      </p:sp>
      <p:sp>
        <p:nvSpPr>
          <p:cNvPr id="158" name="Google Shape;158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Threat ⇨ risk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The following is a generic list of attack categories: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Reconnaissance attacks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Access attacks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Information disclosure attacks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Denial of Service Attacks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/>
          </a:p>
        </p:txBody>
      </p:sp>
      <p:sp>
        <p:nvSpPr>
          <p:cNvPr id="159" name="Google Shape;159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/>
              <a:t>Reconnaissance Attacks</a:t>
            </a:r>
            <a:endParaRPr/>
          </a:p>
        </p:txBody>
      </p:sp>
      <p:sp>
        <p:nvSpPr>
          <p:cNvPr id="165" name="Google Shape;165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Reconnaissance – investigation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Reconnaissance attacks consist of intelligence gathering, often using tools like network scanners or packet analyzers.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lang="en-US"/>
              <a:t>The information collected can then be used to compromise networks.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Such as: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b="1" lang="en-US"/>
              <a:t>Ping sweeping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lang="en-US"/>
              <a:t>To discover network addresses of live hosts</a:t>
            </a:r>
            <a:endParaRPr/>
          </a:p>
        </p:txBody>
      </p:sp>
      <p:sp>
        <p:nvSpPr>
          <p:cNvPr id="166" name="Google Shape;16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/>
              <a:t>Reconnaissance Attacks</a:t>
            </a:r>
            <a:endParaRPr/>
          </a:p>
        </p:txBody>
      </p:sp>
      <p:sp>
        <p:nvSpPr>
          <p:cNvPr id="172" name="Google Shape;172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b="1" lang="en-US"/>
              <a:t>Network and port scanning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lang="en-US"/>
              <a:t>To discover active ports on target hosts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b="1" lang="en-US"/>
              <a:t>Stack fingerprinting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lang="en-US"/>
              <a:t>To determine the target operating system (OS) and the applications running on targeted hosts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b="1" lang="en-US"/>
              <a:t>Enumeration</a:t>
            </a:r>
            <a:r>
              <a:rPr lang="en-US"/>
              <a:t> (meaning list)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lang="en-US"/>
              <a:t>To infer network topology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/>
          </a:p>
        </p:txBody>
      </p:sp>
      <p:sp>
        <p:nvSpPr>
          <p:cNvPr id="173" name="Google Shape;17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/>
              <a:t>Threats</a:t>
            </a:r>
            <a:endParaRPr/>
          </a:p>
        </p:txBody>
      </p:sp>
      <p:sp>
        <p:nvSpPr>
          <p:cNvPr id="181" name="Google Shape;181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Threat ⇨ risk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The following is a generic list of attack categories: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Reconnaissance attacks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/>
              <a:t>Access attacks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Information disclosure attacks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Denial of Service Attacks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/>
          </a:p>
        </p:txBody>
      </p:sp>
      <p:sp>
        <p:nvSpPr>
          <p:cNvPr id="182" name="Google Shape;18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/>
              <a:t>Access Attacks</a:t>
            </a:r>
            <a:endParaRPr/>
          </a:p>
        </p:txBody>
      </p:sp>
      <p:sp>
        <p:nvSpPr>
          <p:cNvPr id="188" name="Google Shape;188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During an access attack, the hacker exploits the vulnerabilities he has discovered during the reconnaissance attack.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Some common access attacks are as follows: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b="1" lang="en-US"/>
              <a:t>Entry</a:t>
            </a:r>
            <a:r>
              <a:rPr lang="en-US"/>
              <a:t> ⇨Unlawful entry to an e-mail account or database.</a:t>
            </a:r>
            <a:endParaRPr/>
          </a:p>
        </p:txBody>
      </p:sp>
      <p:sp>
        <p:nvSpPr>
          <p:cNvPr id="189" name="Google Shape;18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/>
              <a:t>Access Attacks</a:t>
            </a:r>
            <a:endParaRPr/>
          </a:p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b="1" lang="en-US"/>
              <a:t>Collect</a:t>
            </a:r>
            <a:r>
              <a:rPr lang="en-US"/>
              <a:t> ⇨The hacker gathers information or passwords.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b="1" lang="en-US"/>
              <a:t>Plant</a:t>
            </a:r>
            <a:r>
              <a:rPr lang="en-US"/>
              <a:t> ⇨ The hacker might create a back door so that he can return at a later time.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b="1" lang="en-US"/>
              <a:t>Occupy</a:t>
            </a:r>
            <a:r>
              <a:rPr lang="en-US"/>
              <a:t> ⇨ The hacker might elect to control as many hosts as he wants.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b="1" lang="en-US"/>
              <a:t>Cover</a:t>
            </a:r>
            <a:r>
              <a:rPr lang="en-US"/>
              <a:t> ⇨ The hacker might cover his tracks by attempting to change the system logs.</a:t>
            </a:r>
            <a:endParaRPr sz="2800"/>
          </a:p>
        </p:txBody>
      </p:sp>
      <p:sp>
        <p:nvSpPr>
          <p:cNvPr id="196" name="Google Shape;19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/>
              <a:t>Access Attacks</a:t>
            </a:r>
            <a:endParaRPr/>
          </a:p>
        </p:txBody>
      </p:sp>
      <p:sp>
        <p:nvSpPr>
          <p:cNvPr id="202" name="Google Shape;202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1" lang="en-US"/>
              <a:t>Access Subterfuges </a:t>
            </a:r>
            <a:r>
              <a:rPr lang="en-US"/>
              <a:t>(trick)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lang="en-US"/>
              <a:t>Hackers continuously come up with crafty (cleverly) access attacks.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lang="en-US"/>
              <a:t>The originator could be a spammer who plans to use this information for future spamming.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lang="en-US"/>
              <a:t>Proper dissemination and enforcement of an e-mail security policy would have taught the user not to open an attachment from an unknown source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b="1" lang="en-US"/>
              <a:t>Alternatively</a:t>
            </a:r>
            <a:r>
              <a:rPr lang="en-US"/>
              <a:t>, the organization might have considered installing an e-mail filtering service to purge the message of </a:t>
            </a:r>
            <a:r>
              <a:rPr b="1" lang="en-US"/>
              <a:t>executable attachments</a:t>
            </a:r>
            <a:r>
              <a:rPr lang="en-US"/>
              <a:t>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/>
          </a:p>
        </p:txBody>
      </p:sp>
      <p:sp>
        <p:nvSpPr>
          <p:cNvPr id="203" name="Google Shape;20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/>
              <a:t>Threats</a:t>
            </a:r>
            <a:endParaRPr/>
          </a:p>
        </p:txBody>
      </p:sp>
      <p:sp>
        <p:nvSpPr>
          <p:cNvPr id="211" name="Google Shape;211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Threat ⇨ risk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The following is a generic list of attack categories: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Reconnaissance attacks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Access attacks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/>
              <a:t>Information disclosure attacks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Denial of Service Attacks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Information Disclosure Attacks</a:t>
            </a:r>
            <a:endParaRPr sz="4000"/>
          </a:p>
        </p:txBody>
      </p:sp>
      <p:sp>
        <p:nvSpPr>
          <p:cNvPr id="218" name="Google Shape;218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Information disclosure attacks are different from an access attack in the sense that the information is provided voluntarily through a sophisticated subterfuge.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The following attacks, though considered information disclosure attacks, could fall into the category of white-collar crimes: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lang="en-US"/>
              <a:t>Social engineering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lang="en-US"/>
              <a:t>Phishing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/>
          </a:p>
        </p:txBody>
      </p:sp>
      <p:sp>
        <p:nvSpPr>
          <p:cNvPr id="219" name="Google Shape;21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/>
              <a:t>Information Disclosure Attacks</a:t>
            </a:r>
            <a:endParaRPr/>
          </a:p>
        </p:txBody>
      </p:sp>
      <p:sp>
        <p:nvSpPr>
          <p:cNvPr id="225" name="Google Shape;225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1" lang="en-US" sz="2400"/>
              <a:t>Social Engineering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</a:pPr>
            <a:r>
              <a:rPr lang="en-US" sz="2000"/>
              <a:t>Social engineering, a form of low-tech hacking, is defined as someone, claiming to be someone he is not, who approaches a user either through e-mail or through a phone call for the purpose of infiltrating the organization. Great technical ability is not necessary to perform social engineering.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1" lang="en-US" sz="2400"/>
              <a:t>Phishing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</a:pPr>
            <a:r>
              <a:rPr lang="en-US" sz="2000"/>
              <a:t>Internet scammers who </a:t>
            </a:r>
            <a:r>
              <a:rPr b="1" lang="en-US" sz="2000"/>
              <a:t>cast about for people's financial information </a:t>
            </a:r>
            <a:r>
              <a:rPr lang="en-US" sz="2000"/>
              <a:t>have a new way to lure unsuspecting victims: they go phishing.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</a:pPr>
            <a:r>
              <a:rPr lang="en-US" sz="2000"/>
              <a:t>Phishing is a high-tech scam that uses spam or pop-up messages to deceive readers into disclosing credit card numbers, bank account information, Social Security numbers, passwords, or other sensitive information. </a:t>
            </a:r>
            <a:endParaRPr/>
          </a:p>
        </p:txBody>
      </p:sp>
      <p:sp>
        <p:nvSpPr>
          <p:cNvPr id="226" name="Google Shape;226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Course Contents</a:t>
            </a:r>
            <a:endParaRPr/>
          </a:p>
        </p:txBody>
      </p:sp>
      <p:pic>
        <p:nvPicPr>
          <p:cNvPr id="99" name="Google Shape;99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84973"/>
            <a:ext cx="8229600" cy="435641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457200" y="3657600"/>
            <a:ext cx="7543800" cy="685800"/>
          </a:xfrm>
          <a:prstGeom prst="rect">
            <a:avLst/>
          </a:prstGeom>
          <a:solidFill>
            <a:srgbClr val="FFFF00">
              <a:alpha val="12941"/>
            </a:srgbClr>
          </a:solidFill>
          <a:ln cap="flat" cmpd="sng" w="15875">
            <a:solidFill>
              <a:srgbClr val="FFFF00">
                <a:alpha val="32941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32" name="Google Shape;232;p20"/>
          <p:cNvSpPr txBox="1"/>
          <p:nvPr>
            <p:ph idx="1" type="body"/>
          </p:nvPr>
        </p:nvSpPr>
        <p:spPr>
          <a:xfrm>
            <a:off x="457200" y="1752601"/>
            <a:ext cx="31242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1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Figure 4-1 is an example of an e-mail that looked legitimate but was actually a scam</a:t>
            </a:r>
            <a:endParaRPr/>
          </a:p>
          <a:p>
            <a:pPr indent="-342900" lvl="1" marL="3429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Unfortunately, no security systems can protect against information disclosure. Only the dissemination and enforcement of sound security policies can help users learn to be suspicious and to confirm the origin of these e-mails prior to taking actions.</a:t>
            </a:r>
            <a:endParaRPr/>
          </a:p>
          <a:p>
            <a:pPr indent="-222250" lvl="1" marL="3429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/>
          </a:p>
        </p:txBody>
      </p:sp>
      <p:sp>
        <p:nvSpPr>
          <p:cNvPr id="233" name="Google Shape;23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4" name="Google Shape;23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800" y="1295399"/>
            <a:ext cx="4648200" cy="5058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/>
              <a:t>Denial of Service Attacks</a:t>
            </a:r>
            <a:endParaRPr/>
          </a:p>
        </p:txBody>
      </p:sp>
      <p:sp>
        <p:nvSpPr>
          <p:cNvPr id="240" name="Google Shape;240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/>
              <a:t>With a DoS attack, a hacker </a:t>
            </a:r>
            <a:r>
              <a:rPr b="1" lang="en-US" sz="2400"/>
              <a:t>attempts to render </a:t>
            </a:r>
            <a:r>
              <a:rPr lang="en-US" sz="2400"/>
              <a:t>a network or an Internet resource, such as a web server, worthless to users.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/>
              <a:t>A DoS attack typically achieves its goal by </a:t>
            </a:r>
            <a:r>
              <a:rPr b="1" lang="en-US" sz="2400"/>
              <a:t>sending large amounts of repeated requests </a:t>
            </a:r>
            <a:r>
              <a:rPr lang="en-US" sz="2400"/>
              <a:t>that paralyze the network or a server.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/>
              <a:t>A common form of a DoS attack is a </a:t>
            </a:r>
            <a:r>
              <a:rPr b="1" lang="en-US" sz="2400"/>
              <a:t>SYN flood</a:t>
            </a:r>
            <a:r>
              <a:rPr lang="en-US" sz="2400"/>
              <a:t>, where the server is overwhelmed by embryonic connections.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</p:txBody>
      </p:sp>
      <p:sp>
        <p:nvSpPr>
          <p:cNvPr id="241" name="Google Shape;241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/>
              <a:t>Denial of Service Attacks</a:t>
            </a:r>
            <a:endParaRPr/>
          </a:p>
        </p:txBody>
      </p:sp>
      <p:sp>
        <p:nvSpPr>
          <p:cNvPr id="247" name="Google Shape;247;p22"/>
          <p:cNvSpPr txBox="1"/>
          <p:nvPr>
            <p:ph idx="1" type="body"/>
          </p:nvPr>
        </p:nvSpPr>
        <p:spPr>
          <a:xfrm>
            <a:off x="457200" y="1166018"/>
            <a:ext cx="51816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</a:pPr>
            <a:r>
              <a:rPr lang="en-US" sz="1800"/>
              <a:t>A hacker sends to a server countless Transmission Control Protocol (TCP) synchronization attempts known as SYN requests.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</a:pPr>
            <a:r>
              <a:rPr lang="en-US" sz="1800"/>
              <a:t>The server answers each of those requests with a SYN ACK reply and allocates some of its computing resources to servicing this connection when it becomes a "full connection."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</a:pPr>
            <a:r>
              <a:rPr lang="en-US" sz="1800"/>
              <a:t>Connections are said to be embryonic </a:t>
            </a:r>
            <a:r>
              <a:rPr b="1" lang="en-US" sz="1800"/>
              <a:t>or half-opened </a:t>
            </a:r>
            <a:r>
              <a:rPr lang="en-US" sz="1800"/>
              <a:t>until the originator completes the three-way handshake with an ACK for each request originated.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</a:pPr>
            <a:r>
              <a:rPr lang="en-US" sz="1800"/>
              <a:t>A server that is inundated with half-opened connections soon runs out of resources to allocate to upcoming connection requests, thus the expression </a:t>
            </a:r>
            <a:r>
              <a:rPr b="1" lang="en-US" sz="1800"/>
              <a:t>"denial of service attack</a:t>
            </a:r>
            <a:endParaRPr/>
          </a:p>
        </p:txBody>
      </p:sp>
      <p:sp>
        <p:nvSpPr>
          <p:cNvPr id="248" name="Google Shape;248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9" name="Google Shape;2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447800"/>
            <a:ext cx="2114550" cy="158115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50" name="Google Shape;25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3352800"/>
            <a:ext cx="2143125" cy="264795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/>
              <a:t>Distributed DoS Attack</a:t>
            </a:r>
            <a:endParaRPr/>
          </a:p>
        </p:txBody>
      </p:sp>
      <p:sp>
        <p:nvSpPr>
          <p:cNvPr id="257" name="Google Shape;25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762000" y="5791200"/>
            <a:ext cx="7086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DDoS agents. ⇨ referred to as bots, thus the expression of botnets.</a:t>
            </a:r>
            <a:endParaRPr/>
          </a:p>
        </p:txBody>
      </p:sp>
      <p:pic>
        <p:nvPicPr>
          <p:cNvPr id="259" name="Google Shape;259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96167"/>
            <a:ext cx="8229600" cy="4495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/>
              <a:t>Distributed DoS Attack</a:t>
            </a:r>
            <a:endParaRPr/>
          </a:p>
        </p:txBody>
      </p:sp>
      <p:sp>
        <p:nvSpPr>
          <p:cNvPr id="265" name="Google Shape;265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6" name="Google Shape;266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8092" y="1600200"/>
            <a:ext cx="5616308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4"/>
          <p:cNvSpPr/>
          <p:nvPr/>
        </p:nvSpPr>
        <p:spPr>
          <a:xfrm>
            <a:off x="76200" y="2895600"/>
            <a:ext cx="2590800" cy="236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crafty hacker might have requested that the agents use a spoofed source IP address when sending the large quantities of packets to the destination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/>
              <a:t>Mitigating Technologies</a:t>
            </a:r>
            <a:endParaRPr/>
          </a:p>
        </p:txBody>
      </p:sp>
      <p:sp>
        <p:nvSpPr>
          <p:cNvPr id="273" name="Google Shape;273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o"/>
            </a:pPr>
            <a:r>
              <a:rPr lang="en-US" sz="2200"/>
              <a:t>Known threats can usually be mitigated by security equipment and sound security policies.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o"/>
            </a:pPr>
            <a:r>
              <a:rPr lang="en-US" sz="2200"/>
              <a:t>The most pervasive mitigation techniques, which are grouped in these four major categories: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lang="en-US" sz="2400"/>
              <a:t>Threat defense</a:t>
            </a:r>
            <a:endParaRPr sz="18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lang="en-US" sz="2400"/>
              <a:t>Secure communication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lang="en-US" sz="2400"/>
              <a:t>Trust and identity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lang="en-US" sz="2400"/>
              <a:t>Network security best practices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274" name="Google Shape;274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/>
              <a:t>Network Security</a:t>
            </a:r>
            <a:endParaRPr/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1" lang="en-US"/>
              <a:t>Hacking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lang="en-US"/>
              <a:t>Most of us equate hacking with malicious (nasty or cruel) activities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lang="en-US"/>
              <a:t>Reality: hacking is defined as </a:t>
            </a:r>
            <a:r>
              <a:rPr b="1" lang="en-US"/>
              <a:t>working diligently (carefully) on a computer system until it performs optimally</a:t>
            </a:r>
            <a:r>
              <a:rPr lang="en-US"/>
              <a:t>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lang="en-US"/>
              <a:t> Right now hacking is more related to cracking,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lang="en-US"/>
              <a:t>Cracking ⇨ which is defined as the act of unlawfully accessing a network infrastructure to perform unethical activities.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lang="en-US"/>
              <a:t>hacking denotes malicious activities directed at networks and systems.</a:t>
            </a:r>
            <a:endParaRPr/>
          </a:p>
        </p:txBody>
      </p:sp>
      <p:sp>
        <p:nvSpPr>
          <p:cNvPr id="108" name="Google Shape;108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/>
              <a:t>Types of Hacker</a:t>
            </a:r>
            <a:endParaRPr/>
          </a:p>
        </p:txBody>
      </p:sp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/>
              <a:t>There are as many motivating factors for hacking as there are hacker types.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/>
              <a:t>From the </a:t>
            </a:r>
            <a:r>
              <a:rPr b="1" lang="en-US" sz="2400"/>
              <a:t>script-kiddy </a:t>
            </a:r>
            <a:r>
              <a:rPr lang="en-US" sz="2400"/>
              <a:t>who downloads hacking shareware and follows on-screen instructions to the cyber-terrorist, one thing is certain: </a:t>
            </a:r>
            <a:r>
              <a:rPr b="1" lang="en-US" sz="2400"/>
              <a:t>They want to inflict pain on your organization.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/>
              <a:t>Also, although they are not necessarily qualifying as hackers, careless employees can also be dangerous to your organization.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 sz="2400"/>
          </a:p>
        </p:txBody>
      </p:sp>
      <p:sp>
        <p:nvSpPr>
          <p:cNvPr id="115" name="Google Shape;115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/>
              <a:t>Types of Hacker</a:t>
            </a:r>
            <a:endParaRPr/>
          </a:p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Types of Hacker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White Hat Hacker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Black Hat Hacker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Grey Hat Hacker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Elite Hacker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Script Kiddiy</a:t>
            </a:r>
            <a:endParaRPr/>
          </a:p>
        </p:txBody>
      </p:sp>
      <p:sp>
        <p:nvSpPr>
          <p:cNvPr id="122" name="Google Shape;12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Types of Hacker</a:t>
            </a:r>
            <a:endParaRPr/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1" lang="en-US"/>
              <a:t>White-Hat Hackers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lang="en-US"/>
              <a:t>Not all hackers spell trouble.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lang="en-US"/>
              <a:t>White-hat hackers are either reformed hackers or network professionals who have achieved mastery of the art and science of hacking.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lang="en-US"/>
              <a:t>White-hat hackers are paid to provide penetration testing of the corporate network and to produce a detailed report of their findings.</a:t>
            </a:r>
            <a:endParaRPr/>
          </a:p>
        </p:txBody>
      </p:sp>
      <p:sp>
        <p:nvSpPr>
          <p:cNvPr id="129" name="Google Shape;12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Types of Hacker</a:t>
            </a:r>
            <a:endParaRPr/>
          </a:p>
        </p:txBody>
      </p:sp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1" lang="en-US"/>
              <a:t>Black-Hat Hackers  - Alternative</a:t>
            </a:r>
            <a:r>
              <a:rPr lang="en-US"/>
              <a:t> 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1" lang="en-US"/>
              <a:t>White-Box and Black-Box Hacking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lang="en-US"/>
              <a:t>White-box hackers are provided with some design and knowledge of an organization's network infrastructure prior to attempting their hacks of the system.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lang="en-US"/>
              <a:t>Black-box hackers have no prior knowledge of the network before attempting to hack it.</a:t>
            </a:r>
            <a:endParaRPr/>
          </a:p>
        </p:txBody>
      </p:sp>
      <p:sp>
        <p:nvSpPr>
          <p:cNvPr id="136" name="Google Shape;13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Vulnerabilities</a:t>
            </a:r>
            <a:endParaRPr sz="4000"/>
          </a:p>
        </p:txBody>
      </p:sp>
      <p:sp>
        <p:nvSpPr>
          <p:cNvPr id="142" name="Google Shape;142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Vulnerabilities ⇨ Vulnerability ⇨ weakness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Regardless of whether the hacking motivation is benevolence, carelessness, or maliciousness, hackers wouldn't exist if </a:t>
            </a:r>
            <a:r>
              <a:rPr b="1" lang="en-US"/>
              <a:t>vulnerabilities</a:t>
            </a:r>
            <a:r>
              <a:rPr lang="en-US"/>
              <a:t> weren't available to exploit.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Vulnerabilities usually fall into one of the following categories:</a:t>
            </a:r>
            <a:endParaRPr/>
          </a:p>
          <a:p>
            <a:pPr indent="-342900" lvl="3" marL="1657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Design issues</a:t>
            </a:r>
            <a:endParaRPr/>
          </a:p>
          <a:p>
            <a:pPr indent="-342900" lvl="3" marL="1657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Human issues</a:t>
            </a:r>
            <a:endParaRPr/>
          </a:p>
          <a:p>
            <a:pPr indent="-342900" lvl="3" marL="1657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Implementation issues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/>
          </a:p>
        </p:txBody>
      </p:sp>
      <p:sp>
        <p:nvSpPr>
          <p:cNvPr id="143" name="Google Shape;14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/>
              <a:t>Vulnerabilities</a:t>
            </a:r>
            <a:endParaRPr/>
          </a:p>
        </p:txBody>
      </p:sp>
      <p:sp>
        <p:nvSpPr>
          <p:cNvPr id="149" name="Google Shape;149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1" lang="en-US" sz="2400"/>
              <a:t>Design Issues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</a:pPr>
            <a:r>
              <a:rPr lang="en-US" sz="2000"/>
              <a:t>Design issues refer to inherent problems with functionality because of operating system, application, or protocol flaws.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1" lang="en-US" sz="2400"/>
              <a:t>Human Issues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</a:pPr>
            <a:r>
              <a:rPr lang="en-US" sz="2000"/>
              <a:t>The human issues category of vulnerabilities refers to administrator and user errors, such as unsecured user accounts, unsecured devices, or open devices (devices that have not been hardened).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1" lang="en-US" sz="2400"/>
              <a:t>Implementation Issues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</a:pPr>
            <a:r>
              <a:rPr lang="en-US" sz="2000"/>
              <a:t>Implementation issues deal with creation, configuration, and enforcement of security policies, such as password policies, remote-access policies, Internet usage policies, e-mail policies, and so on.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 sz="2400"/>
          </a:p>
        </p:txBody>
      </p:sp>
      <p:sp>
        <p:nvSpPr>
          <p:cNvPr id="150" name="Google Shape;15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Administrator</dc:creator>
</cp:coreProperties>
</file>