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KuFQ4KeO6UXNjAPoSIBWjpum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11-Mar-22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Host-Based IDSs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HIDSs are typically installed on mission-critical devices, such as web servers and e-mail servers, but can also be installed on desktop and laptop PCs. Cisco offers an HIDS solution called the Cisco Secure Agent (CSA).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CSA closely monitors the behavior of codes that are coming to the end point and prevents attacks while reporting the incident to the management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b="0" i="0" sz="1600" u="none" cap="small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150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b="1" sz="1800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Static Packet Filtering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457200" y="1676400"/>
            <a:ext cx="8229600" cy="4449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…also known as </a:t>
            </a:r>
            <a:r>
              <a:rPr lang="en-US" u="sng"/>
              <a:t>stateless packet filtering </a:t>
            </a:r>
            <a:r>
              <a:rPr lang="en-US"/>
              <a:t>or stateless firewalling.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It is often performed at the perimeter router, which acts as the logical point of demarcation between the ISP and the corporate network.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With stateless firewalling, the router does not track the state of packets and does not know whether a packet is part of the SYN process, the actual transmission, or the FIN process.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A stateless firewall typically tracks only </a:t>
            </a:r>
            <a:r>
              <a:rPr b="1" lang="en-US"/>
              <a:t>IP addresses</a:t>
            </a:r>
            <a:r>
              <a:rPr lang="en-US"/>
              <a:t> and therefore can be tricked by a hacker who spoofs IP addresses.</a:t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Dynamic Packet Filtering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457200" y="1417638"/>
            <a:ext cx="8229600" cy="4708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… also referred to as </a:t>
            </a:r>
            <a:r>
              <a:rPr b="1" lang="en-US" u="sng"/>
              <a:t>Stateful firewalling</a:t>
            </a:r>
            <a:r>
              <a:rPr lang="en-US" u="sng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It is usually done by a firewall, which is a dedicated appliance that performs packet scans.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default behavior of a firewall is that outgoing traffic, traffic that flows from the inside network to the outside network is allowed to leave and its reply traffic is allowed back in.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However, traffic that originates from the outside network and attempts to come to the inside network is automatically denied.</a:t>
            </a:r>
            <a:endParaRPr/>
          </a:p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Dynamic Packet Filtering</a:t>
            </a:r>
            <a:endParaRPr/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9681" y="1417638"/>
            <a:ext cx="5180319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67" y="2760550"/>
            <a:ext cx="4245374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/>
          <p:nvPr/>
        </p:nvSpPr>
        <p:spPr>
          <a:xfrm>
            <a:off x="6096000" y="2731718"/>
            <a:ext cx="2057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Demilitarized zone (DMZ)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Threat Defense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Virus protection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Traffic filtering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b="1" lang="en-US" sz="3200" cap="small"/>
              <a:t> Intrusion detection and prevention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 Intrusion Detection &amp; Prevention</a:t>
            </a:r>
            <a:endParaRPr/>
          </a:p>
        </p:txBody>
      </p:sp>
      <p:sp>
        <p:nvSpPr>
          <p:cNvPr id="186" name="Google Shape;186;p14"/>
          <p:cNvSpPr txBox="1"/>
          <p:nvPr>
            <p:ph idx="1" type="body"/>
          </p:nvPr>
        </p:nvSpPr>
        <p:spPr>
          <a:xfrm>
            <a:off x="457200" y="1752600"/>
            <a:ext cx="8229600" cy="4373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INTRUSION – interruption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An IDS watches for: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Attack signatures</a:t>
            </a:r>
            <a:r>
              <a:rPr lang="en-US"/>
              <a:t>, such as DoS and virus patterns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Traffic anomalies</a:t>
            </a:r>
            <a:r>
              <a:rPr lang="en-US"/>
              <a:t>, such as the same source sending countless requests to SYN on a specific target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Protocol anomalies</a:t>
            </a:r>
            <a:r>
              <a:rPr lang="en-US"/>
              <a:t>, such as a malformed packet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An IDS can be one of the following: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Network-based IDS (NIDS)</a:t>
            </a:r>
            <a:r>
              <a:rPr lang="en-US"/>
              <a:t> A dedicated appliance installed on the network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Host-based IDS (HIDS)</a:t>
            </a:r>
            <a:r>
              <a:rPr lang="en-US"/>
              <a:t> Integrated software on a mission-critical system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815125"/>
            <a:ext cx="5743727" cy="531103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-US">
                <a:solidFill>
                  <a:srgbClr val="000000"/>
                </a:solidFill>
              </a:rPr>
              <a:t> Intrusion Detection &amp; Prevention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57200" y="2209800"/>
            <a:ext cx="4114800" cy="3916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Network-Based IDSs: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NIDS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Host-Based IDSs (HIDS)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</a:pPr>
            <a:r>
              <a:rPr lang="en-US" sz="1800"/>
              <a:t>Mission critical stage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-US">
                <a:solidFill>
                  <a:srgbClr val="000000"/>
                </a:solidFill>
              </a:rPr>
              <a:t> Intrusion Detection &amp; Prevention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Intrusion Prevention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Upon discovering malicious activity, the IPS can take at least one of the following actions: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Alert the management console server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Send a TCP reset (RST) to the source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Shun the source of the attack by sending a command to the firewall requesting it to temporarily block the suspect IP address.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Currently, only subtle differences exist between IDSs and IPSs; therefore, many vendors interchange the terms.</a:t>
            </a:r>
            <a:endParaRPr b="1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Threat Defense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Virus protection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Traffic filtering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Intrusion detection and prevention</a:t>
            </a:r>
            <a:r>
              <a:rPr lang="en-US" sz="3200" cap="small"/>
              <a:t> 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b="1" lang="en-US" sz="3200" cap="small"/>
              <a:t> Content filtering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210" name="Google Shape;2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 Content Filtering</a:t>
            </a:r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57200" y="1524000"/>
            <a:ext cx="8229600" cy="4602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Uniform resource locator (URL) filtering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Corporations use content filtering to enforce their Internet usage policies, hoping to protect themselves from possible legal implications should their employees visit objectionable websites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E-mail filtering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When designing your corporate e-mail services, consider including an e-mail filtering service. That service, installed on the same network segment as your mail server (usually in a DMZ), sanitizes the e-mail from malware and some executable attachments prior to delivery of the messages to the end user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Threat Defense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Virus protection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Traffic filtering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Intrusion detection and prevention</a:t>
            </a:r>
            <a:r>
              <a:rPr lang="en-US" sz="3200" cap="small"/>
              <a:t> 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Content filtering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Course Contents</a:t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57200" y="3657600"/>
            <a:ext cx="7543800" cy="685800"/>
          </a:xfrm>
          <a:prstGeom prst="rect">
            <a:avLst/>
          </a:prstGeom>
          <a:solidFill>
            <a:srgbClr val="FFFF00">
              <a:alpha val="12941"/>
            </a:srgbClr>
          </a:solidFill>
          <a:ln cap="flat" cmpd="sng" w="15875">
            <a:solidFill>
              <a:srgbClr val="FFFF00">
                <a:alpha val="3294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230" name="Google Shape;2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Threat Defense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Secure communication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Trust and identity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Network security best practices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6" y="609588"/>
            <a:ext cx="8816162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Secure communication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457200" y="1828800"/>
            <a:ext cx="302503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/>
              <a:t>The following are the two types of encryption keys:</a:t>
            </a:r>
            <a:endParaRPr/>
          </a:p>
          <a:p>
            <a:pPr indent="-457200" lvl="0" marL="45720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-US"/>
              <a:t>Symmetrical</a:t>
            </a:r>
            <a:r>
              <a:rPr lang="en-US"/>
              <a:t> keys The same key encrypts and decrypts a message.</a:t>
            </a:r>
            <a:endParaRPr/>
          </a:p>
          <a:p>
            <a:pPr indent="-457200" lvl="0" marL="45720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-US"/>
              <a:t>Asymmetrical keys </a:t>
            </a:r>
            <a:r>
              <a:rPr lang="en-US"/>
              <a:t>A different key decrypts a message from the key that encrypted the message. This is the case with public and private keys.</a:t>
            </a:r>
            <a:endParaRPr/>
          </a:p>
          <a:p>
            <a:pPr indent="-213359" lvl="0" marL="34290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231" y="1676400"/>
            <a:ext cx="5661769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Secure communication</a:t>
            </a:r>
            <a:endParaRPr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828800"/>
            <a:ext cx="8229600" cy="4297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/>
              <a:t>As part of network design activities, you might consider using one of the following common encryption scenarios: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Encrypted VPN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SSL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File encryption</a:t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691" y="0"/>
            <a:ext cx="6080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/>
          <p:nvPr/>
        </p:nvSpPr>
        <p:spPr>
          <a:xfrm rot="-5400000">
            <a:off x="-800971" y="862409"/>
            <a:ext cx="20340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VPN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SSL &amp; File Encryption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SSL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SSL provides encryption of data to and from a web browser and could be included in a network design if a point-to-point encryption is needed for a service.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File Encryption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In the case where a document requires confidentiality but the communication might be in clear text, a person can use file-encryption software such as Pretty Good Privacy (PGP) to encrypt the file. The encrypted file must be unencrypted by the reader after it is received.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Threat Defense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Secure communication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Trust and identity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Network security best practices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Trust and identity</a:t>
            </a:r>
            <a:endParaRPr b="1" sz="4000"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457200" y="1752601"/>
            <a:ext cx="82296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Trust and identity management includes the following: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Authentication, authorization, and accounting capabilities (AAA)</a:t>
            </a:r>
            <a:endParaRPr/>
          </a:p>
          <a:p>
            <a:pPr indent="-457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Network Admission Control (NAC)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/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11498"/>
            <a:ext cx="9144000" cy="215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Trust and identity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457200" y="17526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400"/>
              <a:t>Strong authentication refers to the two-factor authentication method. The users are authenticated using two of the following factors:</a:t>
            </a:r>
            <a:endParaRPr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" y="3479800"/>
            <a:ext cx="8585200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Calibri"/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NETWORK ADMISSION CONTROL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Network Admission Control ⇨ NAC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NAC ensures that users and their computers comply with corporate network policies.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 sz="2400"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29000"/>
            <a:ext cx="51625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Known threats can usually be mitigated by security equipment and sound security policies.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Mitigation techniques    which are grouped in these four major categories: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Threat defense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Secure communication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Trust and identity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Network security best practices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Threat Defense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… refers to the activities that are necessary to guard against known and unknown attacks, specifically by doing the following: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Defending the edge (border)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Protecting the interior  (core)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Guarding the end points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Threat Defense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/>
              <a:t>To do so, the campus design should include the following:</a:t>
            </a:r>
            <a:endParaRPr/>
          </a:p>
          <a:p>
            <a:pPr indent="-457200" lvl="2" marL="13144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 Virus protection</a:t>
            </a:r>
            <a:endParaRPr/>
          </a:p>
          <a:p>
            <a:pPr indent="-457200" lvl="2" marL="13144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 Traffic filtering</a:t>
            </a:r>
            <a:endParaRPr/>
          </a:p>
          <a:p>
            <a:pPr indent="-457200" lvl="2" marL="13144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 Intrusion detection and prevention</a:t>
            </a:r>
            <a:endParaRPr/>
          </a:p>
          <a:p>
            <a:pPr indent="-457200" lvl="2" marL="13144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 Content filtering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t/>
            </a:r>
            <a:endParaRPr sz="3200"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Threat Defense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Virus protection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 Virus protection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… … </a:t>
            </a:r>
            <a:r>
              <a:rPr b="1" lang="en-US"/>
              <a:t>up-to-date virus protection.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Virus scanning can be performed at 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Hosts:</a:t>
            </a:r>
            <a:r>
              <a:rPr lang="en-US"/>
              <a:t> Workstations and servers.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E-mail servers: </a:t>
            </a:r>
            <a:r>
              <a:rPr lang="en-US"/>
              <a:t>Incoming messages are scanned prior to being passed to the recipient.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/>
              <a:t>Network:</a:t>
            </a:r>
            <a:r>
              <a:rPr lang="en-US"/>
              <a:t> An intrusion detection system (IDS) or intrusion prevention system (IPS),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N.B.: recommendation – different brand antivirus @ different junction. 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Threat Defense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 </a:t>
            </a:r>
            <a:r>
              <a:rPr lang="en-US" sz="3200" cap="small" strike="sngStrike"/>
              <a:t>Virus protection</a:t>
            </a:r>
            <a:endParaRPr/>
          </a:p>
          <a:p>
            <a:pPr indent="-2286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b="1" lang="en-US" sz="3200" cap="small"/>
              <a:t> Traffic filtering</a:t>
            </a:r>
            <a:endParaRPr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25400" lvl="2" marL="11430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 Traffic filtering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752600"/>
            <a:ext cx="8229600" cy="4373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Traffic filtering can be achieved at many layers of the OSI model.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It can be done at the </a:t>
            </a:r>
            <a:r>
              <a:rPr b="1" lang="en-US" u="sng"/>
              <a:t>data link layer</a:t>
            </a:r>
            <a:r>
              <a:rPr lang="en-US"/>
              <a:t> using the </a:t>
            </a:r>
            <a:br>
              <a:rPr lang="en-US"/>
            </a:br>
            <a:r>
              <a:rPr b="1" lang="en-US" u="sng"/>
              <a:t>Media Access Control (MAC) address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But is most commonly done at the network layer through packet filtering.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Packet filtering is further divided into the following areas: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Static packet filtering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Dynamic packet filtering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