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30" roundtripDataSignature="AMtx7mj+1KCCh/Q4yuPTxDdKWtAE/K0+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 txBox="1"/>
          <p:nvPr>
            <p:ph idx="12" type="sldNum"/>
          </p:nvPr>
        </p:nvSpPr>
        <p:spPr>
          <a:xfrm>
            <a:off x="4143590" y="9119474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b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1:notes"/>
          <p:cNvSpPr txBox="1"/>
          <p:nvPr>
            <p:ph idx="10" type="dt"/>
          </p:nvPr>
        </p:nvSpPr>
        <p:spPr>
          <a:xfrm>
            <a:off x="4143590" y="1"/>
            <a:ext cx="3169920" cy="480060"/>
          </a:xfrm>
          <a:prstGeom prst="rect">
            <a:avLst/>
          </a:prstGeom>
          <a:noFill/>
          <a:ln>
            <a:noFill/>
          </a:ln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19-Mar-22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0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1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1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2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2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731521" y="4560570"/>
            <a:ext cx="5852160" cy="4320540"/>
          </a:xfrm>
          <a:prstGeom prst="rect">
            <a:avLst/>
          </a:prstGeom>
        </p:spPr>
        <p:txBody>
          <a:bodyPr anchorCtr="0" anchor="t" bIns="43850" lIns="87700" spcFirstLastPara="1" rIns="87700" wrap="square" tIns="43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257300" y="722313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6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cap="small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3pPr>
            <a:lvl4pPr indent="-381000" lvl="3" marL="18288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4pPr>
            <a:lvl5pPr indent="-381000" lvl="4" marL="2286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  <a:defRPr sz="24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  <a:defRPr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>
              <a:solidFill>
                <a:srgbClr val="888888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0" name="Google Shape;60;p3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1" name="Google Shape;61;p3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3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8" name="Google Shape;68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2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/>
        </p:nvSpPr>
        <p:spPr>
          <a:xfrm>
            <a:off x="971547" y="5183453"/>
            <a:ext cx="7239000" cy="8004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 </a:t>
            </a:r>
            <a:r>
              <a:rPr lang="en-US" sz="2800" cap="small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Mahboob Qaosar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small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Associate Professor, CSE, RU</a:t>
            </a:r>
            <a:endParaRPr b="0" i="0" sz="1600" u="none" cap="small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28598" y="363512"/>
            <a:ext cx="8724900" cy="2123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CSET 150</a:t>
            </a:r>
            <a:r>
              <a:rPr b="1" i="0" lang="en-US" sz="36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b="1" i="0" sz="36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800" u="none" cap="small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Network Design and Management</a:t>
            </a:r>
            <a:endParaRPr/>
          </a:p>
        </p:txBody>
      </p:sp>
      <p:pic>
        <p:nvPicPr>
          <p:cNvPr id="91" name="Google Shape;9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8150" y="2903400"/>
            <a:ext cx="1545795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"/>
          <p:cNvSpPr txBox="1"/>
          <p:nvPr/>
        </p:nvSpPr>
        <p:spPr>
          <a:xfrm>
            <a:off x="6296628" y="6504972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0" y="2442964"/>
            <a:ext cx="9144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none" cap="small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Evening Masters Edition</a:t>
            </a:r>
            <a:endParaRPr b="1" sz="1800" u="none" cap="small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905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pic>
        <p:nvPicPr>
          <p:cNvPr id="159" name="Google Shape;15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344895"/>
            <a:ext cx="9144000" cy="616820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pic>
        <p:nvPicPr>
          <p:cNvPr id="165" name="Google Shape;165;p11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87844"/>
            <a:ext cx="8229600" cy="3550674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>
            <a:off x="5842687" y="2769973"/>
            <a:ext cx="1066800" cy="228600"/>
          </a:xfrm>
          <a:prstGeom prst="roundRect">
            <a:avLst>
              <a:gd fmla="val 16667" name="adj"/>
            </a:avLst>
          </a:prstGeom>
          <a:solidFill>
            <a:schemeClr val="accent1">
              <a:alpha val="12941"/>
            </a:schemeClr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11"/>
          <p:cNvSpPr/>
          <p:nvPr/>
        </p:nvSpPr>
        <p:spPr>
          <a:xfrm>
            <a:off x="739541" y="627662"/>
            <a:ext cx="6858000" cy="1477328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Out-of-band (OOB) management is a method of remotely controlling and managing critical IT assets and network equipment using a secure connection through a secondary interface that is physically separate from the primary network connection. This enables administrators to gain control even during infrastructure faults.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90600" y="914400"/>
            <a:ext cx="7359978" cy="5059363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Google Shape;179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88303" l="0" r="0" t="0"/>
          <a:stretch/>
        </p:blipFill>
        <p:spPr>
          <a:xfrm>
            <a:off x="1066800" y="2057400"/>
            <a:ext cx="7330614" cy="589414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81" name="Google Shape;181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66801" y="2646815"/>
            <a:ext cx="7330614" cy="2173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  <p:pic>
        <p:nvPicPr>
          <p:cNvPr id="187" name="Google Shape;187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727854"/>
            <a:ext cx="9144000" cy="5402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Course Contents</a:t>
            </a:r>
            <a:endParaRPr/>
          </a:p>
        </p:txBody>
      </p:sp>
      <p:pic>
        <p:nvPicPr>
          <p:cNvPr id="193" name="Google Shape;193;p1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5"/>
          <p:cNvSpPr/>
          <p:nvPr/>
        </p:nvSpPr>
        <p:spPr>
          <a:xfrm>
            <a:off x="457200" y="4419600"/>
            <a:ext cx="7543800" cy="838200"/>
          </a:xfrm>
          <a:prstGeom prst="rect">
            <a:avLst/>
          </a:prstGeom>
          <a:solidFill>
            <a:srgbClr val="FFFF00">
              <a:alpha val="12941"/>
            </a:srgbClr>
          </a:solidFill>
          <a:ln cap="flat" cmpd="sng" w="15875">
            <a:solidFill>
              <a:srgbClr val="FFFF00">
                <a:alpha val="3294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WIRELESS LAN DESIGN</a:t>
            </a:r>
            <a:endParaRPr/>
          </a:p>
        </p:txBody>
      </p:sp>
      <p:sp>
        <p:nvSpPr>
          <p:cNvPr id="201" name="Google Shape;201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</a:pPr>
            <a:r>
              <a:rPr b="1" lang="en-US"/>
              <a:t>Chapter 5</a:t>
            </a:r>
            <a:endParaRPr/>
          </a:p>
        </p:txBody>
      </p:sp>
      <p:sp>
        <p:nvSpPr>
          <p:cNvPr id="202" name="Google Shape;20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WLAN</a:t>
            </a:r>
            <a:endParaRPr/>
          </a:p>
        </p:txBody>
      </p:sp>
      <p:sp>
        <p:nvSpPr>
          <p:cNvPr id="208" name="Google Shape;208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The popularity of WLANs is undeniable. 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The following  </a:t>
            </a:r>
            <a:r>
              <a:rPr b="1" lang="en-US" sz="2400"/>
              <a:t>03 main</a:t>
            </a:r>
            <a:r>
              <a:rPr lang="en-US" sz="2400"/>
              <a:t> driving forces play in favor of WLANs: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FLEXIBILITY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INCREASED PRODUCTIVITY</a:t>
            </a:r>
            <a:endParaRPr/>
          </a:p>
          <a:p>
            <a:pPr indent="-457200" lvl="1" marL="9144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 sz="2400"/>
              <a:t>COST SAVINGS COMPARED TO WIRED DEPLOYMENT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FLEXIBILITY</a:t>
            </a:r>
            <a:endParaRPr/>
          </a:p>
        </p:txBody>
      </p:sp>
      <p:sp>
        <p:nvSpPr>
          <p:cNvPr id="215" name="Google Shape;215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WLANs let users access servers, printers, and other network resources regardless of their location, within the wireless reach.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This flexibility means that, for example, a user's laptop stays connected working from a colleague's cubicle, from a small meeting room, or from the cafeteria.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Recognizing the benefits brought about by WLAN flexibility, businesses are now deploying WLANs in record numbers.</a:t>
            </a:r>
            <a:endParaRPr sz="2200"/>
          </a:p>
        </p:txBody>
      </p:sp>
      <p:sp>
        <p:nvSpPr>
          <p:cNvPr id="216" name="Google Shape;21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INCREASED PRODUCTIVITY</a:t>
            </a:r>
            <a:endParaRPr/>
          </a:p>
        </p:txBody>
      </p:sp>
      <p:sp>
        <p:nvSpPr>
          <p:cNvPr id="222" name="Google Shape;222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According to a 2003 NOP World research study, WLAN users stayed connected to their corporate network </a:t>
            </a:r>
            <a:r>
              <a:rPr b="1" lang="en-US" sz="2400"/>
              <a:t>3.64 hours per day longer</a:t>
            </a:r>
            <a:r>
              <a:rPr lang="en-US" sz="2400"/>
              <a:t> than their wired peers, thus increasing their productivity </a:t>
            </a:r>
            <a:r>
              <a:rPr b="1" lang="en-US" sz="2400"/>
              <a:t>by 27 percent</a:t>
            </a:r>
            <a:r>
              <a:rPr lang="en-US" sz="2400"/>
              <a:t>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Through the flexibility of WLANs, not only does the productivity go up, </a:t>
            </a:r>
            <a:r>
              <a:rPr b="1" lang="en-US" sz="2400"/>
              <a:t>but the response times</a:t>
            </a:r>
            <a:r>
              <a:rPr lang="en-US" sz="2400"/>
              <a:t> are also significantly improved</a:t>
            </a:r>
            <a:endParaRPr sz="2200"/>
          </a:p>
        </p:txBody>
      </p:sp>
      <p:sp>
        <p:nvSpPr>
          <p:cNvPr id="223" name="Google Shape;22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</a:pPr>
            <a:r>
              <a:rPr lang="en-US" sz="3600"/>
              <a:t>Course Contents</a:t>
            </a:r>
            <a:endParaRPr/>
          </a:p>
        </p:txBody>
      </p:sp>
      <p:pic>
        <p:nvPicPr>
          <p:cNvPr id="99" name="Google Shape;99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84973"/>
            <a:ext cx="8229600" cy="4356416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/>
          <p:nvPr/>
        </p:nvSpPr>
        <p:spPr>
          <a:xfrm>
            <a:off x="457200" y="3657600"/>
            <a:ext cx="7543800" cy="685800"/>
          </a:xfrm>
          <a:prstGeom prst="rect">
            <a:avLst/>
          </a:prstGeom>
          <a:solidFill>
            <a:srgbClr val="FFFF00">
              <a:alpha val="12941"/>
            </a:srgbClr>
          </a:solidFill>
          <a:ln cap="flat" cmpd="sng" w="15875">
            <a:solidFill>
              <a:srgbClr val="FFFF00">
                <a:alpha val="32941"/>
              </a:srgbClr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COST SAVINGS</a:t>
            </a:r>
            <a:endParaRPr/>
          </a:p>
        </p:txBody>
      </p:sp>
      <p:sp>
        <p:nvSpPr>
          <p:cNvPr id="229" name="Google Shape;229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Another --- WLANs is their </a:t>
            </a:r>
            <a:r>
              <a:rPr b="1" lang="en-US" sz="2400"/>
              <a:t>low-cost deployment </a:t>
            </a:r>
            <a:r>
              <a:rPr lang="en-US" sz="2400"/>
              <a:t>in locations where the costs of running LAN wire would be prohibitive.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The total cost of ownership (TCO) of a WLAN is very low compared to the benefits they bring to an organization, providing that a WLAN is secured and managed properly.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 sz="2400"/>
              <a:t>Companies that are not deploying WLANs quickly enough find that employees take the matter in their own hands and install their own WLANs, potentially </a:t>
            </a:r>
            <a:r>
              <a:rPr b="1" lang="en-US" sz="2400"/>
              <a:t>creating significant breaches </a:t>
            </a:r>
            <a:r>
              <a:rPr lang="en-US" sz="2400"/>
              <a:t>in the corporate network security infrastructure</a:t>
            </a:r>
            <a:endParaRPr/>
          </a:p>
          <a:p>
            <a:pPr indent="-203200" lvl="0" marL="342900" rtl="0" algn="just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30" name="Google Shape;23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 sz="4000"/>
              <a:t>WIRELESS TECHNOLOGY OVERVIEW</a:t>
            </a:r>
            <a:endParaRPr sz="4000"/>
          </a:p>
        </p:txBody>
      </p:sp>
      <p:sp>
        <p:nvSpPr>
          <p:cNvPr id="236" name="Google Shape;236;p21"/>
          <p:cNvSpPr txBox="1"/>
          <p:nvPr>
            <p:ph idx="1" type="body"/>
          </p:nvPr>
        </p:nvSpPr>
        <p:spPr>
          <a:xfrm>
            <a:off x="457200" y="1752601"/>
            <a:ext cx="2514600" cy="4373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a WLAN is an LAN that uses radio frequency (RF) to communicate instead of using a wire</a:t>
            </a:r>
            <a:endParaRPr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Wireless clients connect to wireless access points (WAPs).</a:t>
            </a:r>
            <a:endParaRPr/>
          </a:p>
        </p:txBody>
      </p:sp>
      <p:sp>
        <p:nvSpPr>
          <p:cNvPr id="237" name="Google Shape;23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8" name="Google Shape;238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0400" y="1524000"/>
            <a:ext cx="5659080" cy="35701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TECHNOLOGY OVERVIEW</a:t>
            </a:r>
            <a:endParaRPr/>
          </a:p>
        </p:txBody>
      </p:sp>
      <p:sp>
        <p:nvSpPr>
          <p:cNvPr id="244" name="Google Shape;244;p22"/>
          <p:cNvSpPr txBox="1"/>
          <p:nvPr>
            <p:ph idx="1" type="body"/>
          </p:nvPr>
        </p:nvSpPr>
        <p:spPr>
          <a:xfrm>
            <a:off x="533400" y="1371600"/>
            <a:ext cx="44196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Because WLANs use RF, the throughput (speed) is inversely proportional to the distance between the transmitter and the receiver.</a:t>
            </a:r>
            <a:endParaRPr baseline="30000" sz="2000"/>
          </a:p>
          <a:p>
            <a:pPr indent="-342900" lvl="0" marL="34290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Therefore, everything being equal (notwithstanding interferences), the closer a wireless client is to a transmitter, the greater is the throughput</a:t>
            </a:r>
            <a:endParaRPr/>
          </a:p>
          <a:p>
            <a:pPr indent="-342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 sz="2000"/>
              <a:t>Wireless communication brings a </a:t>
            </a:r>
            <a:r>
              <a:rPr b="1" lang="en-US" sz="2000"/>
              <a:t>trade-off </a:t>
            </a:r>
            <a:r>
              <a:rPr lang="en-US" sz="2000"/>
              <a:t>between:</a:t>
            </a:r>
            <a:endParaRPr/>
          </a:p>
          <a:p>
            <a:pPr indent="-285750" lvl="1" marL="742950" rtl="0" algn="just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o"/>
            </a:pPr>
            <a:r>
              <a:rPr lang="en-US" sz="2000"/>
              <a:t> flexibility and mobility versus battery life and usable bandwid</a:t>
            </a:r>
            <a:r>
              <a:rPr lang="en-US" sz="1800"/>
              <a:t>th.</a:t>
            </a:r>
            <a:endParaRPr/>
          </a:p>
          <a:p>
            <a:pPr indent="-215900" lvl="0" marL="34290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 sz="2000"/>
          </a:p>
        </p:txBody>
      </p:sp>
      <p:sp>
        <p:nvSpPr>
          <p:cNvPr id="245" name="Google Shape;245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6" name="Google Shape;24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53000" y="1600200"/>
            <a:ext cx="3657600" cy="38591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Wireless Standards</a:t>
            </a:r>
            <a:endParaRPr/>
          </a:p>
        </p:txBody>
      </p:sp>
      <p:sp>
        <p:nvSpPr>
          <p:cNvPr id="252" name="Google Shape;252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5000" y="3657600"/>
            <a:ext cx="6248400" cy="2704176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sp>
        <p:nvSpPr>
          <p:cNvPr id="254" name="Google Shape;254;p23"/>
          <p:cNvSpPr/>
          <p:nvPr/>
        </p:nvSpPr>
        <p:spPr>
          <a:xfrm>
            <a:off x="1524000" y="5562600"/>
            <a:ext cx="7391400" cy="838200"/>
          </a:xfrm>
          <a:prstGeom prst="rect">
            <a:avLst/>
          </a:prstGeom>
          <a:solidFill>
            <a:srgbClr val="FF0000">
              <a:alpha val="22745"/>
            </a:srgbClr>
          </a:solidFill>
          <a:ln cap="flat" cmpd="sng" w="9525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5" name="Google Shape;255;p23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1219200"/>
            <a:ext cx="5352381" cy="2390476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 txBox="1"/>
          <p:nvPr/>
        </p:nvSpPr>
        <p:spPr>
          <a:xfrm>
            <a:off x="7398315" y="4398820"/>
            <a:ext cx="91153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2Mbps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54 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11Mbps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54 Mbps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F243E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0F243E"/>
                </a:solidFill>
                <a:latin typeface="Calibri"/>
                <a:ea typeface="Calibri"/>
                <a:cs typeface="Calibri"/>
                <a:sym typeface="Calibri"/>
              </a:rPr>
              <a:t>100 Mbps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2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86152"/>
            <a:ext cx="4895593" cy="653532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Mitigating Technologies</a:t>
            </a:r>
            <a:endParaRPr/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urier New"/>
              <a:buChar char="o"/>
            </a:pPr>
            <a:r>
              <a:rPr lang="en-US" sz="3200" cap="small"/>
              <a:t>Mitigating Technologies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Threat Defense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Secure communication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 strike="sngStrike"/>
              <a:t>Trust and identity</a:t>
            </a:r>
            <a:endParaRPr/>
          </a:p>
          <a:p>
            <a:pPr indent="-2857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o"/>
            </a:pPr>
            <a:r>
              <a:rPr lang="en-US" sz="3200" cap="small"/>
              <a:t>Network security best practices</a:t>
            </a:r>
            <a:endParaRPr/>
          </a:p>
          <a:p>
            <a:pPr indent="0" lvl="2" marL="9144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  <a:p>
            <a:pPr indent="-82550" lvl="1" marL="74295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 cap="small"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Network security best practices</a:t>
            </a:r>
            <a:endParaRPr/>
          </a:p>
        </p:txBody>
      </p:sp>
      <p:sp>
        <p:nvSpPr>
          <p:cNvPr id="114" name="Google Shape;114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 cap="small"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urier New"/>
              <a:buChar char="o"/>
            </a:pPr>
            <a:r>
              <a:rPr lang="en-US" sz="2800" cap="small"/>
              <a:t>3 issues:	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cap="small"/>
              <a:t>Network Management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cap="small"/>
              <a:t>Assessment and Audits</a:t>
            </a:r>
            <a:endParaRPr/>
          </a:p>
          <a:p>
            <a:pPr indent="-457200" lvl="1" marL="91440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b="1" lang="en-US" sz="2800" cap="small"/>
              <a:t>Policies</a:t>
            </a:r>
            <a:endParaRPr sz="2800" cap="small"/>
          </a:p>
        </p:txBody>
      </p:sp>
      <p:sp>
        <p:nvSpPr>
          <p:cNvPr id="115" name="Google Shape;115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1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latin typeface="Calibri"/>
                <a:ea typeface="Calibri"/>
                <a:cs typeface="Calibri"/>
                <a:sym typeface="Calibri"/>
              </a:rPr>
              <a:t>Network Management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There is a saying in network security: "</a:t>
            </a:r>
            <a:r>
              <a:rPr b="1" lang="en-US"/>
              <a:t>If you log it, read it." 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… firewalls, routers, and IDSs, can send </a:t>
            </a:r>
            <a:r>
              <a:rPr b="1" lang="en-US"/>
              <a:t>syslog</a:t>
            </a:r>
            <a:r>
              <a:rPr lang="en-US"/>
              <a:t> security triggers to a central repository such as a </a:t>
            </a:r>
            <a:r>
              <a:rPr b="1" lang="en-US"/>
              <a:t>syslog</a:t>
            </a:r>
            <a:r>
              <a:rPr lang="en-US"/>
              <a:t> server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Nonsense  … if not use the log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… </a:t>
            </a:r>
            <a:r>
              <a:rPr b="1" lang="en-US"/>
              <a:t>security event management software</a:t>
            </a:r>
            <a:r>
              <a:rPr lang="en-US"/>
              <a:t> should be used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If a significant anomaly be discovered…</a:t>
            </a:r>
            <a:endParaRPr/>
          </a:p>
          <a:p>
            <a:pPr indent="-342900" lvl="0" marL="342900" rtl="0" algn="just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o"/>
            </a:pPr>
            <a:r>
              <a:rPr lang="en-US"/>
              <a:t>In addition, correlation tool modules can be added to assist the network administrator …</a:t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Assessment and Audits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Prior to designing your network, you should conduct a </a:t>
            </a:r>
            <a:r>
              <a:rPr b="1" lang="en-US" sz="2400"/>
              <a:t>security assessment </a:t>
            </a:r>
            <a:r>
              <a:rPr lang="en-US" sz="2400"/>
              <a:t>to uncover </a:t>
            </a:r>
            <a:r>
              <a:rPr b="1" lang="en-US" sz="2400"/>
              <a:t>potential vulnerabilities </a:t>
            </a:r>
            <a:r>
              <a:rPr lang="en-US" sz="2400"/>
              <a:t>and therefore target your security efforts where they are the most effective.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 sz="2400"/>
              <a:t>Subsequently, when your network security systems are in full production, it can be beneficial </a:t>
            </a:r>
            <a:r>
              <a:rPr b="1" lang="en-US"/>
              <a:t>to hire a security audit company </a:t>
            </a:r>
            <a:r>
              <a:rPr lang="en-US" sz="2400"/>
              <a:t>that can perform penetration testing and report on the corporate network security position.</a:t>
            </a:r>
            <a:endParaRPr/>
          </a:p>
          <a:p>
            <a:pPr indent="-203200" lvl="0" marL="342900" rtl="0" algn="l"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ourier New"/>
              <a:buNone/>
            </a:pPr>
            <a:r>
              <a:t/>
            </a:r>
            <a:endParaRPr sz="2200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b="1" lang="en-US"/>
              <a:t>Polices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 Organizations must develop basic network policies, disseminate them, and enforce them: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Internet usage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E-mail usage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Remote-access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Password-handling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Software and hardware installation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Physical security policy</a:t>
            </a:r>
            <a:endParaRPr/>
          </a:p>
          <a:p>
            <a:pPr indent="-514350" lvl="1" marL="97155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Business continuity policy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None/>
            </a:pPr>
            <a:r>
              <a:t/>
            </a:r>
            <a:endParaRPr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rPr lang="en-US"/>
              <a:t>SAFE Campus Design</a:t>
            </a:r>
            <a:endParaRPr/>
          </a:p>
        </p:txBody>
      </p:sp>
      <p:sp>
        <p:nvSpPr>
          <p:cNvPr id="142" name="Google Shape;142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Cisco has developed a guide,  called the </a:t>
            </a:r>
            <a:r>
              <a:rPr b="1" lang="en-US"/>
              <a:t>Cisco SAFE Blueprint</a:t>
            </a:r>
            <a:r>
              <a:rPr lang="en-US"/>
              <a:t>,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Cisco SAFE Blueprint - - - </a:t>
            </a:r>
            <a:r>
              <a:rPr lang="en-US"/>
              <a:t> -of best practices for designing and securing networks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b="1" lang="en-US"/>
              <a:t>Cisco Enterprise Composite Network Model </a:t>
            </a:r>
            <a:r>
              <a:rPr lang="en-US"/>
              <a:t>--- is the name given to the architecture used by the SAFE blueprint. 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urier New"/>
              <a:buChar char="o"/>
            </a:pPr>
            <a:r>
              <a:rPr lang="en-US"/>
              <a:t>At the highest layer, this model divides an enterprise network into the following </a:t>
            </a:r>
            <a:r>
              <a:rPr b="1" lang="en-US"/>
              <a:t>three main functional areas: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ENTERPRISE CAMPUS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ENTERPRISE EDGE</a:t>
            </a:r>
            <a:endParaRPr/>
          </a:p>
          <a:p>
            <a:pPr indent="-342900" lvl="1" marL="80010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SERVICE PROVIDER EDGE</a:t>
            </a:r>
            <a:endParaRPr/>
          </a:p>
          <a:p>
            <a:pPr indent="-228600" lvl="1" marL="80010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sz="1800"/>
          </a:p>
        </p:txBody>
      </p:sp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9" name="Google Shape;149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0" name="Google Shape;150;p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28600"/>
            <a:ext cx="8505856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9"/>
          <p:cNvSpPr/>
          <p:nvPr/>
        </p:nvSpPr>
        <p:spPr>
          <a:xfrm>
            <a:off x="609600" y="6248400"/>
            <a:ext cx="4384918" cy="369332"/>
          </a:xfrm>
          <a:prstGeom prst="rect">
            <a:avLst/>
          </a:prstGeom>
          <a:gradFill>
            <a:gsLst>
              <a:gs pos="0">
                <a:srgbClr val="FFA09D"/>
              </a:gs>
              <a:gs pos="35000">
                <a:srgbClr val="FFBCBC"/>
              </a:gs>
              <a:gs pos="100000">
                <a:srgbClr val="FFE2E2"/>
              </a:gs>
            </a:gsLst>
            <a:lin ang="16200000" scaled="0"/>
          </a:gradFill>
          <a:ln cap="flat" cmpd="sng" w="9525">
            <a:solidFill>
              <a:srgbClr val="BD4B4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Cisco Enterprise Composite Network Model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9"/>
          <p:cNvSpPr/>
          <p:nvPr/>
        </p:nvSpPr>
        <p:spPr>
          <a:xfrm>
            <a:off x="0" y="152400"/>
            <a:ext cx="5486400" cy="6096000"/>
          </a:xfrm>
          <a:prstGeom prst="rect">
            <a:avLst/>
          </a:prstGeom>
          <a:solidFill>
            <a:srgbClr val="76923C">
              <a:alpha val="34901"/>
            </a:srgbClr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Administrator</dc:creator>
</cp:coreProperties>
</file>