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68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D432-0787-E3F9-97A6-98A29EB12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C4FF7-5A8F-A76C-8C0A-A49131EEE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A9A7-3351-3B5E-8811-3E3833A7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38A-E2ED-40B4-A355-5222ED19FB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459FE-2580-F782-ECDE-50B849F1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54B30-8058-730B-ADAB-C89223A7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83D-EA9A-4241-86C7-8E0026C3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7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09E6-20E7-E386-2A6D-90246FE7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F337C-DDCA-FAE0-1452-8446996EE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DA081-B387-C4EE-09BF-81723B67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38A-E2ED-40B4-A355-5222ED19FB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E9B48-A597-C031-1FBB-1EB0C185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68D58-BF1C-262E-946E-43A7D560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83D-EA9A-4241-86C7-8E0026C3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4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E17EA-1C3B-7147-B295-95635DB21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53A04-28B7-224D-25F2-EA509149C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11AAB-6A9A-8597-7259-7EA8A188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38A-E2ED-40B4-A355-5222ED19FB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B8C7-8AAB-798C-8A45-A12A35C0F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D290-A11E-F2F7-C616-7D4E0904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83D-EA9A-4241-86C7-8E0026C3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2E3F-3026-9084-5ECE-79C4B6C4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C586-E692-A66C-7C6B-29BE99515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578F2-8667-DD3C-0EEC-16584044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38A-E2ED-40B4-A355-5222ED19FB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97E3-E068-0DFD-1F04-06970E30D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1EADA-3DA8-2AD3-CB9B-701DB625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83D-EA9A-4241-86C7-8E0026C3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5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1CD9-BC85-CF95-0D6B-463BF085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2DF31-7999-5830-9EC1-D334825AF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778C0-3D41-F6EF-F278-F0E96622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38A-E2ED-40B4-A355-5222ED19FB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7B430-014E-1AA7-7ECA-8D04AC17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E660E-E6CD-F580-5BBA-3B6F47E7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83D-EA9A-4241-86C7-8E0026C3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65A-BFF0-1AE4-10CA-AB38A2CC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BC968-D63E-86AC-E7D8-3AB2855B4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00637-54EA-2BDD-BD7F-5DEBC6C20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412E2-CE0A-D3B2-5EA6-F01325E0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38A-E2ED-40B4-A355-5222ED19FB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6249C-7DFA-DA5C-3504-200EAED4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DC727-3109-99C4-D5C2-91543D0E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83D-EA9A-4241-86C7-8E0026C3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74DF-F018-61DF-8E4B-3BA2C0C3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16E10-A1B1-8430-BFF6-9C267A2CA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32FA1-2948-FEA4-430C-BA1D5906A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4D5E3-5BBF-3C9F-F17C-98D287501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EDBF7-6261-3222-A2C4-89F072A0E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A7DD6-DCCE-098B-7B77-0D9361A6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38A-E2ED-40B4-A355-5222ED19FB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9EAF8-E2F9-546F-D529-733C0CCF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9F1BD-CD75-2C63-660E-ED41BCF5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83D-EA9A-4241-86C7-8E0026C3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0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DF23-DBD0-47B3-86B4-7F95A17F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C3B46-B931-22B8-D910-6B0F6605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38A-E2ED-40B4-A355-5222ED19FB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51F08-7DCA-EDB0-849B-2D4142B7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5264B-439A-C8E4-E9A6-E8971BAC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83D-EA9A-4241-86C7-8E0026C3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2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1AA8C-FA5B-15C7-5E18-D4CDD0A6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38A-E2ED-40B4-A355-5222ED19FB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24CFB-29BA-1E9B-E130-E5A9E482C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1F3C-0724-421A-99DB-B67B7995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83D-EA9A-4241-86C7-8E0026C3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A22F-3E6E-3C89-0047-18521AF4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EBE3-E72D-11BC-1D57-A991F962F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25C3F-5294-9DA5-F99B-1F68B6088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16E86-7D87-91ED-09BE-2AD4F677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38A-E2ED-40B4-A355-5222ED19FB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7ED92-79F2-D65A-CDCE-C8B08948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10452-FC31-CC30-9D89-97C402E6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83D-EA9A-4241-86C7-8E0026C3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1A47-7B1D-D8AA-46BE-4E68BFA3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C32E4-AF37-591A-AAE9-4C17972BA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E512B-7AB8-8559-AF22-547EF26E8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7228F-AA71-D124-D624-D1FC63A6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4638A-E2ED-40B4-A355-5222ED19FB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3594E-723E-37FE-EAD1-5C52E713C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A2E06-8045-D0A1-F235-49ECA515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683D-EA9A-4241-86C7-8E0026C3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6536EF-4ECD-2F34-C925-C666BEB9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B44BA-32F6-2FE1-E3CC-D852BBEA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6273-E804-7CBA-5586-29EECC907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14638A-E2ED-40B4-A355-5222ED19FBA9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CA8CB-83CF-1476-037C-0AFC71600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AC35-60DE-29B3-31B6-034B4D67F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C683D-EA9A-4241-86C7-8E0026C38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2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5FDD-A424-340F-01FF-8FCD132D1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2866"/>
            <a:ext cx="9144000" cy="1109560"/>
          </a:xfrm>
        </p:spPr>
        <p:txBody>
          <a:bodyPr/>
          <a:lstStyle/>
          <a:p>
            <a:r>
              <a:rPr lang="en-US" dirty="0"/>
              <a:t>Types of NoSQL databases</a:t>
            </a:r>
          </a:p>
        </p:txBody>
      </p:sp>
      <p:pic>
        <p:nvPicPr>
          <p:cNvPr id="1026" name="Picture 2" descr="Types of NoSQL Databases - Naukri Code 360">
            <a:extLst>
              <a:ext uri="{FF2B5EF4-FFF2-40B4-BE49-F238E27FC236}">
                <a16:creationId xmlns:a16="http://schemas.microsoft.com/office/drawing/2014/main" id="{FF31EA55-FEE3-234B-0CB2-EB1A2B3A0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301" y="2783840"/>
            <a:ext cx="8245398" cy="275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34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6A7DF-B926-EAC9-BF26-1B8B00C76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4CB7-C97A-AE89-378B-C52BCD6D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pic>
        <p:nvPicPr>
          <p:cNvPr id="9222" name="Picture 6" descr="Embedded subdocuments">
            <a:extLst>
              <a:ext uri="{FF2B5EF4-FFF2-40B4-BE49-F238E27FC236}">
                <a16:creationId xmlns:a16="http://schemas.microsoft.com/office/drawing/2014/main" id="{BBD5C2FB-C651-1D60-AC24-D9A8F13708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896" y="1690688"/>
            <a:ext cx="73126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799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66E8F-6ECA-583C-F536-5B0A59779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516A-DAC1-AC03-E054-97D00009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Document. Use cases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1DD022-6DA1-AABE-4295-EE71F49E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630"/>
            <a:ext cx="4894006" cy="369406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/>
              <a:t>Content Management Systems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E-commerce Platforms 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User Profiles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Continuous Reads and Writes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01B0174D-1BD7-4646-2E21-A728BE78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417" y="1498186"/>
            <a:ext cx="4124325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Apache couchdb logo - Social media &amp; Logos Icons">
            <a:extLst>
              <a:ext uri="{FF2B5EF4-FFF2-40B4-BE49-F238E27FC236}">
                <a16:creationId xmlns:a16="http://schemas.microsoft.com/office/drawing/2014/main" id="{5A54840E-97EE-12EB-6123-ABC337D65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471" y="2675452"/>
            <a:ext cx="4237703" cy="211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A practical guide to Firestore. Google Firebase NoSql database | by Supun  Muthutantrige | Medium">
            <a:extLst>
              <a:ext uri="{FF2B5EF4-FFF2-40B4-BE49-F238E27FC236}">
                <a16:creationId xmlns:a16="http://schemas.microsoft.com/office/drawing/2014/main" id="{D591A9D8-0E88-ABA5-E578-EA1172024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194" y="4683232"/>
            <a:ext cx="4510548" cy="135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34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2C819-7A90-0CB9-981C-ABDA13C62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42BC-0C9D-2E26-142F-670B14DC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Wide-column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94F7-094A-4CD3-8627-4EAB21E89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094"/>
            <a:ext cx="6162368" cy="493784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/>
              <a:t>Wide-column database</a:t>
            </a:r>
            <a:r>
              <a:rPr lang="en-US" sz="2000" dirty="0"/>
              <a:t> is a type of NoSQL database designed to handle large-scale, distributed data. It organizes data into </a:t>
            </a:r>
            <a:r>
              <a:rPr lang="en-US" sz="2000" b="1" dirty="0"/>
              <a:t>tables, rows, and column families</a:t>
            </a:r>
            <a:r>
              <a:rPr lang="en-US" sz="2000" dirty="0"/>
              <a:t>, where: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Rows</a:t>
            </a:r>
            <a:r>
              <a:rPr lang="en-US" sz="2000" dirty="0"/>
              <a:t> are identified by a unique key (row key).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Columns</a:t>
            </a:r>
            <a:r>
              <a:rPr lang="en-US" sz="2000" dirty="0"/>
              <a:t> are grouped into </a:t>
            </a:r>
            <a:r>
              <a:rPr lang="en-US" sz="2000" b="1" dirty="0"/>
              <a:t>column families</a:t>
            </a:r>
            <a:r>
              <a:rPr lang="en-US" sz="2000" dirty="0"/>
              <a:t>, which store related data together.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Each row can have a </a:t>
            </a:r>
            <a:r>
              <a:rPr lang="en-US" sz="2000" b="1" dirty="0"/>
              <a:t>variable number of columns</a:t>
            </a:r>
            <a:r>
              <a:rPr lang="en-US" sz="2000" dirty="0"/>
              <a:t> within the defined column families.</a:t>
            </a:r>
          </a:p>
        </p:txBody>
      </p:sp>
      <p:pic>
        <p:nvPicPr>
          <p:cNvPr id="12290" name="Picture 2" descr="picture">
            <a:extLst>
              <a:ext uri="{FF2B5EF4-FFF2-40B4-BE49-F238E27FC236}">
                <a16:creationId xmlns:a16="http://schemas.microsoft.com/office/drawing/2014/main" id="{C25CB425-0BCD-2F68-FC88-9E50FAB6A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1240495"/>
            <a:ext cx="4377010" cy="437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98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DA83-36EB-9DDB-A9BE-AAF9058E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Row-Oriented Databases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045F09-8F90-E6C6-FF97-1B7596E26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97656" y="1570611"/>
            <a:ext cx="8796687" cy="5038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Storage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Data for a single row is stored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contiguous blocks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disk.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Query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Fast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retrieving entire rows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updating specific records since all data for a row resides in the same block.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Best for scenarios like e-commerce transactions, banking systems. Optimized for frequent updates and inserts.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Not ideal for analytical queries involving aggregations across columns, as they require scanning through multiple rows and blocks.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/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Traditional relational databases like PostgreSQL store data row by row.</a:t>
            </a:r>
          </a:p>
        </p:txBody>
      </p:sp>
    </p:spTree>
    <p:extLst>
      <p:ext uri="{BB962C8B-B14F-4D97-AF65-F5344CB8AC3E}">
        <p14:creationId xmlns:p14="http://schemas.microsoft.com/office/powerpoint/2010/main" val="673432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891F8-44FB-03B0-B4E2-748BCA7E9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7E5B-729B-2084-AD5E-1F06C133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Row-Oriented Databases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9AD0098B-E26D-7F67-8F40-EC26369B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9684"/>
            <a:ext cx="10857551" cy="428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670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35AD8-6366-3636-D9B6-915E06A28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8819-1CC1-3E19-8E2E-3E5CC1B4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Column-Oriented Databases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819D29-B8D1-C612-01D5-2C58E92F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535" y="1950605"/>
            <a:ext cx="989892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Each column is stored in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 contiguous location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disk. Columns with similar data are grouped together, enabling efficient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Ideal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 queries can focus on specific columns without scanning entire rows. Compression techniques are applied effectively due to the similarity of columnar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Best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analytical workloads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large-scale data processing, and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Inefficient for frequent writes, such as inserting new rows, since all columns must be updated individually. Not well-suited for transactional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Databases like Google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BigQuery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Amazon Redshift store data by columns instead of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3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C6147-2512-D892-F7D4-C1F5CE2AF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5FE7-C1EE-9E8C-9F85-67656431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Column-Oriented Databases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E54076B-4E90-503B-8BEC-BEC652587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3" y="1875934"/>
            <a:ext cx="11202765" cy="410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015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C22FA-1010-0BB5-FE77-55C14EEEA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60AC-1DA3-6704-85E0-9CDB6466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Column-Family Databases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E61FA8-505B-13BD-5390-EF3BBC58F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951" y="1919469"/>
            <a:ext cx="9736098" cy="379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Storage 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Data is stored 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with each row containing one or more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column families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A column family groups related columns, which are stored together.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Query Performance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lang="en-US" altLang="en-US" dirty="0"/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Combines the flexibility of row-based storage with the efficiency of columnar storage.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Cases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Suitable for large-scale, distributed applications with variable schemas.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/>
              <a:t>Example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Google Bigtable, Apache Cassandra, Apache HBase.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0226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34099-161C-62D1-2045-D6708F82F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F00B-CC5F-9973-F507-3BA7F717B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Column-Family Databases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3ECCC0D-1037-8FD9-C67E-1FE343AA5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25" y="1527048"/>
            <a:ext cx="9432950" cy="455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D8CD8-532A-6749-4B46-F61D4DF9F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8FDF-43D1-9D46-57FB-FC2E93AC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Wide-column</a:t>
            </a:r>
          </a:p>
        </p:txBody>
      </p:sp>
      <p:pic>
        <p:nvPicPr>
          <p:cNvPr id="11266" name="Picture 2" descr="Google Bigtable in the Realm of Big Data">
            <a:extLst>
              <a:ext uri="{FF2B5EF4-FFF2-40B4-BE49-F238E27FC236}">
                <a16:creationId xmlns:a16="http://schemas.microsoft.com/office/drawing/2014/main" id="{AD7B9414-C0D1-F7CA-8A9D-FC83DAE56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837" y="1321881"/>
            <a:ext cx="3414601" cy="11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92AA39F0-824A-1D1E-FB39-D834E202E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984" y="3066911"/>
            <a:ext cx="2106306" cy="141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442294ED-557A-6B9F-B10E-84A315443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837" y="5088865"/>
            <a:ext cx="3490762" cy="89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3DB325-5DB4-D373-5D9D-4B183F357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9326"/>
            <a:ext cx="5059680" cy="369406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/>
              <a:t>Analytics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IoT (Internet of Things) Sensor Data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Log Data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Time Series</a:t>
            </a:r>
          </a:p>
        </p:txBody>
      </p:sp>
    </p:spTree>
    <p:extLst>
      <p:ext uri="{BB962C8B-B14F-4D97-AF65-F5344CB8AC3E}">
        <p14:creationId xmlns:p14="http://schemas.microsoft.com/office/powerpoint/2010/main" val="146190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C6F3-36DC-3AF5-43F2-9520F739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NoSQL appeared?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07A262E-AFEE-CAC8-AFAB-29159E685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750324"/>
            <a:ext cx="10940845" cy="369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Cost Efficiency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sz="2400" dirty="0"/>
              <a:t>Storage costs dropped, reducing the need for complex data models to avoid duplication.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Developer Productivity &amp; Flexible Schemas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Simplifies data management with schema models adaptable to business needs.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Overcomes the limitations of SQL databases, enabling efficient horizontal scaling.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Big Data Ready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Optimized for handling large-scale data and high user loads effectively. </a:t>
            </a:r>
          </a:p>
        </p:txBody>
      </p:sp>
    </p:spTree>
    <p:extLst>
      <p:ext uri="{BB962C8B-B14F-4D97-AF65-F5344CB8AC3E}">
        <p14:creationId xmlns:p14="http://schemas.microsoft.com/office/powerpoint/2010/main" val="2779611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7F6D1-173C-47A8-46D8-DF537E668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6C79-3C7C-E00C-6A05-098CBAF3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18436" name="Picture 4" descr="Graph databases, Why are they important | by Benny Ogidan | The Andela Way  | Medium">
            <a:extLst>
              <a:ext uri="{FF2B5EF4-FFF2-40B4-BE49-F238E27FC236}">
                <a16:creationId xmlns:a16="http://schemas.microsoft.com/office/drawing/2014/main" id="{312ABF44-C3C0-7AC4-68B2-C239A2478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793" y="1964271"/>
            <a:ext cx="5395402" cy="319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49463B-62D2-E908-5A4C-F914F17867C3}"/>
              </a:ext>
            </a:extLst>
          </p:cNvPr>
          <p:cNvSpPr txBox="1"/>
          <p:nvPr/>
        </p:nvSpPr>
        <p:spPr>
          <a:xfrm>
            <a:off x="838200" y="1690688"/>
            <a:ext cx="5395402" cy="3741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i="0" dirty="0">
                <a:solidFill>
                  <a:srgbClr val="313131"/>
                </a:solidFill>
                <a:effectLst/>
              </a:rPr>
              <a:t>Graph databases</a:t>
            </a:r>
            <a:r>
              <a:rPr lang="en-US" sz="2000" b="0" i="0" dirty="0">
                <a:solidFill>
                  <a:srgbClr val="313131"/>
                </a:solidFill>
                <a:effectLst/>
              </a:rPr>
              <a:t> are a type of NoSQL database that stores data in the form of nodes (vertices) and edges (links) that model relationships between entities. </a:t>
            </a:r>
            <a:endParaRPr lang="en-US" sz="2000" dirty="0">
              <a:solidFill>
                <a:srgbClr val="313131"/>
              </a:solidFill>
            </a:endParaRPr>
          </a:p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31313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313131"/>
                </a:solidFill>
                <a:effectLst/>
              </a:rPr>
              <a:t>They are optimized to perform complex relationship queries and allow you to efficiently process data with a high degree of connectivity</a:t>
            </a:r>
            <a:r>
              <a:rPr lang="en-US" sz="2000" dirty="0">
                <a:solidFill>
                  <a:srgbClr val="313131"/>
                </a:solidFill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4717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05DFB-95DE-C0C3-D3D7-448BBBF3C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B53C-9EBF-BF00-65A2-972EDB96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3C8F7E-2378-84F5-F3CD-70D2B3E0F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86048"/>
            <a:ext cx="726338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Structure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Nodes (Vertices)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Represent entities.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Edges (Links)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Represent relationships between nodes.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Properties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Key-value pairs attached to nodes and edges to store additional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Relationships stored with data for fast, efficient queries.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Schema flexibility allows adaptation to changes.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Supports rich query languages like Cypher and Gremlin.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Strengths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Efficient for relationship queries.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Intuitive representation of connected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0" name="Picture 10" descr="diagram - Neo4j - is it possible to visualise a simple overview of my  database? - Stack Overflow">
            <a:extLst>
              <a:ext uri="{FF2B5EF4-FFF2-40B4-BE49-F238E27FC236}">
                <a16:creationId xmlns:a16="http://schemas.microsoft.com/office/drawing/2014/main" id="{F9AF92A8-368B-E565-E90E-F92C985F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22" y="1797528"/>
            <a:ext cx="4176962" cy="354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53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3F890-3233-9C75-F081-0702F5B6E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999D-7F92-4ABC-8BA3-DB6AE430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8B41-0F16-8A77-F9B4-DD6B294D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9326"/>
            <a:ext cx="5257800" cy="369406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/>
              <a:t>Social Networks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Recommendation Systems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Knowledge Graphs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Biological  and Healthcare Networks</a:t>
            </a:r>
          </a:p>
        </p:txBody>
      </p:sp>
      <p:pic>
        <p:nvPicPr>
          <p:cNvPr id="19458" name="Picture 2" descr="Hello, World: Neo4j, Inc.">
            <a:extLst>
              <a:ext uri="{FF2B5EF4-FFF2-40B4-BE49-F238E27FC236}">
                <a16:creationId xmlns:a16="http://schemas.microsoft.com/office/drawing/2014/main" id="{02A20445-9DD6-9239-5F7B-39BA548FB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464" y="1155406"/>
            <a:ext cx="3535680" cy="1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4" name="Picture 8" descr="Apache Giraph - 数字孪生数据源- 数字孪生百科">
            <a:extLst>
              <a:ext uri="{FF2B5EF4-FFF2-40B4-BE49-F238E27FC236}">
                <a16:creationId xmlns:a16="http://schemas.microsoft.com/office/drawing/2014/main" id="{3AFC3173-B206-79DE-4195-9F9D4B0ED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607" y="3093934"/>
            <a:ext cx="2230818" cy="268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42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9E801-21C0-BC3A-316D-51EDFC9E6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B05B-4E74-09DF-F52F-338B436D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NoSQL appeared?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C18809-E17A-2D66-D7DA-87C84B13B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228" y="1497648"/>
            <a:ext cx="7921543" cy="509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3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19CAFB-8E85-17BA-6813-E2C674DFB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05" y="302369"/>
            <a:ext cx="7667989" cy="625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82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AC69-87AE-9A13-9A7C-4B825BD1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E1CD-F1E4-6968-5630-91BF9CDA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379720" cy="493896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1900" b="1" dirty="0">
                <a:solidFill>
                  <a:srgbClr val="0F141A"/>
                </a:solidFill>
              </a:rPr>
              <a:t>K</a:t>
            </a:r>
            <a:r>
              <a:rPr lang="en-US" sz="1900" b="1" dirty="0"/>
              <a:t>ey-value </a:t>
            </a:r>
            <a:r>
              <a:rPr lang="en-US" sz="1900" dirty="0"/>
              <a:t>data store</a:t>
            </a:r>
            <a:r>
              <a:rPr lang="en-US" sz="1900" i="0" dirty="0">
                <a:solidFill>
                  <a:srgbClr val="0F141A"/>
                </a:solidFill>
                <a:effectLst/>
              </a:rPr>
              <a:t> </a:t>
            </a:r>
            <a:r>
              <a:rPr lang="en-US" sz="1900" b="0" i="0" dirty="0">
                <a:solidFill>
                  <a:srgbClr val="0F141A"/>
                </a:solidFill>
                <a:effectLst/>
              </a:rPr>
              <a:t>is a type of database that stores data as a collection of key-value pairs. In this type of data store, each data item is identified by a unique key, and the value associated with that key can be </a:t>
            </a:r>
            <a:r>
              <a:rPr lang="en-US" sz="1900" b="0" i="1" dirty="0">
                <a:solidFill>
                  <a:srgbClr val="0F141A"/>
                </a:solidFill>
                <a:effectLst/>
              </a:rPr>
              <a:t>anything</a:t>
            </a:r>
            <a:r>
              <a:rPr lang="en-US" sz="1900" b="0" i="0" dirty="0">
                <a:solidFill>
                  <a:srgbClr val="0F141A"/>
                </a:solidFill>
                <a:effectLst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br>
              <a:rPr lang="en-US" sz="1900" dirty="0"/>
            </a:br>
            <a:r>
              <a:rPr lang="en-US" sz="1900" b="0" i="0" dirty="0">
                <a:solidFill>
                  <a:srgbClr val="273239"/>
                </a:solidFill>
                <a:effectLst/>
              </a:rPr>
              <a:t>A key-value store is like a relational database with only two columns which is the</a:t>
            </a:r>
            <a:r>
              <a:rPr lang="en-US" sz="1900" b="0" i="1" dirty="0">
                <a:solidFill>
                  <a:srgbClr val="273239"/>
                </a:solidFill>
                <a:effectLst/>
              </a:rPr>
              <a:t> key </a:t>
            </a:r>
            <a:r>
              <a:rPr lang="en-US" sz="1900" b="0" i="0" dirty="0">
                <a:solidFill>
                  <a:srgbClr val="273239"/>
                </a:solidFill>
                <a:effectLst/>
              </a:rPr>
              <a:t>and the </a:t>
            </a:r>
            <a:r>
              <a:rPr lang="en-US" sz="1900" b="0" i="1" dirty="0">
                <a:solidFill>
                  <a:srgbClr val="273239"/>
                </a:solidFill>
                <a:effectLst/>
              </a:rPr>
              <a:t>value</a:t>
            </a:r>
            <a:r>
              <a:rPr lang="en-US" sz="1900" b="0" i="0" dirty="0">
                <a:solidFill>
                  <a:srgbClr val="273239"/>
                </a:solidFill>
                <a:effectLst/>
              </a:rPr>
              <a:t>. </a:t>
            </a:r>
            <a:endParaRPr lang="en-US" sz="1900" dirty="0"/>
          </a:p>
        </p:txBody>
      </p:sp>
      <p:pic>
        <p:nvPicPr>
          <p:cNvPr id="4104" name="Picture 8" descr="Choosing the Right Database - The Honest Coder">
            <a:extLst>
              <a:ext uri="{FF2B5EF4-FFF2-40B4-BE49-F238E27FC236}">
                <a16:creationId xmlns:a16="http://schemas.microsoft.com/office/drawing/2014/main" id="{2C9A1117-DBF0-7402-F970-4ABDD2542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0" y="1766850"/>
            <a:ext cx="5161598" cy="381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26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tructure of a NoSQL database using a primary key">
            <a:extLst>
              <a:ext uri="{FF2B5EF4-FFF2-40B4-BE49-F238E27FC236}">
                <a16:creationId xmlns:a16="http://schemas.microsoft.com/office/drawing/2014/main" id="{7F384DA1-3031-729C-BBFD-120FEA170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" y="1577212"/>
            <a:ext cx="9113520" cy="451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B276158-6B1C-0DE7-E2D9-88BEE2EB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Key-Value</a:t>
            </a:r>
          </a:p>
        </p:txBody>
      </p:sp>
    </p:spTree>
    <p:extLst>
      <p:ext uri="{BB962C8B-B14F-4D97-AF65-F5344CB8AC3E}">
        <p14:creationId xmlns:p14="http://schemas.microsoft.com/office/powerpoint/2010/main" val="218441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B89-251B-3F7A-46B0-857522A6D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7100-561F-3922-AD17-8F977BDE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Key-Value.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F5DC8-D70D-8E39-3E11-8B59B1A4B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4288"/>
            <a:ext cx="6162368" cy="308778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400" dirty="0"/>
              <a:t>Session management on a large scale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Cache to accelerate application responses 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Shopping cart management</a:t>
            </a:r>
          </a:p>
          <a:p>
            <a:pPr algn="just">
              <a:lnSpc>
                <a:spcPct val="170000"/>
              </a:lnSpc>
            </a:pPr>
            <a:r>
              <a:rPr lang="en-US" sz="2400" dirty="0"/>
              <a:t>Leaderboards and rankings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60C774A-BCA9-CC80-76A4-1F9D7D797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78" y="1543275"/>
            <a:ext cx="3062595" cy="104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andling Data at Scale with Amazon DynamoDB">
            <a:extLst>
              <a:ext uri="{FF2B5EF4-FFF2-40B4-BE49-F238E27FC236}">
                <a16:creationId xmlns:a16="http://schemas.microsoft.com/office/drawing/2014/main" id="{409E371C-5B19-52F5-219A-94D120EA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613" y="2868838"/>
            <a:ext cx="5009841" cy="18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riak – Riak">
            <a:extLst>
              <a:ext uri="{FF2B5EF4-FFF2-40B4-BE49-F238E27FC236}">
                <a16:creationId xmlns:a16="http://schemas.microsoft.com/office/drawing/2014/main" id="{C293A985-6F67-F515-DD05-AA77BF4D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078" y="4208744"/>
            <a:ext cx="2649256" cy="264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37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82550-4FAE-0E37-E519-A65CADDEE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3CEA-5EAA-DB2C-045A-9D47545D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ACDAC-DB25-2498-4DA3-ABECEF325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159"/>
            <a:ext cx="6162368" cy="347775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/>
              <a:t>Document-oriented database</a:t>
            </a:r>
            <a:r>
              <a:rPr lang="en-US" sz="2000" dirty="0"/>
              <a:t> is a type of NoSQL database that stores data as documents, typically in formats like JSON, BSON or XML.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/>
              <a:t>Document-oriented database is like a key-value store, but with more complexity, as the value is a full document containing fields, arrays, and nested objects.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sz="2400" dirty="0"/>
          </a:p>
        </p:txBody>
      </p:sp>
      <p:pic>
        <p:nvPicPr>
          <p:cNvPr id="8194" name="Picture 2" descr="Document vector icon isolated vector graphic. Paper document page icon  vector element. Agreement file symbol. Stock Vector | Adobe Stock">
            <a:extLst>
              <a:ext uri="{FF2B5EF4-FFF2-40B4-BE49-F238E27FC236}">
                <a16:creationId xmlns:a16="http://schemas.microsoft.com/office/drawing/2014/main" id="{339E1F2E-DED1-07AC-D698-2DDFEB31E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9" t="17670" r="3548" b="17814"/>
          <a:stretch/>
        </p:blipFill>
        <p:spPr bwMode="auto">
          <a:xfrm>
            <a:off x="7664438" y="1727511"/>
            <a:ext cx="3947457" cy="340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52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507BC-2265-02C5-03FE-1745103EB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C65A-9324-82F1-9BE3-84F661AF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VS Key-Value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AE28CA5-2FA8-474E-5810-5FE1D8CD73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9542" y="1755680"/>
            <a:ext cx="10848033" cy="443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Structure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Key-Value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Stores data as simple key-value pairs, where key and value can be of any type.</a:t>
            </a: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Document-Oriented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Stores data as documents, with the key typically as a string and the value as a structured or semi-structured document.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Query Capabilities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Key-Value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Only supports retrieving the entire value associated with a key.</a:t>
            </a: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Document-Oriented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Allows retrieving specific parts of a document (fields, nested values).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Representation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Key-Value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Values can be simple or complex objects and treated as blobs by the database.</a:t>
            </a: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Document-Oriented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Documents follow standard formats like JSON.</a:t>
            </a:r>
          </a:p>
        </p:txBody>
      </p:sp>
    </p:spTree>
    <p:extLst>
      <p:ext uri="{BB962C8B-B14F-4D97-AF65-F5344CB8AC3E}">
        <p14:creationId xmlns:p14="http://schemas.microsoft.com/office/powerpoint/2010/main" val="5705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865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Types of NoSQL databases</vt:lpstr>
      <vt:lpstr>Why NoSQL appeared?</vt:lpstr>
      <vt:lpstr>Why NoSQL appeared?</vt:lpstr>
      <vt:lpstr>PowerPoint Presentation</vt:lpstr>
      <vt:lpstr>Key-Value</vt:lpstr>
      <vt:lpstr>Key-Value</vt:lpstr>
      <vt:lpstr>Key-Value. Use cases</vt:lpstr>
      <vt:lpstr>Document</vt:lpstr>
      <vt:lpstr>Document VS Key-Value</vt:lpstr>
      <vt:lpstr>Document</vt:lpstr>
      <vt:lpstr>Document. Use cases</vt:lpstr>
      <vt:lpstr>Wide-column</vt:lpstr>
      <vt:lpstr>Row-Oriented Databases</vt:lpstr>
      <vt:lpstr>Row-Oriented Databases</vt:lpstr>
      <vt:lpstr>Column-Oriented Databases</vt:lpstr>
      <vt:lpstr>Column-Oriented Databases</vt:lpstr>
      <vt:lpstr>Column-Family Databases</vt:lpstr>
      <vt:lpstr>Column-Family Databases</vt:lpstr>
      <vt:lpstr>Wide-column</vt:lpstr>
      <vt:lpstr>Graph</vt:lpstr>
      <vt:lpstr>Graph</vt:lpstr>
      <vt:lpstr>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Shlapak, Danylo</dc:creator>
  <cp:lastModifiedBy>Shlapak, Danylo</cp:lastModifiedBy>
  <cp:revision>38</cp:revision>
  <dcterms:created xsi:type="dcterms:W3CDTF">2025-01-06T10:23:12Z</dcterms:created>
  <dcterms:modified xsi:type="dcterms:W3CDTF">2025-01-07T09:21:23Z</dcterms:modified>
</cp:coreProperties>
</file>