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68" r:id="rId5"/>
    <p:sldId id="269" r:id="rId6"/>
    <p:sldId id="271" r:id="rId7"/>
    <p:sldId id="273" r:id="rId8"/>
    <p:sldId id="274" r:id="rId9"/>
    <p:sldId id="275" r:id="rId10"/>
    <p:sldId id="272" r:id="rId11"/>
    <p:sldId id="262" r:id="rId12"/>
    <p:sldId id="277" r:id="rId13"/>
    <p:sldId id="278" r:id="rId14"/>
    <p:sldId id="279" r:id="rId15"/>
    <p:sldId id="280" r:id="rId16"/>
    <p:sldId id="267" r:id="rId17"/>
    <p:sldId id="282" r:id="rId18"/>
    <p:sldId id="283" r:id="rId19"/>
    <p:sldId id="284" r:id="rId20"/>
    <p:sldId id="285" r:id="rId21"/>
    <p:sldId id="286" r:id="rId22"/>
    <p:sldId id="261" r:id="rId23"/>
    <p:sldId id="260" r:id="rId24"/>
    <p:sldId id="287" r:id="rId25"/>
    <p:sldId id="288" r:id="rId26"/>
    <p:sldId id="289" r:id="rId27"/>
    <p:sldId id="290" r:id="rId28"/>
    <p:sldId id="291" r:id="rId29"/>
    <p:sldId id="292" r:id="rId30"/>
    <p:sldId id="293" r:id="rId31"/>
    <p:sldId id="294"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E392"/>
    <a:srgbClr val="2A511C"/>
    <a:srgbClr val="6681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17E77-A748-480C-B0B5-4028B535FAE8}" type="datetimeFigureOut">
              <a:rPr lang="en-US" smtClean="0"/>
              <a:t>1/13/2025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D1630-130D-4E63-8CD3-016DC19B5FF1}" type="slidenum">
              <a:rPr lang="en-US" smtClean="0"/>
              <a:t>‹#›</a:t>
            </a:fld>
            <a:endParaRPr lang="en-US"/>
          </a:p>
        </p:txBody>
      </p:sp>
    </p:spTree>
    <p:extLst>
      <p:ext uri="{BB962C8B-B14F-4D97-AF65-F5344CB8AC3E}">
        <p14:creationId xmlns:p14="http://schemas.microsoft.com/office/powerpoint/2010/main" val="515712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1D1630-130D-4E63-8CD3-016DC19B5FF1}" type="slidenum">
              <a:rPr lang="en-US" smtClean="0"/>
              <a:t>5</a:t>
            </a:fld>
            <a:endParaRPr lang="en-US"/>
          </a:p>
        </p:txBody>
      </p:sp>
    </p:spTree>
    <p:extLst>
      <p:ext uri="{BB962C8B-B14F-4D97-AF65-F5344CB8AC3E}">
        <p14:creationId xmlns:p14="http://schemas.microsoft.com/office/powerpoint/2010/main" val="2361046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BB656-8B20-3547-8413-37D0B0E4BE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E438D2-8FC7-429E-299D-14304A094D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69F8C9-1431-3D6E-2AB9-60B6D8B72B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EBA8C0-FE6B-C6A7-ECB0-CD8126FACC9B}"/>
              </a:ext>
            </a:extLst>
          </p:cNvPr>
          <p:cNvSpPr>
            <a:spLocks noGrp="1"/>
          </p:cNvSpPr>
          <p:nvPr>
            <p:ph type="sldNum" sz="quarter" idx="5"/>
          </p:nvPr>
        </p:nvSpPr>
        <p:spPr/>
        <p:txBody>
          <a:bodyPr/>
          <a:lstStyle/>
          <a:p>
            <a:fld id="{9B1D1630-130D-4E63-8CD3-016DC19B5FF1}" type="slidenum">
              <a:rPr lang="en-US" smtClean="0"/>
              <a:t>6</a:t>
            </a:fld>
            <a:endParaRPr lang="en-US"/>
          </a:p>
        </p:txBody>
      </p:sp>
    </p:spTree>
    <p:extLst>
      <p:ext uri="{BB962C8B-B14F-4D97-AF65-F5344CB8AC3E}">
        <p14:creationId xmlns:p14="http://schemas.microsoft.com/office/powerpoint/2010/main" val="1981873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19756-00E7-D6EE-BA80-9C49CED09B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3EA5B-1460-1CC4-4DC4-1A3653C2D0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253DD3-34DD-42C4-583D-4E65B7F012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243924-B1EA-ED00-BFE8-259D0417D0D2}"/>
              </a:ext>
            </a:extLst>
          </p:cNvPr>
          <p:cNvSpPr>
            <a:spLocks noGrp="1"/>
          </p:cNvSpPr>
          <p:nvPr>
            <p:ph type="sldNum" sz="quarter" idx="5"/>
          </p:nvPr>
        </p:nvSpPr>
        <p:spPr/>
        <p:txBody>
          <a:bodyPr/>
          <a:lstStyle/>
          <a:p>
            <a:fld id="{9B1D1630-130D-4E63-8CD3-016DC19B5FF1}" type="slidenum">
              <a:rPr lang="en-US" smtClean="0"/>
              <a:t>7</a:t>
            </a:fld>
            <a:endParaRPr lang="en-US"/>
          </a:p>
        </p:txBody>
      </p:sp>
    </p:spTree>
    <p:extLst>
      <p:ext uri="{BB962C8B-B14F-4D97-AF65-F5344CB8AC3E}">
        <p14:creationId xmlns:p14="http://schemas.microsoft.com/office/powerpoint/2010/main" val="240975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5C9F0-56E7-2BEE-8656-BBD7211A3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0B7ABD-69CD-B9BF-D912-08B49361B4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80CC80-D88E-FC0A-09F5-9A0091FA38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6077AC-C692-0DFC-6319-023CB71AE3AD}"/>
              </a:ext>
            </a:extLst>
          </p:cNvPr>
          <p:cNvSpPr>
            <a:spLocks noGrp="1"/>
          </p:cNvSpPr>
          <p:nvPr>
            <p:ph type="sldNum" sz="quarter" idx="5"/>
          </p:nvPr>
        </p:nvSpPr>
        <p:spPr/>
        <p:txBody>
          <a:bodyPr/>
          <a:lstStyle/>
          <a:p>
            <a:fld id="{9B1D1630-130D-4E63-8CD3-016DC19B5FF1}" type="slidenum">
              <a:rPr lang="en-US" smtClean="0"/>
              <a:t>8</a:t>
            </a:fld>
            <a:endParaRPr lang="en-US"/>
          </a:p>
        </p:txBody>
      </p:sp>
    </p:spTree>
    <p:extLst>
      <p:ext uri="{BB962C8B-B14F-4D97-AF65-F5344CB8AC3E}">
        <p14:creationId xmlns:p14="http://schemas.microsoft.com/office/powerpoint/2010/main" val="343083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6A560-395D-EDC6-257F-432DED6C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7C0C6-0DD5-2938-B904-121ACBA0A2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04F0E-34D5-FC25-5554-ED8A47E856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982BB2-F46F-09C7-387D-7256BF3332E0}"/>
              </a:ext>
            </a:extLst>
          </p:cNvPr>
          <p:cNvSpPr>
            <a:spLocks noGrp="1"/>
          </p:cNvSpPr>
          <p:nvPr>
            <p:ph type="sldNum" sz="quarter" idx="5"/>
          </p:nvPr>
        </p:nvSpPr>
        <p:spPr/>
        <p:txBody>
          <a:bodyPr/>
          <a:lstStyle/>
          <a:p>
            <a:fld id="{9B1D1630-130D-4E63-8CD3-016DC19B5FF1}" type="slidenum">
              <a:rPr lang="en-US" smtClean="0"/>
              <a:t>9</a:t>
            </a:fld>
            <a:endParaRPr lang="en-US"/>
          </a:p>
        </p:txBody>
      </p:sp>
    </p:spTree>
    <p:extLst>
      <p:ext uri="{BB962C8B-B14F-4D97-AF65-F5344CB8AC3E}">
        <p14:creationId xmlns:p14="http://schemas.microsoft.com/office/powerpoint/2010/main" val="405625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6BD9B-5CD3-5582-76C0-83AC76A042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5F120B-EBFE-49DE-2D1F-A3C5246F5B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66628C-6691-E62B-933F-D0C7BA78B6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51E887-83BC-510E-0176-D35CB282E4AB}"/>
              </a:ext>
            </a:extLst>
          </p:cNvPr>
          <p:cNvSpPr>
            <a:spLocks noGrp="1"/>
          </p:cNvSpPr>
          <p:nvPr>
            <p:ph type="sldNum" sz="quarter" idx="5"/>
          </p:nvPr>
        </p:nvSpPr>
        <p:spPr/>
        <p:txBody>
          <a:bodyPr/>
          <a:lstStyle/>
          <a:p>
            <a:fld id="{9B1D1630-130D-4E63-8CD3-016DC19B5FF1}" type="slidenum">
              <a:rPr lang="en-US" smtClean="0"/>
              <a:t>10</a:t>
            </a:fld>
            <a:endParaRPr lang="en-US"/>
          </a:p>
        </p:txBody>
      </p:sp>
    </p:spTree>
    <p:extLst>
      <p:ext uri="{BB962C8B-B14F-4D97-AF65-F5344CB8AC3E}">
        <p14:creationId xmlns:p14="http://schemas.microsoft.com/office/powerpoint/2010/main" val="2298932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1D1630-130D-4E63-8CD3-016DC19B5FF1}" type="slidenum">
              <a:rPr lang="en-US" smtClean="0"/>
              <a:t>22</a:t>
            </a:fld>
            <a:endParaRPr lang="en-US"/>
          </a:p>
        </p:txBody>
      </p:sp>
    </p:spTree>
    <p:extLst>
      <p:ext uri="{BB962C8B-B14F-4D97-AF65-F5344CB8AC3E}">
        <p14:creationId xmlns:p14="http://schemas.microsoft.com/office/powerpoint/2010/main" val="2505253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FB01-254F-58B9-AB85-9A0DFAB57B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704395-9FA4-BEB9-FD04-F1C1F67CF6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93FFF-4205-A925-A396-673F9D6CA312}"/>
              </a:ext>
            </a:extLst>
          </p:cNvPr>
          <p:cNvSpPr>
            <a:spLocks noGrp="1"/>
          </p:cNvSpPr>
          <p:nvPr>
            <p:ph type="dt" sz="half" idx="10"/>
          </p:nvPr>
        </p:nvSpPr>
        <p:spPr/>
        <p:txBody>
          <a:bodyPr/>
          <a:lstStyle/>
          <a:p>
            <a:fld id="{758D4390-FC2F-4D57-B97E-B454B83AB7AC}" type="datetimeFigureOut">
              <a:rPr lang="en-US" smtClean="0"/>
              <a:t>1/13/2025</a:t>
            </a:fld>
            <a:endParaRPr lang="en-US"/>
          </a:p>
        </p:txBody>
      </p:sp>
      <p:sp>
        <p:nvSpPr>
          <p:cNvPr id="5" name="Footer Placeholder 4">
            <a:extLst>
              <a:ext uri="{FF2B5EF4-FFF2-40B4-BE49-F238E27FC236}">
                <a16:creationId xmlns:a16="http://schemas.microsoft.com/office/drawing/2014/main" id="{20574DD2-D2D6-DA64-7439-672AAC35D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A36DA-F799-93A5-EFF8-7210838F5E0F}"/>
              </a:ext>
            </a:extLst>
          </p:cNvPr>
          <p:cNvSpPr>
            <a:spLocks noGrp="1"/>
          </p:cNvSpPr>
          <p:nvPr>
            <p:ph type="sldNum" sz="quarter" idx="12"/>
          </p:nvPr>
        </p:nvSpPr>
        <p:spPr/>
        <p:txBody>
          <a:bodyPr/>
          <a:lstStyle/>
          <a:p>
            <a:fld id="{556CDC9B-DB3E-4C9E-AA0D-D440B756B750}" type="slidenum">
              <a:rPr lang="en-US" smtClean="0"/>
              <a:t>‹#›</a:t>
            </a:fld>
            <a:endParaRPr lang="en-US"/>
          </a:p>
        </p:txBody>
      </p:sp>
    </p:spTree>
    <p:extLst>
      <p:ext uri="{BB962C8B-B14F-4D97-AF65-F5344CB8AC3E}">
        <p14:creationId xmlns:p14="http://schemas.microsoft.com/office/powerpoint/2010/main" val="3716274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1031-2023-8BDF-5FD0-29FB3BCE1A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DCD991-ED42-A356-CE24-7689E17A2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13F94-6BE7-990C-60F2-02C247CA4479}"/>
              </a:ext>
            </a:extLst>
          </p:cNvPr>
          <p:cNvSpPr>
            <a:spLocks noGrp="1"/>
          </p:cNvSpPr>
          <p:nvPr>
            <p:ph type="dt" sz="half" idx="10"/>
          </p:nvPr>
        </p:nvSpPr>
        <p:spPr/>
        <p:txBody>
          <a:bodyPr/>
          <a:lstStyle/>
          <a:p>
            <a:fld id="{758D4390-FC2F-4D57-B97E-B454B83AB7AC}" type="datetimeFigureOut">
              <a:rPr lang="en-US" smtClean="0"/>
              <a:t>1/13/2025</a:t>
            </a:fld>
            <a:endParaRPr lang="en-US"/>
          </a:p>
        </p:txBody>
      </p:sp>
      <p:sp>
        <p:nvSpPr>
          <p:cNvPr id="5" name="Footer Placeholder 4">
            <a:extLst>
              <a:ext uri="{FF2B5EF4-FFF2-40B4-BE49-F238E27FC236}">
                <a16:creationId xmlns:a16="http://schemas.microsoft.com/office/drawing/2014/main" id="{48BF4DCC-C17C-D957-19FA-8C8AA79B8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899FB-0B67-FA57-A88C-FB000BACE39A}"/>
              </a:ext>
            </a:extLst>
          </p:cNvPr>
          <p:cNvSpPr>
            <a:spLocks noGrp="1"/>
          </p:cNvSpPr>
          <p:nvPr>
            <p:ph type="sldNum" sz="quarter" idx="12"/>
          </p:nvPr>
        </p:nvSpPr>
        <p:spPr/>
        <p:txBody>
          <a:bodyPr/>
          <a:lstStyle/>
          <a:p>
            <a:fld id="{556CDC9B-DB3E-4C9E-AA0D-D440B756B750}" type="slidenum">
              <a:rPr lang="en-US" smtClean="0"/>
              <a:t>‹#›</a:t>
            </a:fld>
            <a:endParaRPr lang="en-US"/>
          </a:p>
        </p:txBody>
      </p:sp>
    </p:spTree>
    <p:extLst>
      <p:ext uri="{BB962C8B-B14F-4D97-AF65-F5344CB8AC3E}">
        <p14:creationId xmlns:p14="http://schemas.microsoft.com/office/powerpoint/2010/main" val="303015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71FBA0-1293-55A5-B560-D2BAD8BD8B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05E90-D7A3-37BE-C95C-5D012503F1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BC77C5-7585-DB7C-2C4B-FDEA08D374B0}"/>
              </a:ext>
            </a:extLst>
          </p:cNvPr>
          <p:cNvSpPr>
            <a:spLocks noGrp="1"/>
          </p:cNvSpPr>
          <p:nvPr>
            <p:ph type="dt" sz="half" idx="10"/>
          </p:nvPr>
        </p:nvSpPr>
        <p:spPr/>
        <p:txBody>
          <a:bodyPr/>
          <a:lstStyle/>
          <a:p>
            <a:fld id="{758D4390-FC2F-4D57-B97E-B454B83AB7AC}" type="datetimeFigureOut">
              <a:rPr lang="en-US" smtClean="0"/>
              <a:t>1/13/2025</a:t>
            </a:fld>
            <a:endParaRPr lang="en-US"/>
          </a:p>
        </p:txBody>
      </p:sp>
      <p:sp>
        <p:nvSpPr>
          <p:cNvPr id="5" name="Footer Placeholder 4">
            <a:extLst>
              <a:ext uri="{FF2B5EF4-FFF2-40B4-BE49-F238E27FC236}">
                <a16:creationId xmlns:a16="http://schemas.microsoft.com/office/drawing/2014/main" id="{ED3C5B06-07BE-B5F3-D554-50CB73BD4E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99F41-5429-8291-E936-1462CD259BBF}"/>
              </a:ext>
            </a:extLst>
          </p:cNvPr>
          <p:cNvSpPr>
            <a:spLocks noGrp="1"/>
          </p:cNvSpPr>
          <p:nvPr>
            <p:ph type="sldNum" sz="quarter" idx="12"/>
          </p:nvPr>
        </p:nvSpPr>
        <p:spPr/>
        <p:txBody>
          <a:bodyPr/>
          <a:lstStyle/>
          <a:p>
            <a:fld id="{556CDC9B-DB3E-4C9E-AA0D-D440B756B750}" type="slidenum">
              <a:rPr lang="en-US" smtClean="0"/>
              <a:t>‹#›</a:t>
            </a:fld>
            <a:endParaRPr lang="en-US"/>
          </a:p>
        </p:txBody>
      </p:sp>
    </p:spTree>
    <p:extLst>
      <p:ext uri="{BB962C8B-B14F-4D97-AF65-F5344CB8AC3E}">
        <p14:creationId xmlns:p14="http://schemas.microsoft.com/office/powerpoint/2010/main" val="670309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39EA-4CE5-CFE3-31FB-68A3E4C5E9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F81E47-0401-8D55-5008-DC03C3A353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1E187-AE9D-723B-FA04-4810253FACB3}"/>
              </a:ext>
            </a:extLst>
          </p:cNvPr>
          <p:cNvSpPr>
            <a:spLocks noGrp="1"/>
          </p:cNvSpPr>
          <p:nvPr>
            <p:ph type="dt" sz="half" idx="10"/>
          </p:nvPr>
        </p:nvSpPr>
        <p:spPr/>
        <p:txBody>
          <a:bodyPr/>
          <a:lstStyle/>
          <a:p>
            <a:fld id="{758D4390-FC2F-4D57-B97E-B454B83AB7AC}" type="datetimeFigureOut">
              <a:rPr lang="en-US" smtClean="0"/>
              <a:t>1/13/2025</a:t>
            </a:fld>
            <a:endParaRPr lang="en-US"/>
          </a:p>
        </p:txBody>
      </p:sp>
      <p:sp>
        <p:nvSpPr>
          <p:cNvPr id="5" name="Footer Placeholder 4">
            <a:extLst>
              <a:ext uri="{FF2B5EF4-FFF2-40B4-BE49-F238E27FC236}">
                <a16:creationId xmlns:a16="http://schemas.microsoft.com/office/drawing/2014/main" id="{B0F5FAF2-70CE-091A-E93A-9B8990FFB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53105-5EE3-B956-208E-454BA17DFDC2}"/>
              </a:ext>
            </a:extLst>
          </p:cNvPr>
          <p:cNvSpPr>
            <a:spLocks noGrp="1"/>
          </p:cNvSpPr>
          <p:nvPr>
            <p:ph type="sldNum" sz="quarter" idx="12"/>
          </p:nvPr>
        </p:nvSpPr>
        <p:spPr/>
        <p:txBody>
          <a:bodyPr/>
          <a:lstStyle/>
          <a:p>
            <a:fld id="{556CDC9B-DB3E-4C9E-AA0D-D440B756B750}" type="slidenum">
              <a:rPr lang="en-US" smtClean="0"/>
              <a:t>‹#›</a:t>
            </a:fld>
            <a:endParaRPr lang="en-US"/>
          </a:p>
        </p:txBody>
      </p:sp>
    </p:spTree>
    <p:extLst>
      <p:ext uri="{BB962C8B-B14F-4D97-AF65-F5344CB8AC3E}">
        <p14:creationId xmlns:p14="http://schemas.microsoft.com/office/powerpoint/2010/main" val="12453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DF42-1368-10B9-D61F-5D04065C0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034C9-73D2-3888-AEA7-2356F2FBCF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29D912-FC35-EED8-A8E5-14940E74D4C2}"/>
              </a:ext>
            </a:extLst>
          </p:cNvPr>
          <p:cNvSpPr>
            <a:spLocks noGrp="1"/>
          </p:cNvSpPr>
          <p:nvPr>
            <p:ph type="dt" sz="half" idx="10"/>
          </p:nvPr>
        </p:nvSpPr>
        <p:spPr/>
        <p:txBody>
          <a:bodyPr/>
          <a:lstStyle/>
          <a:p>
            <a:fld id="{758D4390-FC2F-4D57-B97E-B454B83AB7AC}" type="datetimeFigureOut">
              <a:rPr lang="en-US" smtClean="0"/>
              <a:t>1/13/2025</a:t>
            </a:fld>
            <a:endParaRPr lang="en-US"/>
          </a:p>
        </p:txBody>
      </p:sp>
      <p:sp>
        <p:nvSpPr>
          <p:cNvPr id="5" name="Footer Placeholder 4">
            <a:extLst>
              <a:ext uri="{FF2B5EF4-FFF2-40B4-BE49-F238E27FC236}">
                <a16:creationId xmlns:a16="http://schemas.microsoft.com/office/drawing/2014/main" id="{90336200-307F-DAFA-F912-A07007106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AC38C-1A38-C73F-988D-CB722B1B02AD}"/>
              </a:ext>
            </a:extLst>
          </p:cNvPr>
          <p:cNvSpPr>
            <a:spLocks noGrp="1"/>
          </p:cNvSpPr>
          <p:nvPr>
            <p:ph type="sldNum" sz="quarter" idx="12"/>
          </p:nvPr>
        </p:nvSpPr>
        <p:spPr/>
        <p:txBody>
          <a:bodyPr/>
          <a:lstStyle/>
          <a:p>
            <a:fld id="{556CDC9B-DB3E-4C9E-AA0D-D440B756B750}" type="slidenum">
              <a:rPr lang="en-US" smtClean="0"/>
              <a:t>‹#›</a:t>
            </a:fld>
            <a:endParaRPr lang="en-US"/>
          </a:p>
        </p:txBody>
      </p:sp>
    </p:spTree>
    <p:extLst>
      <p:ext uri="{BB962C8B-B14F-4D97-AF65-F5344CB8AC3E}">
        <p14:creationId xmlns:p14="http://schemas.microsoft.com/office/powerpoint/2010/main" val="3195325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90919-1B71-1B45-FFBD-B6D3D00ADE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3D8CD1-AE0F-ACD1-205D-D16327BFD5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6FF9A6-71E7-E3A1-6C1D-B7B36B9119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477BBF-A560-B76D-4B4C-1617AFB6C291}"/>
              </a:ext>
            </a:extLst>
          </p:cNvPr>
          <p:cNvSpPr>
            <a:spLocks noGrp="1"/>
          </p:cNvSpPr>
          <p:nvPr>
            <p:ph type="dt" sz="half" idx="10"/>
          </p:nvPr>
        </p:nvSpPr>
        <p:spPr/>
        <p:txBody>
          <a:bodyPr/>
          <a:lstStyle/>
          <a:p>
            <a:fld id="{758D4390-FC2F-4D57-B97E-B454B83AB7AC}" type="datetimeFigureOut">
              <a:rPr lang="en-US" smtClean="0"/>
              <a:t>1/13/2025</a:t>
            </a:fld>
            <a:endParaRPr lang="en-US"/>
          </a:p>
        </p:txBody>
      </p:sp>
      <p:sp>
        <p:nvSpPr>
          <p:cNvPr id="6" name="Footer Placeholder 5">
            <a:extLst>
              <a:ext uri="{FF2B5EF4-FFF2-40B4-BE49-F238E27FC236}">
                <a16:creationId xmlns:a16="http://schemas.microsoft.com/office/drawing/2014/main" id="{389E48EC-12A1-CB6C-14B6-E4DEF57A6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8B4DC-55AD-844A-9B1C-A2EA7CCC87B8}"/>
              </a:ext>
            </a:extLst>
          </p:cNvPr>
          <p:cNvSpPr>
            <a:spLocks noGrp="1"/>
          </p:cNvSpPr>
          <p:nvPr>
            <p:ph type="sldNum" sz="quarter" idx="12"/>
          </p:nvPr>
        </p:nvSpPr>
        <p:spPr/>
        <p:txBody>
          <a:bodyPr/>
          <a:lstStyle/>
          <a:p>
            <a:fld id="{556CDC9B-DB3E-4C9E-AA0D-D440B756B750}" type="slidenum">
              <a:rPr lang="en-US" smtClean="0"/>
              <a:t>‹#›</a:t>
            </a:fld>
            <a:endParaRPr lang="en-US"/>
          </a:p>
        </p:txBody>
      </p:sp>
    </p:spTree>
    <p:extLst>
      <p:ext uri="{BB962C8B-B14F-4D97-AF65-F5344CB8AC3E}">
        <p14:creationId xmlns:p14="http://schemas.microsoft.com/office/powerpoint/2010/main" val="125014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8F5C-CF4A-AABE-BB1A-D24F418BEA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1726C2-3FC0-5BE6-3927-9FB0279057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340EF2-C232-2EFE-3199-08AA058570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430C47-52CB-6DA2-3DB6-2816ADD855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8F8FDF-5C6A-160B-16FF-779379E6F6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A19F8-1651-9729-CA5C-C8DD6DDECB46}"/>
              </a:ext>
            </a:extLst>
          </p:cNvPr>
          <p:cNvSpPr>
            <a:spLocks noGrp="1"/>
          </p:cNvSpPr>
          <p:nvPr>
            <p:ph type="dt" sz="half" idx="10"/>
          </p:nvPr>
        </p:nvSpPr>
        <p:spPr/>
        <p:txBody>
          <a:bodyPr/>
          <a:lstStyle/>
          <a:p>
            <a:fld id="{758D4390-FC2F-4D57-B97E-B454B83AB7AC}" type="datetimeFigureOut">
              <a:rPr lang="en-US" smtClean="0"/>
              <a:t>1/13/2025</a:t>
            </a:fld>
            <a:endParaRPr lang="en-US"/>
          </a:p>
        </p:txBody>
      </p:sp>
      <p:sp>
        <p:nvSpPr>
          <p:cNvPr id="8" name="Footer Placeholder 7">
            <a:extLst>
              <a:ext uri="{FF2B5EF4-FFF2-40B4-BE49-F238E27FC236}">
                <a16:creationId xmlns:a16="http://schemas.microsoft.com/office/drawing/2014/main" id="{A404CA76-69C9-7E00-6C8B-85A66F2E78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4F8EF3-B314-60B3-2288-4A04D2B629BD}"/>
              </a:ext>
            </a:extLst>
          </p:cNvPr>
          <p:cNvSpPr>
            <a:spLocks noGrp="1"/>
          </p:cNvSpPr>
          <p:nvPr>
            <p:ph type="sldNum" sz="quarter" idx="12"/>
          </p:nvPr>
        </p:nvSpPr>
        <p:spPr/>
        <p:txBody>
          <a:bodyPr/>
          <a:lstStyle/>
          <a:p>
            <a:fld id="{556CDC9B-DB3E-4C9E-AA0D-D440B756B750}" type="slidenum">
              <a:rPr lang="en-US" smtClean="0"/>
              <a:t>‹#›</a:t>
            </a:fld>
            <a:endParaRPr lang="en-US"/>
          </a:p>
        </p:txBody>
      </p:sp>
    </p:spTree>
    <p:extLst>
      <p:ext uri="{BB962C8B-B14F-4D97-AF65-F5344CB8AC3E}">
        <p14:creationId xmlns:p14="http://schemas.microsoft.com/office/powerpoint/2010/main" val="46404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98F7-08D5-E58B-4E36-3A2327B93E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633E71-9A0F-0C7D-B6C5-ED3400EF3C1F}"/>
              </a:ext>
            </a:extLst>
          </p:cNvPr>
          <p:cNvSpPr>
            <a:spLocks noGrp="1"/>
          </p:cNvSpPr>
          <p:nvPr>
            <p:ph type="dt" sz="half" idx="10"/>
          </p:nvPr>
        </p:nvSpPr>
        <p:spPr/>
        <p:txBody>
          <a:bodyPr/>
          <a:lstStyle/>
          <a:p>
            <a:fld id="{758D4390-FC2F-4D57-B97E-B454B83AB7AC}" type="datetimeFigureOut">
              <a:rPr lang="en-US" smtClean="0"/>
              <a:t>1/13/2025</a:t>
            </a:fld>
            <a:endParaRPr lang="en-US"/>
          </a:p>
        </p:txBody>
      </p:sp>
      <p:sp>
        <p:nvSpPr>
          <p:cNvPr id="4" name="Footer Placeholder 3">
            <a:extLst>
              <a:ext uri="{FF2B5EF4-FFF2-40B4-BE49-F238E27FC236}">
                <a16:creationId xmlns:a16="http://schemas.microsoft.com/office/drawing/2014/main" id="{90F7FE35-2FDF-D0DE-86D2-882EEF208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224DF-BB20-693B-BAE5-2CD541C5730A}"/>
              </a:ext>
            </a:extLst>
          </p:cNvPr>
          <p:cNvSpPr>
            <a:spLocks noGrp="1"/>
          </p:cNvSpPr>
          <p:nvPr>
            <p:ph type="sldNum" sz="quarter" idx="12"/>
          </p:nvPr>
        </p:nvSpPr>
        <p:spPr/>
        <p:txBody>
          <a:bodyPr/>
          <a:lstStyle/>
          <a:p>
            <a:fld id="{556CDC9B-DB3E-4C9E-AA0D-D440B756B750}" type="slidenum">
              <a:rPr lang="en-US" smtClean="0"/>
              <a:t>‹#›</a:t>
            </a:fld>
            <a:endParaRPr lang="en-US"/>
          </a:p>
        </p:txBody>
      </p:sp>
    </p:spTree>
    <p:extLst>
      <p:ext uri="{BB962C8B-B14F-4D97-AF65-F5344CB8AC3E}">
        <p14:creationId xmlns:p14="http://schemas.microsoft.com/office/powerpoint/2010/main" val="168406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4286C-4B88-4021-CF00-165E936626A2}"/>
              </a:ext>
            </a:extLst>
          </p:cNvPr>
          <p:cNvSpPr>
            <a:spLocks noGrp="1"/>
          </p:cNvSpPr>
          <p:nvPr>
            <p:ph type="dt" sz="half" idx="10"/>
          </p:nvPr>
        </p:nvSpPr>
        <p:spPr/>
        <p:txBody>
          <a:bodyPr/>
          <a:lstStyle/>
          <a:p>
            <a:fld id="{758D4390-FC2F-4D57-B97E-B454B83AB7AC}" type="datetimeFigureOut">
              <a:rPr lang="en-US" smtClean="0"/>
              <a:t>1/13/2025</a:t>
            </a:fld>
            <a:endParaRPr lang="en-US"/>
          </a:p>
        </p:txBody>
      </p:sp>
      <p:sp>
        <p:nvSpPr>
          <p:cNvPr id="3" name="Footer Placeholder 2">
            <a:extLst>
              <a:ext uri="{FF2B5EF4-FFF2-40B4-BE49-F238E27FC236}">
                <a16:creationId xmlns:a16="http://schemas.microsoft.com/office/drawing/2014/main" id="{FE820B2C-7E29-60C9-6787-01021CE59B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884D69-3C13-9DC2-2402-8605371D0BF7}"/>
              </a:ext>
            </a:extLst>
          </p:cNvPr>
          <p:cNvSpPr>
            <a:spLocks noGrp="1"/>
          </p:cNvSpPr>
          <p:nvPr>
            <p:ph type="sldNum" sz="quarter" idx="12"/>
          </p:nvPr>
        </p:nvSpPr>
        <p:spPr/>
        <p:txBody>
          <a:bodyPr/>
          <a:lstStyle/>
          <a:p>
            <a:fld id="{556CDC9B-DB3E-4C9E-AA0D-D440B756B750}" type="slidenum">
              <a:rPr lang="en-US" smtClean="0"/>
              <a:t>‹#›</a:t>
            </a:fld>
            <a:endParaRPr lang="en-US"/>
          </a:p>
        </p:txBody>
      </p:sp>
    </p:spTree>
    <p:extLst>
      <p:ext uri="{BB962C8B-B14F-4D97-AF65-F5344CB8AC3E}">
        <p14:creationId xmlns:p14="http://schemas.microsoft.com/office/powerpoint/2010/main" val="308606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2879-7C2F-45D0-69AB-2FDA7AC13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16B4FE-FC60-E3D0-0E6E-F15ABE77C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445215-B795-0D5F-52CC-10D3D31D95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76240-63C9-D4E7-FF29-61964EE59CB1}"/>
              </a:ext>
            </a:extLst>
          </p:cNvPr>
          <p:cNvSpPr>
            <a:spLocks noGrp="1"/>
          </p:cNvSpPr>
          <p:nvPr>
            <p:ph type="dt" sz="half" idx="10"/>
          </p:nvPr>
        </p:nvSpPr>
        <p:spPr/>
        <p:txBody>
          <a:bodyPr/>
          <a:lstStyle/>
          <a:p>
            <a:fld id="{758D4390-FC2F-4D57-B97E-B454B83AB7AC}" type="datetimeFigureOut">
              <a:rPr lang="en-US" smtClean="0"/>
              <a:t>1/13/2025</a:t>
            </a:fld>
            <a:endParaRPr lang="en-US"/>
          </a:p>
        </p:txBody>
      </p:sp>
      <p:sp>
        <p:nvSpPr>
          <p:cNvPr id="6" name="Footer Placeholder 5">
            <a:extLst>
              <a:ext uri="{FF2B5EF4-FFF2-40B4-BE49-F238E27FC236}">
                <a16:creationId xmlns:a16="http://schemas.microsoft.com/office/drawing/2014/main" id="{C43D6B58-0570-4510-C873-CA3EB31825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139C3C-5CFF-3FCF-24CB-B30B2B4DE446}"/>
              </a:ext>
            </a:extLst>
          </p:cNvPr>
          <p:cNvSpPr>
            <a:spLocks noGrp="1"/>
          </p:cNvSpPr>
          <p:nvPr>
            <p:ph type="sldNum" sz="quarter" idx="12"/>
          </p:nvPr>
        </p:nvSpPr>
        <p:spPr/>
        <p:txBody>
          <a:bodyPr/>
          <a:lstStyle/>
          <a:p>
            <a:fld id="{556CDC9B-DB3E-4C9E-AA0D-D440B756B750}" type="slidenum">
              <a:rPr lang="en-US" smtClean="0"/>
              <a:t>‹#›</a:t>
            </a:fld>
            <a:endParaRPr lang="en-US"/>
          </a:p>
        </p:txBody>
      </p:sp>
    </p:spTree>
    <p:extLst>
      <p:ext uri="{BB962C8B-B14F-4D97-AF65-F5344CB8AC3E}">
        <p14:creationId xmlns:p14="http://schemas.microsoft.com/office/powerpoint/2010/main" val="2992969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2030-F688-0AE5-00A5-45B726D1BD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7BD42D-5085-D5AA-3DF3-7B97D86146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7BD0AC-26B0-425F-A64D-EA6A11C32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9A6F3F-B84E-FC75-4138-48E6903CDE81}"/>
              </a:ext>
            </a:extLst>
          </p:cNvPr>
          <p:cNvSpPr>
            <a:spLocks noGrp="1"/>
          </p:cNvSpPr>
          <p:nvPr>
            <p:ph type="dt" sz="half" idx="10"/>
          </p:nvPr>
        </p:nvSpPr>
        <p:spPr/>
        <p:txBody>
          <a:bodyPr/>
          <a:lstStyle/>
          <a:p>
            <a:fld id="{758D4390-FC2F-4D57-B97E-B454B83AB7AC}" type="datetimeFigureOut">
              <a:rPr lang="en-US" smtClean="0"/>
              <a:t>1/13/2025</a:t>
            </a:fld>
            <a:endParaRPr lang="en-US"/>
          </a:p>
        </p:txBody>
      </p:sp>
      <p:sp>
        <p:nvSpPr>
          <p:cNvPr id="6" name="Footer Placeholder 5">
            <a:extLst>
              <a:ext uri="{FF2B5EF4-FFF2-40B4-BE49-F238E27FC236}">
                <a16:creationId xmlns:a16="http://schemas.microsoft.com/office/drawing/2014/main" id="{7F6C2D87-D4F1-FBCF-2C22-D2410B64C4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F64A3-9DD8-8A31-9017-7A0F6799216D}"/>
              </a:ext>
            </a:extLst>
          </p:cNvPr>
          <p:cNvSpPr>
            <a:spLocks noGrp="1"/>
          </p:cNvSpPr>
          <p:nvPr>
            <p:ph type="sldNum" sz="quarter" idx="12"/>
          </p:nvPr>
        </p:nvSpPr>
        <p:spPr/>
        <p:txBody>
          <a:bodyPr/>
          <a:lstStyle/>
          <a:p>
            <a:fld id="{556CDC9B-DB3E-4C9E-AA0D-D440B756B750}" type="slidenum">
              <a:rPr lang="en-US" smtClean="0"/>
              <a:t>‹#›</a:t>
            </a:fld>
            <a:endParaRPr lang="en-US"/>
          </a:p>
        </p:txBody>
      </p:sp>
    </p:spTree>
    <p:extLst>
      <p:ext uri="{BB962C8B-B14F-4D97-AF65-F5344CB8AC3E}">
        <p14:creationId xmlns:p14="http://schemas.microsoft.com/office/powerpoint/2010/main" val="1598663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F0717C-B673-443F-55C8-9E7872342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FA06BD-1FA3-AE9F-50DB-E9196A2E1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FEAB0-D950-37E2-F67F-2E300DFFBA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8D4390-FC2F-4D57-B97E-B454B83AB7AC}" type="datetimeFigureOut">
              <a:rPr lang="en-US" smtClean="0"/>
              <a:t>1/13/2025</a:t>
            </a:fld>
            <a:endParaRPr lang="en-US"/>
          </a:p>
        </p:txBody>
      </p:sp>
      <p:sp>
        <p:nvSpPr>
          <p:cNvPr id="5" name="Footer Placeholder 4">
            <a:extLst>
              <a:ext uri="{FF2B5EF4-FFF2-40B4-BE49-F238E27FC236}">
                <a16:creationId xmlns:a16="http://schemas.microsoft.com/office/drawing/2014/main" id="{0ABC9C84-B479-9DCB-8A63-ADEE8D887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A8E9C63-C4C0-EE9B-E439-4B1EC5EA0E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6CDC9B-DB3E-4C9E-AA0D-D440B756B750}" type="slidenum">
              <a:rPr lang="en-US" smtClean="0"/>
              <a:t>‹#›</a:t>
            </a:fld>
            <a:endParaRPr lang="en-US"/>
          </a:p>
        </p:txBody>
      </p:sp>
    </p:spTree>
    <p:extLst>
      <p:ext uri="{BB962C8B-B14F-4D97-AF65-F5344CB8AC3E}">
        <p14:creationId xmlns:p14="http://schemas.microsoft.com/office/powerpoint/2010/main" val="2946762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A3F5-7A6F-6A7B-B03D-BDD713E9A787}"/>
              </a:ext>
            </a:extLst>
          </p:cNvPr>
          <p:cNvSpPr>
            <a:spLocks noGrp="1"/>
          </p:cNvSpPr>
          <p:nvPr>
            <p:ph type="ctrTitle"/>
          </p:nvPr>
        </p:nvSpPr>
        <p:spPr/>
        <p:txBody>
          <a:bodyPr/>
          <a:lstStyle/>
          <a:p>
            <a:r>
              <a:rPr lang="en-US" dirty="0"/>
              <a:t>Java Memory Model</a:t>
            </a:r>
          </a:p>
        </p:txBody>
      </p:sp>
    </p:spTree>
    <p:extLst>
      <p:ext uri="{BB962C8B-B14F-4D97-AF65-F5344CB8AC3E}">
        <p14:creationId xmlns:p14="http://schemas.microsoft.com/office/powerpoint/2010/main" val="643700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F4F05-AE12-2EAB-61DB-599509972088}"/>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E5A92140-E57F-CFB4-60AC-3FABC0DEAB27}"/>
              </a:ext>
            </a:extLst>
          </p:cNvPr>
          <p:cNvGrpSpPr/>
          <p:nvPr/>
        </p:nvGrpSpPr>
        <p:grpSpPr>
          <a:xfrm>
            <a:off x="2048228" y="1872384"/>
            <a:ext cx="3391382" cy="4486188"/>
            <a:chOff x="4384040" y="1690687"/>
            <a:chExt cx="2799080" cy="4351338"/>
          </a:xfrm>
        </p:grpSpPr>
        <p:sp>
          <p:nvSpPr>
            <p:cNvPr id="9" name="Rectangle 8">
              <a:extLst>
                <a:ext uri="{FF2B5EF4-FFF2-40B4-BE49-F238E27FC236}">
                  <a16:creationId xmlns:a16="http://schemas.microsoft.com/office/drawing/2014/main" id="{A49CE1DB-4342-84D9-C25F-D89360CC8688}"/>
                </a:ext>
              </a:extLst>
            </p:cNvPr>
            <p:cNvSpPr/>
            <p:nvPr/>
          </p:nvSpPr>
          <p:spPr>
            <a:xfrm>
              <a:off x="4384040" y="1690687"/>
              <a:ext cx="2799080" cy="4351338"/>
            </a:xfrm>
            <a:prstGeom prst="rect">
              <a:avLst/>
            </a:prstGeom>
            <a:solidFill>
              <a:srgbClr val="0FE39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4CD2DBC6-1E01-483E-9F4F-655BA9454878}"/>
                </a:ext>
              </a:extLst>
            </p:cNvPr>
            <p:cNvCxnSpPr/>
            <p:nvPr/>
          </p:nvCxnSpPr>
          <p:spPr>
            <a:xfrm>
              <a:off x="4384040" y="2290242"/>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A91FEA-217B-AA76-74F1-A7D7F2F3EE15}"/>
                </a:ext>
              </a:extLst>
            </p:cNvPr>
            <p:cNvCxnSpPr/>
            <p:nvPr/>
          </p:nvCxnSpPr>
          <p:spPr>
            <a:xfrm>
              <a:off x="4384040" y="4392950"/>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D8A0F07-F1D0-7F8E-73B4-7CB86AFA1ACC}"/>
                </a:ext>
              </a:extLst>
            </p:cNvPr>
            <p:cNvCxnSpPr/>
            <p:nvPr/>
          </p:nvCxnSpPr>
          <p:spPr>
            <a:xfrm>
              <a:off x="4384040" y="2812396"/>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B6AB8C4-7919-1442-8A63-98D4CEB7473F}"/>
                </a:ext>
              </a:extLst>
            </p:cNvPr>
            <p:cNvCxnSpPr/>
            <p:nvPr/>
          </p:nvCxnSpPr>
          <p:spPr>
            <a:xfrm>
              <a:off x="4384040" y="4915401"/>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DB3E5F0-549C-AC0F-2954-4580EE8390BB}"/>
                </a:ext>
              </a:extLst>
            </p:cNvPr>
            <p:cNvCxnSpPr/>
            <p:nvPr/>
          </p:nvCxnSpPr>
          <p:spPr>
            <a:xfrm>
              <a:off x="4384040" y="5478417"/>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Cloud 15">
            <a:extLst>
              <a:ext uri="{FF2B5EF4-FFF2-40B4-BE49-F238E27FC236}">
                <a16:creationId xmlns:a16="http://schemas.microsoft.com/office/drawing/2014/main" id="{F930FB4B-5A32-1202-B241-CC9053D3E736}"/>
              </a:ext>
            </a:extLst>
          </p:cNvPr>
          <p:cNvSpPr/>
          <p:nvPr/>
        </p:nvSpPr>
        <p:spPr>
          <a:xfrm>
            <a:off x="7099311" y="1667000"/>
            <a:ext cx="5100063" cy="4279114"/>
          </a:xfrm>
          <a:prstGeom prst="cloud">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24">
            <a:extLst>
              <a:ext uri="{FF2B5EF4-FFF2-40B4-BE49-F238E27FC236}">
                <a16:creationId xmlns:a16="http://schemas.microsoft.com/office/drawing/2014/main" id="{472909F9-00FC-9D04-99DF-4DB5B6B75B86}"/>
              </a:ext>
            </a:extLst>
          </p:cNvPr>
          <p:cNvSpPr/>
          <p:nvPr/>
        </p:nvSpPr>
        <p:spPr>
          <a:xfrm>
            <a:off x="9353502" y="2485149"/>
            <a:ext cx="1980990" cy="1408921"/>
          </a:xfrm>
          <a:prstGeom prst="clou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93A63C9-7B58-035F-7212-10ED66569AA3}"/>
              </a:ext>
            </a:extLst>
          </p:cNvPr>
          <p:cNvSpPr/>
          <p:nvPr/>
        </p:nvSpPr>
        <p:spPr>
          <a:xfrm>
            <a:off x="9924984" y="3001497"/>
            <a:ext cx="721140" cy="434481"/>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3176ED-995A-2D0E-16BC-0FCD6E690514}"/>
              </a:ext>
            </a:extLst>
          </p:cNvPr>
          <p:cNvSpPr>
            <a:spLocks noGrp="1"/>
          </p:cNvSpPr>
          <p:nvPr>
            <p:ph type="title"/>
          </p:nvPr>
        </p:nvSpPr>
        <p:spPr/>
        <p:txBody>
          <a:bodyPr/>
          <a:lstStyle/>
          <a:p>
            <a:r>
              <a:rPr lang="en-US" dirty="0"/>
              <a:t>Stack Memory</a:t>
            </a:r>
          </a:p>
        </p:txBody>
      </p:sp>
      <p:sp>
        <p:nvSpPr>
          <p:cNvPr id="15" name="TextBox 14">
            <a:extLst>
              <a:ext uri="{FF2B5EF4-FFF2-40B4-BE49-F238E27FC236}">
                <a16:creationId xmlns:a16="http://schemas.microsoft.com/office/drawing/2014/main" id="{C8A7586A-9AFE-6945-9B1B-A86346C74868}"/>
              </a:ext>
            </a:extLst>
          </p:cNvPr>
          <p:cNvSpPr txBox="1"/>
          <p:nvPr/>
        </p:nvSpPr>
        <p:spPr>
          <a:xfrm>
            <a:off x="2476073" y="5883370"/>
            <a:ext cx="2506520" cy="369332"/>
          </a:xfrm>
          <a:prstGeom prst="rect">
            <a:avLst/>
          </a:prstGeom>
          <a:noFill/>
        </p:spPr>
        <p:txBody>
          <a:bodyPr wrap="none" rtlCol="0">
            <a:spAutoFit/>
          </a:bodyPr>
          <a:lstStyle/>
          <a:p>
            <a:r>
              <a:rPr lang="en-US" dirty="0"/>
              <a:t>primitiveVariable1 = 10</a:t>
            </a:r>
          </a:p>
        </p:txBody>
      </p:sp>
      <p:sp>
        <p:nvSpPr>
          <p:cNvPr id="4" name="Right Brace 3">
            <a:extLst>
              <a:ext uri="{FF2B5EF4-FFF2-40B4-BE49-F238E27FC236}">
                <a16:creationId xmlns:a16="http://schemas.microsoft.com/office/drawing/2014/main" id="{BFC0C95C-D860-4353-6B85-441D1A8F5141}"/>
              </a:ext>
            </a:extLst>
          </p:cNvPr>
          <p:cNvSpPr/>
          <p:nvPr/>
        </p:nvSpPr>
        <p:spPr>
          <a:xfrm rot="10800000">
            <a:off x="1736599" y="4213934"/>
            <a:ext cx="238757" cy="214463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AF7FF14D-48B2-4DDB-1BC8-F2DB05694E00}"/>
              </a:ext>
            </a:extLst>
          </p:cNvPr>
          <p:cNvSpPr txBox="1"/>
          <p:nvPr/>
        </p:nvSpPr>
        <p:spPr>
          <a:xfrm>
            <a:off x="822561" y="5075183"/>
            <a:ext cx="1088020" cy="400110"/>
          </a:xfrm>
          <a:prstGeom prst="rect">
            <a:avLst/>
          </a:prstGeom>
          <a:noFill/>
        </p:spPr>
        <p:txBody>
          <a:bodyPr wrap="square" rtlCol="0">
            <a:spAutoFit/>
          </a:bodyPr>
          <a:lstStyle/>
          <a:p>
            <a:pPr algn="ctr"/>
            <a:r>
              <a:rPr lang="en-US" sz="2000" dirty="0"/>
              <a:t>main</a:t>
            </a:r>
            <a:endParaRPr lang="en-US" dirty="0"/>
          </a:p>
        </p:txBody>
      </p:sp>
      <p:sp>
        <p:nvSpPr>
          <p:cNvPr id="7" name="TextBox 6">
            <a:extLst>
              <a:ext uri="{FF2B5EF4-FFF2-40B4-BE49-F238E27FC236}">
                <a16:creationId xmlns:a16="http://schemas.microsoft.com/office/drawing/2014/main" id="{D11E5874-FED2-1E58-96C8-104BF2A79903}"/>
              </a:ext>
            </a:extLst>
          </p:cNvPr>
          <p:cNvSpPr txBox="1"/>
          <p:nvPr/>
        </p:nvSpPr>
        <p:spPr>
          <a:xfrm>
            <a:off x="7369" y="2768915"/>
            <a:ext cx="2328273" cy="584775"/>
          </a:xfrm>
          <a:prstGeom prst="rect">
            <a:avLst/>
          </a:prstGeom>
          <a:noFill/>
        </p:spPr>
        <p:txBody>
          <a:bodyPr wrap="square" rtlCol="0">
            <a:spAutoFit/>
          </a:bodyPr>
          <a:lstStyle/>
          <a:p>
            <a:pPr algn="ctr"/>
            <a:r>
              <a:rPr lang="en-US" sz="1600" dirty="0"/>
              <a:t>memory</a:t>
            </a:r>
          </a:p>
          <a:p>
            <a:pPr algn="ctr"/>
            <a:r>
              <a:rPr lang="en-US" sz="1600" dirty="0"/>
              <a:t>Management</a:t>
            </a:r>
            <a:endParaRPr lang="en-US" sz="1400" dirty="0"/>
          </a:p>
        </p:txBody>
      </p:sp>
      <p:sp>
        <p:nvSpPr>
          <p:cNvPr id="17" name="Rectangle 16">
            <a:extLst>
              <a:ext uri="{FF2B5EF4-FFF2-40B4-BE49-F238E27FC236}">
                <a16:creationId xmlns:a16="http://schemas.microsoft.com/office/drawing/2014/main" id="{506795FA-3B6F-B91A-1EAB-7B736F5D7CC5}"/>
              </a:ext>
            </a:extLst>
          </p:cNvPr>
          <p:cNvSpPr/>
          <p:nvPr/>
        </p:nvSpPr>
        <p:spPr>
          <a:xfrm>
            <a:off x="8244252" y="2210469"/>
            <a:ext cx="1204548" cy="607281"/>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chemeClr val="tx1"/>
                </a:solidFill>
              </a:rPr>
              <a:t>strLiteral3</a:t>
            </a:r>
          </a:p>
        </p:txBody>
      </p:sp>
      <p:sp>
        <p:nvSpPr>
          <p:cNvPr id="18" name="Rectangle 17">
            <a:extLst>
              <a:ext uri="{FF2B5EF4-FFF2-40B4-BE49-F238E27FC236}">
                <a16:creationId xmlns:a16="http://schemas.microsoft.com/office/drawing/2014/main" id="{17D5B0E4-87B2-97E9-B079-4F41446EFD9F}"/>
              </a:ext>
            </a:extLst>
          </p:cNvPr>
          <p:cNvSpPr/>
          <p:nvPr/>
        </p:nvSpPr>
        <p:spPr>
          <a:xfrm>
            <a:off x="9107016" y="4569903"/>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personObj</a:t>
            </a:r>
            <a:endParaRPr lang="en-US" dirty="0">
              <a:solidFill>
                <a:schemeClr val="tx1"/>
              </a:solidFill>
            </a:endParaRPr>
          </a:p>
        </p:txBody>
      </p:sp>
      <p:cxnSp>
        <p:nvCxnSpPr>
          <p:cNvPr id="22" name="Straight Arrow Connector 21">
            <a:extLst>
              <a:ext uri="{FF2B5EF4-FFF2-40B4-BE49-F238E27FC236}">
                <a16:creationId xmlns:a16="http://schemas.microsoft.com/office/drawing/2014/main" id="{BD08A15F-52F5-ED97-5FA6-35B9CAB2C749}"/>
              </a:ext>
            </a:extLst>
          </p:cNvPr>
          <p:cNvCxnSpPr>
            <a:cxnSpLocks/>
          </p:cNvCxnSpPr>
          <p:nvPr/>
        </p:nvCxnSpPr>
        <p:spPr>
          <a:xfrm flipV="1">
            <a:off x="5439610" y="5001170"/>
            <a:ext cx="3656367" cy="453959"/>
          </a:xfrm>
          <a:prstGeom prst="straightConnector1">
            <a:avLst/>
          </a:prstGeom>
          <a:ln w="57150">
            <a:solidFill>
              <a:srgbClr val="002060"/>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853224D1-03EA-2453-7424-080C5A143433}"/>
              </a:ext>
            </a:extLst>
          </p:cNvPr>
          <p:cNvSpPr txBox="1"/>
          <p:nvPr/>
        </p:nvSpPr>
        <p:spPr>
          <a:xfrm>
            <a:off x="2955242" y="5302295"/>
            <a:ext cx="1548181" cy="369332"/>
          </a:xfrm>
          <a:prstGeom prst="rect">
            <a:avLst/>
          </a:prstGeom>
          <a:noFill/>
        </p:spPr>
        <p:txBody>
          <a:bodyPr wrap="none" rtlCol="0">
            <a:spAutoFit/>
          </a:bodyPr>
          <a:lstStyle/>
          <a:p>
            <a:r>
              <a:rPr lang="en-US" dirty="0" err="1"/>
              <a:t>personObject</a:t>
            </a:r>
            <a:endParaRPr lang="en-US" dirty="0"/>
          </a:p>
        </p:txBody>
      </p:sp>
      <p:sp>
        <p:nvSpPr>
          <p:cNvPr id="24" name="TextBox 23">
            <a:extLst>
              <a:ext uri="{FF2B5EF4-FFF2-40B4-BE49-F238E27FC236}">
                <a16:creationId xmlns:a16="http://schemas.microsoft.com/office/drawing/2014/main" id="{A6EDCE60-088B-52C4-785B-B50C59987F3A}"/>
              </a:ext>
            </a:extLst>
          </p:cNvPr>
          <p:cNvSpPr txBox="1"/>
          <p:nvPr/>
        </p:nvSpPr>
        <p:spPr>
          <a:xfrm>
            <a:off x="3063957" y="4736853"/>
            <a:ext cx="1359924" cy="369332"/>
          </a:xfrm>
          <a:prstGeom prst="rect">
            <a:avLst/>
          </a:prstGeom>
          <a:noFill/>
        </p:spPr>
        <p:txBody>
          <a:bodyPr wrap="none" rtlCol="0">
            <a:spAutoFit/>
          </a:bodyPr>
          <a:lstStyle/>
          <a:p>
            <a:r>
              <a:rPr lang="en-US" dirty="0" err="1"/>
              <a:t>stringLiteral</a:t>
            </a:r>
            <a:endParaRPr lang="en-US" dirty="0"/>
          </a:p>
        </p:txBody>
      </p:sp>
      <p:sp>
        <p:nvSpPr>
          <p:cNvPr id="26" name="TextBox 25">
            <a:extLst>
              <a:ext uri="{FF2B5EF4-FFF2-40B4-BE49-F238E27FC236}">
                <a16:creationId xmlns:a16="http://schemas.microsoft.com/office/drawing/2014/main" id="{F7EA9121-EAED-3C1F-D58D-7D70D6B9027F}"/>
              </a:ext>
            </a:extLst>
          </p:cNvPr>
          <p:cNvSpPr txBox="1"/>
          <p:nvPr/>
        </p:nvSpPr>
        <p:spPr>
          <a:xfrm>
            <a:off x="9964634" y="3055535"/>
            <a:ext cx="641839" cy="369332"/>
          </a:xfrm>
          <a:prstGeom prst="rect">
            <a:avLst/>
          </a:prstGeom>
          <a:noFill/>
        </p:spPr>
        <p:txBody>
          <a:bodyPr wrap="square" rtlCol="0">
            <a:spAutoFit/>
          </a:bodyPr>
          <a:lstStyle/>
          <a:p>
            <a:r>
              <a:rPr lang="en-US" dirty="0"/>
              <a:t>“24”</a:t>
            </a:r>
          </a:p>
        </p:txBody>
      </p:sp>
      <p:cxnSp>
        <p:nvCxnSpPr>
          <p:cNvPr id="28" name="Straight Arrow Connector 27">
            <a:extLst>
              <a:ext uri="{FF2B5EF4-FFF2-40B4-BE49-F238E27FC236}">
                <a16:creationId xmlns:a16="http://schemas.microsoft.com/office/drawing/2014/main" id="{B6335CB1-4CC1-DA32-5905-BEEEF5CF84B0}"/>
              </a:ext>
            </a:extLst>
          </p:cNvPr>
          <p:cNvCxnSpPr>
            <a:cxnSpLocks/>
            <a:endCxn id="27" idx="1"/>
          </p:cNvCxnSpPr>
          <p:nvPr/>
        </p:nvCxnSpPr>
        <p:spPr>
          <a:xfrm flipV="1">
            <a:off x="5439609" y="3218738"/>
            <a:ext cx="4485375" cy="1702781"/>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2C0430B6-4CF7-D385-3599-E16F9DC87747}"/>
              </a:ext>
            </a:extLst>
          </p:cNvPr>
          <p:cNvSpPr txBox="1"/>
          <p:nvPr/>
        </p:nvSpPr>
        <p:spPr>
          <a:xfrm>
            <a:off x="3202585" y="4213934"/>
            <a:ext cx="1053494" cy="369332"/>
          </a:xfrm>
          <a:prstGeom prst="rect">
            <a:avLst/>
          </a:prstGeom>
          <a:noFill/>
        </p:spPr>
        <p:txBody>
          <a:bodyPr wrap="none" rtlCol="0">
            <a:spAutoFit/>
          </a:bodyPr>
          <a:lstStyle/>
          <a:p>
            <a:r>
              <a:rPr lang="en-US" dirty="0" err="1"/>
              <a:t>memObj</a:t>
            </a:r>
            <a:endParaRPr lang="en-US" dirty="0"/>
          </a:p>
        </p:txBody>
      </p:sp>
      <p:cxnSp>
        <p:nvCxnSpPr>
          <p:cNvPr id="40" name="Straight Connector 39">
            <a:extLst>
              <a:ext uri="{FF2B5EF4-FFF2-40B4-BE49-F238E27FC236}">
                <a16:creationId xmlns:a16="http://schemas.microsoft.com/office/drawing/2014/main" id="{72CE8102-6395-5EE6-9A4C-261C8ACB17A0}"/>
              </a:ext>
            </a:extLst>
          </p:cNvPr>
          <p:cNvCxnSpPr/>
          <p:nvPr/>
        </p:nvCxnSpPr>
        <p:spPr>
          <a:xfrm>
            <a:off x="2048228" y="4151661"/>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2DA7CD56-57B1-DD34-9BA0-2A1825491AA3}"/>
              </a:ext>
            </a:extLst>
          </p:cNvPr>
          <p:cNvSpPr/>
          <p:nvPr/>
        </p:nvSpPr>
        <p:spPr>
          <a:xfrm>
            <a:off x="8477487" y="3865246"/>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memObj</a:t>
            </a:r>
            <a:endParaRPr lang="en-US" dirty="0">
              <a:solidFill>
                <a:schemeClr val="tx1"/>
              </a:solidFill>
            </a:endParaRPr>
          </a:p>
        </p:txBody>
      </p:sp>
      <p:sp>
        <p:nvSpPr>
          <p:cNvPr id="53" name="Right Brace 52">
            <a:extLst>
              <a:ext uri="{FF2B5EF4-FFF2-40B4-BE49-F238E27FC236}">
                <a16:creationId xmlns:a16="http://schemas.microsoft.com/office/drawing/2014/main" id="{EA935E32-45A5-AEF5-5F5F-CC0052451676}"/>
              </a:ext>
            </a:extLst>
          </p:cNvPr>
          <p:cNvSpPr/>
          <p:nvPr/>
        </p:nvSpPr>
        <p:spPr>
          <a:xfrm rot="10800000">
            <a:off x="1735916" y="1920243"/>
            <a:ext cx="238757" cy="219523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9C4DBD25-35FE-A8DA-221C-ACBA39B4C118}"/>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BE5F481C-4EFC-F121-679B-00FA0563F323}"/>
              </a:ext>
            </a:extLst>
          </p:cNvPr>
          <p:cNvCxnSpPr>
            <a:cxnSpLocks/>
          </p:cNvCxnSpPr>
          <p:nvPr/>
        </p:nvCxnSpPr>
        <p:spPr>
          <a:xfrm>
            <a:off x="5439610" y="3817489"/>
            <a:ext cx="3656367" cy="1063795"/>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E0D58B31-7E81-5358-C868-89D75D26BF55}"/>
              </a:ext>
            </a:extLst>
          </p:cNvPr>
          <p:cNvCxnSpPr>
            <a:cxnSpLocks/>
          </p:cNvCxnSpPr>
          <p:nvPr/>
        </p:nvCxnSpPr>
        <p:spPr>
          <a:xfrm>
            <a:off x="5439609" y="3309586"/>
            <a:ext cx="3667407" cy="1386415"/>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6845255-A077-7AA6-AF5C-B77161F7D6D0}"/>
              </a:ext>
            </a:extLst>
          </p:cNvPr>
          <p:cNvCxnSpPr>
            <a:cxnSpLocks/>
          </p:cNvCxnSpPr>
          <p:nvPr/>
        </p:nvCxnSpPr>
        <p:spPr>
          <a:xfrm>
            <a:off x="5439610" y="2919602"/>
            <a:ext cx="4485374" cy="200102"/>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2C2524C7-F83E-D091-3586-F67DC54FF343}"/>
              </a:ext>
            </a:extLst>
          </p:cNvPr>
          <p:cNvCxnSpPr>
            <a:cxnSpLocks/>
            <a:endCxn id="49" idx="1"/>
          </p:cNvCxnSpPr>
          <p:nvPr/>
        </p:nvCxnSpPr>
        <p:spPr>
          <a:xfrm flipV="1">
            <a:off x="5439610" y="4176627"/>
            <a:ext cx="3037877" cy="23235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F56CC6E3-1D99-30B2-95EE-65F03AC870EC}"/>
              </a:ext>
            </a:extLst>
          </p:cNvPr>
          <p:cNvCxnSpPr>
            <a:cxnSpLocks/>
            <a:endCxn id="17" idx="1"/>
          </p:cNvCxnSpPr>
          <p:nvPr/>
        </p:nvCxnSpPr>
        <p:spPr>
          <a:xfrm>
            <a:off x="5439610" y="2214003"/>
            <a:ext cx="2804642" cy="300107"/>
          </a:xfrm>
          <a:prstGeom prst="straightConnector1">
            <a:avLst/>
          </a:prstGeom>
          <a:ln w="571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A0B22A48-43DA-BB27-65A7-950625143C3D}"/>
              </a:ext>
            </a:extLst>
          </p:cNvPr>
          <p:cNvSpPr/>
          <p:nvPr/>
        </p:nvSpPr>
        <p:spPr>
          <a:xfrm>
            <a:off x="2050675" y="1887558"/>
            <a:ext cx="3380342" cy="226308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8C846B08-705A-BE9D-67F9-F5393081F29A}"/>
              </a:ext>
            </a:extLst>
          </p:cNvPr>
          <p:cNvSpPr txBox="1"/>
          <p:nvPr/>
        </p:nvSpPr>
        <p:spPr>
          <a:xfrm>
            <a:off x="3002240" y="1995145"/>
            <a:ext cx="1483355" cy="369332"/>
          </a:xfrm>
          <a:prstGeom prst="rect">
            <a:avLst/>
          </a:prstGeom>
          <a:noFill/>
        </p:spPr>
        <p:txBody>
          <a:bodyPr wrap="none" rtlCol="0">
            <a:spAutoFit/>
          </a:bodyPr>
          <a:lstStyle/>
          <a:p>
            <a:r>
              <a:rPr lang="en-US" dirty="0"/>
              <a:t>stringLiteral3</a:t>
            </a:r>
          </a:p>
        </p:txBody>
      </p:sp>
      <p:sp>
        <p:nvSpPr>
          <p:cNvPr id="65" name="TextBox 64">
            <a:extLst>
              <a:ext uri="{FF2B5EF4-FFF2-40B4-BE49-F238E27FC236}">
                <a16:creationId xmlns:a16="http://schemas.microsoft.com/office/drawing/2014/main" id="{C6F12586-B8C1-75AE-A81A-4C8117368B39}"/>
              </a:ext>
            </a:extLst>
          </p:cNvPr>
          <p:cNvSpPr txBox="1"/>
          <p:nvPr/>
        </p:nvSpPr>
        <p:spPr>
          <a:xfrm>
            <a:off x="3049370" y="2568675"/>
            <a:ext cx="1483355" cy="369332"/>
          </a:xfrm>
          <a:prstGeom prst="rect">
            <a:avLst/>
          </a:prstGeom>
          <a:noFill/>
        </p:spPr>
        <p:txBody>
          <a:bodyPr wrap="none" rtlCol="0">
            <a:spAutoFit/>
          </a:bodyPr>
          <a:lstStyle/>
          <a:p>
            <a:r>
              <a:rPr lang="en-US" dirty="0"/>
              <a:t>stringLiteral2</a:t>
            </a:r>
          </a:p>
        </p:txBody>
      </p:sp>
      <p:sp>
        <p:nvSpPr>
          <p:cNvPr id="55" name="TextBox 54">
            <a:extLst>
              <a:ext uri="{FF2B5EF4-FFF2-40B4-BE49-F238E27FC236}">
                <a16:creationId xmlns:a16="http://schemas.microsoft.com/office/drawing/2014/main" id="{DF5E21BE-4D66-D80E-9CE4-9B89880D3116}"/>
              </a:ext>
            </a:extLst>
          </p:cNvPr>
          <p:cNvSpPr txBox="1"/>
          <p:nvPr/>
        </p:nvSpPr>
        <p:spPr>
          <a:xfrm>
            <a:off x="2908113" y="3134117"/>
            <a:ext cx="1671611" cy="369332"/>
          </a:xfrm>
          <a:prstGeom prst="rect">
            <a:avLst/>
          </a:prstGeom>
          <a:noFill/>
        </p:spPr>
        <p:txBody>
          <a:bodyPr wrap="none" rtlCol="0">
            <a:spAutoFit/>
          </a:bodyPr>
          <a:lstStyle/>
          <a:p>
            <a:r>
              <a:rPr lang="en-US" dirty="0"/>
              <a:t>personObject2</a:t>
            </a:r>
          </a:p>
        </p:txBody>
      </p:sp>
      <p:sp>
        <p:nvSpPr>
          <p:cNvPr id="59" name="TextBox 58">
            <a:extLst>
              <a:ext uri="{FF2B5EF4-FFF2-40B4-BE49-F238E27FC236}">
                <a16:creationId xmlns:a16="http://schemas.microsoft.com/office/drawing/2014/main" id="{7AC204DD-1A8B-386F-FE0C-633A80A5CA41}"/>
              </a:ext>
            </a:extLst>
          </p:cNvPr>
          <p:cNvSpPr txBox="1"/>
          <p:nvPr/>
        </p:nvSpPr>
        <p:spPr>
          <a:xfrm>
            <a:off x="2969829" y="3683418"/>
            <a:ext cx="1548181" cy="369332"/>
          </a:xfrm>
          <a:prstGeom prst="rect">
            <a:avLst/>
          </a:prstGeom>
          <a:noFill/>
        </p:spPr>
        <p:txBody>
          <a:bodyPr wrap="none" rtlCol="0">
            <a:spAutoFit/>
          </a:bodyPr>
          <a:lstStyle/>
          <a:p>
            <a:r>
              <a:rPr lang="en-US" dirty="0" err="1"/>
              <a:t>personObject</a:t>
            </a:r>
            <a:endParaRPr lang="en-US" dirty="0"/>
          </a:p>
        </p:txBody>
      </p:sp>
      <p:cxnSp>
        <p:nvCxnSpPr>
          <p:cNvPr id="82" name="Straight Connector 81">
            <a:extLst>
              <a:ext uri="{FF2B5EF4-FFF2-40B4-BE49-F238E27FC236}">
                <a16:creationId xmlns:a16="http://schemas.microsoft.com/office/drawing/2014/main" id="{E96D6DD2-20F2-D325-78B3-A763632ED405}"/>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821D9B33-84D2-5FB8-773E-82E49EA7D957}"/>
              </a:ext>
            </a:extLst>
          </p:cNvPr>
          <p:cNvCxnSpPr/>
          <p:nvPr/>
        </p:nvCxnSpPr>
        <p:spPr>
          <a:xfrm>
            <a:off x="2048228" y="3065726"/>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978AC3A1-3300-45B9-7BAA-4DACEC3E14D0}"/>
              </a:ext>
            </a:extLst>
          </p:cNvPr>
          <p:cNvCxnSpPr/>
          <p:nvPr/>
        </p:nvCxnSpPr>
        <p:spPr>
          <a:xfrm>
            <a:off x="2051990" y="2485149"/>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9876D022-DDC2-BDC7-22A9-9C1F29DE6FEE}"/>
              </a:ext>
            </a:extLst>
          </p:cNvPr>
          <p:cNvCxnSpPr/>
          <p:nvPr/>
        </p:nvCxnSpPr>
        <p:spPr>
          <a:xfrm>
            <a:off x="412955" y="1718808"/>
            <a:ext cx="0" cy="4667884"/>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F58B6A18-49DE-2934-7E31-FD3E4AE7346E}"/>
              </a:ext>
            </a:extLst>
          </p:cNvPr>
          <p:cNvSpPr txBox="1"/>
          <p:nvPr/>
        </p:nvSpPr>
        <p:spPr>
          <a:xfrm>
            <a:off x="9924984" y="2658777"/>
            <a:ext cx="1582993" cy="369332"/>
          </a:xfrm>
          <a:prstGeom prst="rect">
            <a:avLst/>
          </a:prstGeom>
          <a:noFill/>
        </p:spPr>
        <p:txBody>
          <a:bodyPr wrap="square" rtlCol="0">
            <a:spAutoFit/>
          </a:bodyPr>
          <a:lstStyle/>
          <a:p>
            <a:r>
              <a:rPr lang="en-US" dirty="0"/>
              <a:t>String Pool</a:t>
            </a:r>
          </a:p>
        </p:txBody>
      </p:sp>
    </p:spTree>
    <p:extLst>
      <p:ext uri="{BB962C8B-B14F-4D97-AF65-F5344CB8AC3E}">
        <p14:creationId xmlns:p14="http://schemas.microsoft.com/office/powerpoint/2010/main" val="352889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0DAD1-AD62-3E78-3D76-9E7C072B94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7344D3-3D0E-4167-5834-DDADE10CDD15}"/>
              </a:ext>
            </a:extLst>
          </p:cNvPr>
          <p:cNvSpPr>
            <a:spLocks noGrp="1"/>
          </p:cNvSpPr>
          <p:nvPr>
            <p:ph type="title"/>
          </p:nvPr>
        </p:nvSpPr>
        <p:spPr/>
        <p:txBody>
          <a:bodyPr/>
          <a:lstStyle/>
          <a:p>
            <a:r>
              <a:rPr lang="en-US" dirty="0"/>
              <a:t>Object Reference Types</a:t>
            </a:r>
          </a:p>
        </p:txBody>
      </p:sp>
      <p:sp>
        <p:nvSpPr>
          <p:cNvPr id="7" name="Content Placeholder 6">
            <a:extLst>
              <a:ext uri="{FF2B5EF4-FFF2-40B4-BE49-F238E27FC236}">
                <a16:creationId xmlns:a16="http://schemas.microsoft.com/office/drawing/2014/main" id="{7A4C7C16-7C20-57B7-9DC5-E39A0FAB9022}"/>
              </a:ext>
            </a:extLst>
          </p:cNvPr>
          <p:cNvSpPr>
            <a:spLocks noGrp="1"/>
          </p:cNvSpPr>
          <p:nvPr>
            <p:ph idx="1"/>
          </p:nvPr>
        </p:nvSpPr>
        <p:spPr/>
        <p:txBody>
          <a:bodyPr/>
          <a:lstStyle/>
          <a:p>
            <a:pPr>
              <a:buClr>
                <a:srgbClr val="FF0000"/>
              </a:buClr>
              <a:buFont typeface="Wingdings" panose="05000000000000000000" pitchFamily="2" charset="2"/>
              <a:buChar char="§"/>
            </a:pPr>
            <a:r>
              <a:rPr lang="en-US" sz="4000" dirty="0"/>
              <a:t> Strong reference</a:t>
            </a:r>
          </a:p>
          <a:p>
            <a:pPr>
              <a:buClr>
                <a:srgbClr val="FF0000"/>
              </a:buClr>
              <a:buFont typeface="Wingdings" panose="05000000000000000000" pitchFamily="2" charset="2"/>
              <a:buChar char="§"/>
            </a:pPr>
            <a:r>
              <a:rPr lang="en-US" sz="4000" dirty="0"/>
              <a:t> Weak reference</a:t>
            </a:r>
          </a:p>
          <a:p>
            <a:pPr>
              <a:buClr>
                <a:srgbClr val="FF0000"/>
              </a:buClr>
              <a:buFont typeface="Wingdings" panose="05000000000000000000" pitchFamily="2" charset="2"/>
              <a:buChar char="§"/>
            </a:pPr>
            <a:r>
              <a:rPr lang="en-US" sz="4000" dirty="0"/>
              <a:t> Soft reference</a:t>
            </a:r>
          </a:p>
          <a:p>
            <a:pPr>
              <a:buClr>
                <a:srgbClr val="FF0000"/>
              </a:buClr>
              <a:buFont typeface="Wingdings" panose="05000000000000000000" pitchFamily="2" charset="2"/>
              <a:buChar char="§"/>
            </a:pPr>
            <a:r>
              <a:rPr lang="en-US" sz="4000" dirty="0"/>
              <a:t> Phantom reference</a:t>
            </a:r>
          </a:p>
          <a:p>
            <a:endParaRPr lang="en-US" dirty="0"/>
          </a:p>
        </p:txBody>
      </p:sp>
    </p:spTree>
    <p:extLst>
      <p:ext uri="{BB962C8B-B14F-4D97-AF65-F5344CB8AC3E}">
        <p14:creationId xmlns:p14="http://schemas.microsoft.com/office/powerpoint/2010/main" val="1744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89F90-D23B-B7B3-2745-D1BE252D57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982481-B492-D005-60EB-96F7450D0ED7}"/>
              </a:ext>
            </a:extLst>
          </p:cNvPr>
          <p:cNvSpPr>
            <a:spLocks noGrp="1"/>
          </p:cNvSpPr>
          <p:nvPr>
            <p:ph type="title"/>
          </p:nvPr>
        </p:nvSpPr>
        <p:spPr/>
        <p:txBody>
          <a:bodyPr/>
          <a:lstStyle/>
          <a:p>
            <a:r>
              <a:rPr lang="en-US" dirty="0"/>
              <a:t>Object Reference Types. Strong reference</a:t>
            </a:r>
          </a:p>
        </p:txBody>
      </p:sp>
      <p:sp>
        <p:nvSpPr>
          <p:cNvPr id="4" name="Content Placeholder 3">
            <a:extLst>
              <a:ext uri="{FF2B5EF4-FFF2-40B4-BE49-F238E27FC236}">
                <a16:creationId xmlns:a16="http://schemas.microsoft.com/office/drawing/2014/main" id="{B168AAB3-C4FA-5E4F-0C22-BBBD2B8B5E75}"/>
              </a:ext>
            </a:extLst>
          </p:cNvPr>
          <p:cNvSpPr>
            <a:spLocks noGrp="1"/>
          </p:cNvSpPr>
          <p:nvPr>
            <p:ph idx="1"/>
          </p:nvPr>
        </p:nvSpPr>
        <p:spPr>
          <a:xfrm>
            <a:off x="838200" y="1943612"/>
            <a:ext cx="10515600" cy="1006065"/>
          </a:xfrm>
        </p:spPr>
        <p:txBody>
          <a:bodyPr/>
          <a:lstStyle/>
          <a:p>
            <a:pPr marL="0" indent="0">
              <a:buNone/>
            </a:pPr>
            <a:r>
              <a:rPr lang="en-US" dirty="0"/>
              <a:t>Default type of references in Java. Any object that is created and assigned to a variable is strongly referenced.</a:t>
            </a:r>
          </a:p>
        </p:txBody>
      </p:sp>
      <p:pic>
        <p:nvPicPr>
          <p:cNvPr id="8" name="Picture 7">
            <a:extLst>
              <a:ext uri="{FF2B5EF4-FFF2-40B4-BE49-F238E27FC236}">
                <a16:creationId xmlns:a16="http://schemas.microsoft.com/office/drawing/2014/main" id="{0E029295-F549-3D7D-BED3-B320D6CF35C6}"/>
              </a:ext>
            </a:extLst>
          </p:cNvPr>
          <p:cNvPicPr>
            <a:picLocks noChangeAspect="1"/>
          </p:cNvPicPr>
          <p:nvPr/>
        </p:nvPicPr>
        <p:blipFill>
          <a:blip r:embed="rId2"/>
          <a:stretch>
            <a:fillRect/>
          </a:stretch>
        </p:blipFill>
        <p:spPr>
          <a:xfrm>
            <a:off x="1896384" y="3171349"/>
            <a:ext cx="8399232" cy="1482218"/>
          </a:xfrm>
          <a:prstGeom prst="rect">
            <a:avLst/>
          </a:prstGeom>
        </p:spPr>
      </p:pic>
      <p:sp>
        <p:nvSpPr>
          <p:cNvPr id="3" name="Content Placeholder 3">
            <a:extLst>
              <a:ext uri="{FF2B5EF4-FFF2-40B4-BE49-F238E27FC236}">
                <a16:creationId xmlns:a16="http://schemas.microsoft.com/office/drawing/2014/main" id="{CD07F543-0B55-1C9C-187E-6497CF13FB9B}"/>
              </a:ext>
            </a:extLst>
          </p:cNvPr>
          <p:cNvSpPr txBox="1">
            <a:spLocks/>
          </p:cNvSpPr>
          <p:nvPr/>
        </p:nvSpPr>
        <p:spPr>
          <a:xfrm>
            <a:off x="838200" y="5040773"/>
            <a:ext cx="10515600" cy="10847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As long as a </a:t>
            </a:r>
            <a:r>
              <a:rPr lang="en-US" b="1" dirty="0"/>
              <a:t>strong references</a:t>
            </a:r>
            <a:r>
              <a:rPr lang="en-US" dirty="0"/>
              <a:t> to an object exists, the object will not be eligible for garbage collection.</a:t>
            </a:r>
            <a:endParaRPr lang="en-US" b="1" dirty="0"/>
          </a:p>
        </p:txBody>
      </p:sp>
    </p:spTree>
    <p:extLst>
      <p:ext uri="{BB962C8B-B14F-4D97-AF65-F5344CB8AC3E}">
        <p14:creationId xmlns:p14="http://schemas.microsoft.com/office/powerpoint/2010/main" val="290734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E98EE-0E08-E7B2-00CC-8AE5CCE446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7026F0-741B-6F35-D759-A1DC8BDBB8C5}"/>
              </a:ext>
            </a:extLst>
          </p:cNvPr>
          <p:cNvSpPr>
            <a:spLocks noGrp="1"/>
          </p:cNvSpPr>
          <p:nvPr>
            <p:ph type="title"/>
          </p:nvPr>
        </p:nvSpPr>
        <p:spPr/>
        <p:txBody>
          <a:bodyPr/>
          <a:lstStyle/>
          <a:p>
            <a:r>
              <a:rPr lang="en-US" dirty="0"/>
              <a:t>Object Reference Types. Weak reference</a:t>
            </a:r>
          </a:p>
        </p:txBody>
      </p:sp>
      <p:sp>
        <p:nvSpPr>
          <p:cNvPr id="4" name="Content Placeholder 3">
            <a:extLst>
              <a:ext uri="{FF2B5EF4-FFF2-40B4-BE49-F238E27FC236}">
                <a16:creationId xmlns:a16="http://schemas.microsoft.com/office/drawing/2014/main" id="{56062F7A-D97B-5427-3A9E-4BA38995D029}"/>
              </a:ext>
            </a:extLst>
          </p:cNvPr>
          <p:cNvSpPr>
            <a:spLocks noGrp="1"/>
          </p:cNvSpPr>
          <p:nvPr>
            <p:ph idx="1"/>
          </p:nvPr>
        </p:nvSpPr>
        <p:spPr>
          <a:xfrm>
            <a:off x="838200" y="1943612"/>
            <a:ext cx="10515600" cy="1006065"/>
          </a:xfrm>
        </p:spPr>
        <p:txBody>
          <a:bodyPr/>
          <a:lstStyle/>
          <a:p>
            <a:pPr marL="0" indent="0">
              <a:buNone/>
            </a:pPr>
            <a:r>
              <a:rPr lang="en-US" dirty="0"/>
              <a:t>Type of references that does not prevent its reference from being reclaimed by the garbage collector.</a:t>
            </a:r>
          </a:p>
        </p:txBody>
      </p:sp>
      <p:sp>
        <p:nvSpPr>
          <p:cNvPr id="3" name="Content Placeholder 3">
            <a:extLst>
              <a:ext uri="{FF2B5EF4-FFF2-40B4-BE49-F238E27FC236}">
                <a16:creationId xmlns:a16="http://schemas.microsoft.com/office/drawing/2014/main" id="{2204E06C-6FC2-5E37-5A24-A5A7D4F51A6B}"/>
              </a:ext>
            </a:extLst>
          </p:cNvPr>
          <p:cNvSpPr txBox="1">
            <a:spLocks/>
          </p:cNvSpPr>
          <p:nvPr/>
        </p:nvSpPr>
        <p:spPr>
          <a:xfrm>
            <a:off x="838200" y="4686812"/>
            <a:ext cx="10380406" cy="100606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Object that has only </a:t>
            </a:r>
            <a:r>
              <a:rPr lang="en-US" b="1" dirty="0"/>
              <a:t>weak references</a:t>
            </a:r>
            <a:r>
              <a:rPr lang="en-US" dirty="0"/>
              <a:t> pointing to it can be collected by the garbage collector at any time. Weak references are often used in scenarios like caching.</a:t>
            </a:r>
            <a:endParaRPr lang="en-US" b="1" dirty="0"/>
          </a:p>
        </p:txBody>
      </p:sp>
      <p:pic>
        <p:nvPicPr>
          <p:cNvPr id="6" name="Picture 5">
            <a:extLst>
              <a:ext uri="{FF2B5EF4-FFF2-40B4-BE49-F238E27FC236}">
                <a16:creationId xmlns:a16="http://schemas.microsoft.com/office/drawing/2014/main" id="{2775A30E-CDA1-5273-838F-6074449D3D37}"/>
              </a:ext>
            </a:extLst>
          </p:cNvPr>
          <p:cNvPicPr>
            <a:picLocks noChangeAspect="1"/>
          </p:cNvPicPr>
          <p:nvPr/>
        </p:nvPicPr>
        <p:blipFill>
          <a:blip r:embed="rId2"/>
          <a:stretch>
            <a:fillRect/>
          </a:stretch>
        </p:blipFill>
        <p:spPr>
          <a:xfrm>
            <a:off x="973394" y="3329498"/>
            <a:ext cx="10245212" cy="758651"/>
          </a:xfrm>
          <a:prstGeom prst="rect">
            <a:avLst/>
          </a:prstGeom>
        </p:spPr>
      </p:pic>
    </p:spTree>
    <p:extLst>
      <p:ext uri="{BB962C8B-B14F-4D97-AF65-F5344CB8AC3E}">
        <p14:creationId xmlns:p14="http://schemas.microsoft.com/office/powerpoint/2010/main" val="183400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334D7-04B7-4C9C-4097-3A07036FC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73AD90-FA75-D400-2542-B8BE8B5CBF12}"/>
              </a:ext>
            </a:extLst>
          </p:cNvPr>
          <p:cNvSpPr>
            <a:spLocks noGrp="1"/>
          </p:cNvSpPr>
          <p:nvPr>
            <p:ph type="title"/>
          </p:nvPr>
        </p:nvSpPr>
        <p:spPr/>
        <p:txBody>
          <a:bodyPr/>
          <a:lstStyle/>
          <a:p>
            <a:r>
              <a:rPr lang="en-US" dirty="0"/>
              <a:t>Object Reference Types. Soft reference</a:t>
            </a:r>
          </a:p>
        </p:txBody>
      </p:sp>
      <p:sp>
        <p:nvSpPr>
          <p:cNvPr id="4" name="Content Placeholder 3">
            <a:extLst>
              <a:ext uri="{FF2B5EF4-FFF2-40B4-BE49-F238E27FC236}">
                <a16:creationId xmlns:a16="http://schemas.microsoft.com/office/drawing/2014/main" id="{C122F7B6-18E3-8F61-B88D-30A11CF2CDBD}"/>
              </a:ext>
            </a:extLst>
          </p:cNvPr>
          <p:cNvSpPr>
            <a:spLocks noGrp="1"/>
          </p:cNvSpPr>
          <p:nvPr>
            <p:ph idx="1"/>
          </p:nvPr>
        </p:nvSpPr>
        <p:spPr>
          <a:xfrm>
            <a:off x="838200" y="1943612"/>
            <a:ext cx="10515600" cy="1006065"/>
          </a:xfrm>
        </p:spPr>
        <p:txBody>
          <a:bodyPr/>
          <a:lstStyle/>
          <a:p>
            <a:pPr marL="0" indent="0">
              <a:buNone/>
            </a:pPr>
            <a:r>
              <a:rPr lang="en-US" dirty="0"/>
              <a:t>Similar to weak references, but they provide more lenient approach to garbage collection.</a:t>
            </a:r>
          </a:p>
        </p:txBody>
      </p:sp>
      <p:sp>
        <p:nvSpPr>
          <p:cNvPr id="3" name="Content Placeholder 3">
            <a:extLst>
              <a:ext uri="{FF2B5EF4-FFF2-40B4-BE49-F238E27FC236}">
                <a16:creationId xmlns:a16="http://schemas.microsoft.com/office/drawing/2014/main" id="{95A1BE03-4CBD-7036-B7E3-EFAA45D03DFE}"/>
              </a:ext>
            </a:extLst>
          </p:cNvPr>
          <p:cNvSpPr txBox="1">
            <a:spLocks/>
          </p:cNvSpPr>
          <p:nvPr/>
        </p:nvSpPr>
        <p:spPr>
          <a:xfrm>
            <a:off x="838200" y="4588489"/>
            <a:ext cx="10380406" cy="10060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An object referenced by a </a:t>
            </a:r>
            <a:r>
              <a:rPr lang="en-US" b="1" dirty="0"/>
              <a:t>soft reference</a:t>
            </a:r>
            <a:r>
              <a:rPr lang="en-US" dirty="0"/>
              <a:t> will only be collected if the JVM only needs memory.</a:t>
            </a:r>
            <a:endParaRPr lang="en-US" b="1" dirty="0"/>
          </a:p>
        </p:txBody>
      </p:sp>
      <p:pic>
        <p:nvPicPr>
          <p:cNvPr id="7" name="Picture 6">
            <a:extLst>
              <a:ext uri="{FF2B5EF4-FFF2-40B4-BE49-F238E27FC236}">
                <a16:creationId xmlns:a16="http://schemas.microsoft.com/office/drawing/2014/main" id="{0556355C-AA75-E1E7-0EEA-2EF9A3024779}"/>
              </a:ext>
            </a:extLst>
          </p:cNvPr>
          <p:cNvPicPr>
            <a:picLocks noChangeAspect="1"/>
          </p:cNvPicPr>
          <p:nvPr/>
        </p:nvPicPr>
        <p:blipFill>
          <a:blip r:embed="rId2"/>
          <a:stretch>
            <a:fillRect/>
          </a:stretch>
        </p:blipFill>
        <p:spPr>
          <a:xfrm>
            <a:off x="905797" y="3321149"/>
            <a:ext cx="10380406" cy="587175"/>
          </a:xfrm>
          <a:prstGeom prst="rect">
            <a:avLst/>
          </a:prstGeom>
        </p:spPr>
      </p:pic>
    </p:spTree>
    <p:extLst>
      <p:ext uri="{BB962C8B-B14F-4D97-AF65-F5344CB8AC3E}">
        <p14:creationId xmlns:p14="http://schemas.microsoft.com/office/powerpoint/2010/main" val="922683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40286-98BD-A649-5AE6-1D40B3019E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1B155-704B-6D00-69FB-FB86B13DEE47}"/>
              </a:ext>
            </a:extLst>
          </p:cNvPr>
          <p:cNvSpPr>
            <a:spLocks noGrp="1"/>
          </p:cNvSpPr>
          <p:nvPr>
            <p:ph type="title"/>
          </p:nvPr>
        </p:nvSpPr>
        <p:spPr/>
        <p:txBody>
          <a:bodyPr/>
          <a:lstStyle/>
          <a:p>
            <a:r>
              <a:rPr lang="en-US" dirty="0"/>
              <a:t>Object Reference Types. Phantom reference</a:t>
            </a:r>
          </a:p>
        </p:txBody>
      </p:sp>
      <p:sp>
        <p:nvSpPr>
          <p:cNvPr id="4" name="Content Placeholder 3">
            <a:extLst>
              <a:ext uri="{FF2B5EF4-FFF2-40B4-BE49-F238E27FC236}">
                <a16:creationId xmlns:a16="http://schemas.microsoft.com/office/drawing/2014/main" id="{252BEA0D-5D43-F10E-48C5-9B518C839595}"/>
              </a:ext>
            </a:extLst>
          </p:cNvPr>
          <p:cNvSpPr>
            <a:spLocks noGrp="1"/>
          </p:cNvSpPr>
          <p:nvPr>
            <p:ph idx="1"/>
          </p:nvPr>
        </p:nvSpPr>
        <p:spPr>
          <a:xfrm>
            <a:off x="838200" y="1943612"/>
            <a:ext cx="10515600" cy="1006065"/>
          </a:xfrm>
        </p:spPr>
        <p:txBody>
          <a:bodyPr/>
          <a:lstStyle/>
          <a:p>
            <a:pPr marL="0" indent="0">
              <a:buNone/>
            </a:pPr>
            <a:r>
              <a:rPr lang="en-US" dirty="0"/>
              <a:t>Allow you to determine when an object was removed from memory.</a:t>
            </a:r>
          </a:p>
        </p:txBody>
      </p:sp>
      <p:pic>
        <p:nvPicPr>
          <p:cNvPr id="6" name="Picture 5">
            <a:extLst>
              <a:ext uri="{FF2B5EF4-FFF2-40B4-BE49-F238E27FC236}">
                <a16:creationId xmlns:a16="http://schemas.microsoft.com/office/drawing/2014/main" id="{3063EE4D-8D32-4CA7-7AC3-E3BE89B4828E}"/>
              </a:ext>
            </a:extLst>
          </p:cNvPr>
          <p:cNvPicPr>
            <a:picLocks noChangeAspect="1"/>
          </p:cNvPicPr>
          <p:nvPr/>
        </p:nvPicPr>
        <p:blipFill>
          <a:blip r:embed="rId2"/>
          <a:srcRect l="11129" t="24652" r="20081" b="56990"/>
          <a:stretch/>
        </p:blipFill>
        <p:spPr>
          <a:xfrm>
            <a:off x="838200" y="3202601"/>
            <a:ext cx="10761433" cy="1615436"/>
          </a:xfrm>
          <a:prstGeom prst="rect">
            <a:avLst/>
          </a:prstGeom>
        </p:spPr>
      </p:pic>
    </p:spTree>
    <p:extLst>
      <p:ext uri="{BB962C8B-B14F-4D97-AF65-F5344CB8AC3E}">
        <p14:creationId xmlns:p14="http://schemas.microsoft.com/office/powerpoint/2010/main" val="2812366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6ABD8-A78B-DA6B-A936-B231F3261D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BA4A74-5AEF-D5D0-0EEC-DCCCA6454B2F}"/>
              </a:ext>
            </a:extLst>
          </p:cNvPr>
          <p:cNvSpPr>
            <a:spLocks noGrp="1"/>
          </p:cNvSpPr>
          <p:nvPr>
            <p:ph type="title"/>
          </p:nvPr>
        </p:nvSpPr>
        <p:spPr/>
        <p:txBody>
          <a:bodyPr/>
          <a:lstStyle/>
          <a:p>
            <a:pPr algn="ctr"/>
            <a:r>
              <a:rPr lang="en-US" dirty="0"/>
              <a:t>Heap</a:t>
            </a:r>
          </a:p>
        </p:txBody>
      </p:sp>
      <p:pic>
        <p:nvPicPr>
          <p:cNvPr id="2050" name="Picture 2">
            <a:extLst>
              <a:ext uri="{FF2B5EF4-FFF2-40B4-BE49-F238E27FC236}">
                <a16:creationId xmlns:a16="http://schemas.microsoft.com/office/drawing/2014/main" id="{5C14BEE3-1809-36D3-0D03-64D14C8BE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824" y="1931962"/>
            <a:ext cx="9468351" cy="2994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6394BCB-03CB-7F39-6ABC-52E29B7AB849}"/>
              </a:ext>
            </a:extLst>
          </p:cNvPr>
          <p:cNvSpPr txBox="1"/>
          <p:nvPr/>
        </p:nvSpPr>
        <p:spPr>
          <a:xfrm>
            <a:off x="8180438" y="4767202"/>
            <a:ext cx="2477729" cy="384721"/>
          </a:xfrm>
          <a:prstGeom prst="rect">
            <a:avLst/>
          </a:prstGeom>
          <a:noFill/>
        </p:spPr>
        <p:txBody>
          <a:bodyPr wrap="square" rtlCol="0">
            <a:spAutoFit/>
          </a:bodyPr>
          <a:lstStyle/>
          <a:p>
            <a:pPr algn="ctr"/>
            <a:r>
              <a:rPr lang="en-US" sz="1900" b="1" dirty="0">
                <a:solidFill>
                  <a:srgbClr val="2A511C"/>
                </a:solidFill>
              </a:rPr>
              <a:t>(</a:t>
            </a:r>
            <a:r>
              <a:rPr lang="en-US" sz="1900" b="1" dirty="0" err="1">
                <a:solidFill>
                  <a:srgbClr val="2A511C"/>
                </a:solidFill>
              </a:rPr>
              <a:t>Metaspace</a:t>
            </a:r>
            <a:r>
              <a:rPr lang="en-US" sz="1900" b="1" dirty="0">
                <a:solidFill>
                  <a:srgbClr val="2A511C"/>
                </a:solidFill>
              </a:rPr>
              <a:t>)</a:t>
            </a:r>
          </a:p>
        </p:txBody>
      </p:sp>
    </p:spTree>
    <p:extLst>
      <p:ext uri="{BB962C8B-B14F-4D97-AF65-F5344CB8AC3E}">
        <p14:creationId xmlns:p14="http://schemas.microsoft.com/office/powerpoint/2010/main" val="1838442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EC885-C774-B60B-9296-2A554FE7C5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AEE3C7-719B-C08E-4BEC-6650AA73D24F}"/>
              </a:ext>
            </a:extLst>
          </p:cNvPr>
          <p:cNvSpPr>
            <a:spLocks noGrp="1"/>
          </p:cNvSpPr>
          <p:nvPr>
            <p:ph type="title"/>
          </p:nvPr>
        </p:nvSpPr>
        <p:spPr/>
        <p:txBody>
          <a:bodyPr/>
          <a:lstStyle/>
          <a:p>
            <a:pPr algn="ctr"/>
            <a:r>
              <a:rPr lang="en-US" dirty="0"/>
              <a:t>Minor Garbage Collection</a:t>
            </a:r>
          </a:p>
        </p:txBody>
      </p:sp>
      <p:pic>
        <p:nvPicPr>
          <p:cNvPr id="10242" name="Picture 2">
            <a:extLst>
              <a:ext uri="{FF2B5EF4-FFF2-40B4-BE49-F238E27FC236}">
                <a16:creationId xmlns:a16="http://schemas.microsoft.com/office/drawing/2014/main" id="{B1691CF5-3EFF-B312-BA09-23DC0F77FB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4233" b="28583"/>
          <a:stretch/>
        </p:blipFill>
        <p:spPr bwMode="auto">
          <a:xfrm>
            <a:off x="1220600" y="1690688"/>
            <a:ext cx="10673226" cy="3775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511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15642-B224-AA8A-5476-EFD66DD9A0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BF90A-E0B2-7B1E-AB90-92499EFA364C}"/>
              </a:ext>
            </a:extLst>
          </p:cNvPr>
          <p:cNvSpPr>
            <a:spLocks noGrp="1"/>
          </p:cNvSpPr>
          <p:nvPr>
            <p:ph type="title"/>
          </p:nvPr>
        </p:nvSpPr>
        <p:spPr/>
        <p:txBody>
          <a:bodyPr/>
          <a:lstStyle/>
          <a:p>
            <a:pPr algn="ctr"/>
            <a:r>
              <a:rPr lang="en-US" dirty="0"/>
              <a:t>Minor Garbage Collection</a:t>
            </a:r>
          </a:p>
        </p:txBody>
      </p:sp>
      <p:pic>
        <p:nvPicPr>
          <p:cNvPr id="11266" name="Picture 2">
            <a:extLst>
              <a:ext uri="{FF2B5EF4-FFF2-40B4-BE49-F238E27FC236}">
                <a16:creationId xmlns:a16="http://schemas.microsoft.com/office/drawing/2014/main" id="{6165F121-81E9-F7BD-1507-009A3A8F8C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180" b="20063"/>
          <a:stretch/>
        </p:blipFill>
        <p:spPr bwMode="auto">
          <a:xfrm>
            <a:off x="918022" y="1602197"/>
            <a:ext cx="10355956" cy="4484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409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D435B-4551-65FC-E9E2-12C5FA6C9E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DEB4A9-CB97-A918-747B-3C66D771E5DC}"/>
              </a:ext>
            </a:extLst>
          </p:cNvPr>
          <p:cNvSpPr>
            <a:spLocks noGrp="1"/>
          </p:cNvSpPr>
          <p:nvPr>
            <p:ph type="title"/>
          </p:nvPr>
        </p:nvSpPr>
        <p:spPr/>
        <p:txBody>
          <a:bodyPr/>
          <a:lstStyle/>
          <a:p>
            <a:pPr algn="ctr"/>
            <a:r>
              <a:rPr lang="en-US" dirty="0"/>
              <a:t>Minor Garbage Collection</a:t>
            </a:r>
          </a:p>
        </p:txBody>
      </p:sp>
      <p:pic>
        <p:nvPicPr>
          <p:cNvPr id="12290" name="Picture 2">
            <a:extLst>
              <a:ext uri="{FF2B5EF4-FFF2-40B4-BE49-F238E27FC236}">
                <a16:creationId xmlns:a16="http://schemas.microsoft.com/office/drawing/2014/main" id="{4F3C0C62-2BF0-C9CB-79A0-59DF44FA07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180" b="20220"/>
          <a:stretch/>
        </p:blipFill>
        <p:spPr bwMode="auto">
          <a:xfrm>
            <a:off x="790382" y="1543204"/>
            <a:ext cx="10611236" cy="4582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DD03-FF42-AD0B-06AA-7CF86CDFE25C}"/>
              </a:ext>
            </a:extLst>
          </p:cNvPr>
          <p:cNvSpPr>
            <a:spLocks noGrp="1"/>
          </p:cNvSpPr>
          <p:nvPr>
            <p:ph type="title"/>
          </p:nvPr>
        </p:nvSpPr>
        <p:spPr/>
        <p:txBody>
          <a:bodyPr/>
          <a:lstStyle/>
          <a:p>
            <a:r>
              <a:rPr lang="en-US" dirty="0"/>
              <a:t>Types of Memory</a:t>
            </a:r>
          </a:p>
        </p:txBody>
      </p:sp>
      <p:sp>
        <p:nvSpPr>
          <p:cNvPr id="3" name="Content Placeholder 2">
            <a:extLst>
              <a:ext uri="{FF2B5EF4-FFF2-40B4-BE49-F238E27FC236}">
                <a16:creationId xmlns:a16="http://schemas.microsoft.com/office/drawing/2014/main" id="{6AD3AD46-75E0-4C63-F4A5-4A5E05351E9D}"/>
              </a:ext>
            </a:extLst>
          </p:cNvPr>
          <p:cNvSpPr>
            <a:spLocks noGrp="1"/>
          </p:cNvSpPr>
          <p:nvPr>
            <p:ph idx="1"/>
          </p:nvPr>
        </p:nvSpPr>
        <p:spPr>
          <a:xfrm>
            <a:off x="1493520" y="6104989"/>
            <a:ext cx="9204960" cy="584775"/>
          </a:xfrm>
        </p:spPr>
        <p:txBody>
          <a:bodyPr/>
          <a:lstStyle/>
          <a:p>
            <a:pPr marL="0" indent="0" algn="ctr">
              <a:buNone/>
            </a:pPr>
            <a:r>
              <a:rPr lang="en-US" dirty="0"/>
              <a:t>Both Stack and Heap are created in JVM and stored in RAM.</a:t>
            </a:r>
          </a:p>
        </p:txBody>
      </p:sp>
      <p:sp>
        <p:nvSpPr>
          <p:cNvPr id="5" name="Cloud 4">
            <a:extLst>
              <a:ext uri="{FF2B5EF4-FFF2-40B4-BE49-F238E27FC236}">
                <a16:creationId xmlns:a16="http://schemas.microsoft.com/office/drawing/2014/main" id="{95CD379D-533A-9E74-AE49-A48DD8AA8074}"/>
              </a:ext>
            </a:extLst>
          </p:cNvPr>
          <p:cNvSpPr/>
          <p:nvPr/>
        </p:nvSpPr>
        <p:spPr>
          <a:xfrm>
            <a:off x="6436362" y="1937534"/>
            <a:ext cx="4069078" cy="2809211"/>
          </a:xfrm>
          <a:prstGeom prst="cloud">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E08C9970-3EBC-BF5B-6A9B-DA0CB64B03EA}"/>
              </a:ext>
            </a:extLst>
          </p:cNvPr>
          <p:cNvGrpSpPr/>
          <p:nvPr/>
        </p:nvGrpSpPr>
        <p:grpSpPr>
          <a:xfrm>
            <a:off x="1744982" y="1853788"/>
            <a:ext cx="2153920" cy="2975701"/>
            <a:chOff x="4384040" y="1690687"/>
            <a:chExt cx="2799080" cy="4351338"/>
          </a:xfrm>
        </p:grpSpPr>
        <p:sp>
          <p:nvSpPr>
            <p:cNvPr id="6" name="Rectangle 5">
              <a:extLst>
                <a:ext uri="{FF2B5EF4-FFF2-40B4-BE49-F238E27FC236}">
                  <a16:creationId xmlns:a16="http://schemas.microsoft.com/office/drawing/2014/main" id="{ADD83826-C8F5-F432-DF46-9DB9BACD7F32}"/>
                </a:ext>
              </a:extLst>
            </p:cNvPr>
            <p:cNvSpPr/>
            <p:nvPr/>
          </p:nvSpPr>
          <p:spPr>
            <a:xfrm>
              <a:off x="4384040" y="1690687"/>
              <a:ext cx="2799080" cy="4351338"/>
            </a:xfrm>
            <a:prstGeom prst="rect">
              <a:avLst/>
            </a:prstGeom>
            <a:solidFill>
              <a:srgbClr val="0FE39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FBF5AB4B-3311-C3E8-4CFD-2922299E8649}"/>
                </a:ext>
              </a:extLst>
            </p:cNvPr>
            <p:cNvCxnSpPr/>
            <p:nvPr/>
          </p:nvCxnSpPr>
          <p:spPr>
            <a:xfrm>
              <a:off x="4384040" y="2387600"/>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CC913A4-3E2F-B459-C6AF-4C6B88D9C717}"/>
                </a:ext>
              </a:extLst>
            </p:cNvPr>
            <p:cNvCxnSpPr/>
            <p:nvPr/>
          </p:nvCxnSpPr>
          <p:spPr>
            <a:xfrm>
              <a:off x="4384040" y="3119120"/>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FB90179-09B3-851C-4C62-97088532562A}"/>
                </a:ext>
              </a:extLst>
            </p:cNvPr>
            <p:cNvCxnSpPr/>
            <p:nvPr/>
          </p:nvCxnSpPr>
          <p:spPr>
            <a:xfrm>
              <a:off x="4384040" y="3860800"/>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BD0D102-7C46-C00F-B7F9-8387FF66D199}"/>
                </a:ext>
              </a:extLst>
            </p:cNvPr>
            <p:cNvCxnSpPr/>
            <p:nvPr/>
          </p:nvCxnSpPr>
          <p:spPr>
            <a:xfrm>
              <a:off x="4384040" y="4592320"/>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32A0204C-5D85-28B4-02C1-3A3BBBB742AF}"/>
                </a:ext>
              </a:extLst>
            </p:cNvPr>
            <p:cNvCxnSpPr/>
            <p:nvPr/>
          </p:nvCxnSpPr>
          <p:spPr>
            <a:xfrm>
              <a:off x="4384040" y="5273040"/>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8" name="TextBox 17">
            <a:extLst>
              <a:ext uri="{FF2B5EF4-FFF2-40B4-BE49-F238E27FC236}">
                <a16:creationId xmlns:a16="http://schemas.microsoft.com/office/drawing/2014/main" id="{2D6A0152-F8EA-6E39-49D4-EAE2CADBA7FD}"/>
              </a:ext>
            </a:extLst>
          </p:cNvPr>
          <p:cNvSpPr txBox="1"/>
          <p:nvPr/>
        </p:nvSpPr>
        <p:spPr>
          <a:xfrm>
            <a:off x="6837680" y="4993591"/>
            <a:ext cx="3667760" cy="584775"/>
          </a:xfrm>
          <a:prstGeom prst="rect">
            <a:avLst/>
          </a:prstGeom>
          <a:noFill/>
        </p:spPr>
        <p:txBody>
          <a:bodyPr wrap="square" rtlCol="0">
            <a:spAutoFit/>
          </a:bodyPr>
          <a:lstStyle/>
          <a:p>
            <a:pPr algn="ctr"/>
            <a:r>
              <a:rPr lang="en-US" sz="3200" dirty="0"/>
              <a:t>Heap</a:t>
            </a:r>
            <a:endParaRPr lang="en-US" dirty="0"/>
          </a:p>
        </p:txBody>
      </p:sp>
      <p:sp>
        <p:nvSpPr>
          <p:cNvPr id="19" name="TextBox 18">
            <a:extLst>
              <a:ext uri="{FF2B5EF4-FFF2-40B4-BE49-F238E27FC236}">
                <a16:creationId xmlns:a16="http://schemas.microsoft.com/office/drawing/2014/main" id="{E6B11E90-2125-8AAC-0D42-F45DB66228BC}"/>
              </a:ext>
            </a:extLst>
          </p:cNvPr>
          <p:cNvSpPr txBox="1"/>
          <p:nvPr/>
        </p:nvSpPr>
        <p:spPr>
          <a:xfrm>
            <a:off x="988062" y="4993591"/>
            <a:ext cx="3667760" cy="584775"/>
          </a:xfrm>
          <a:prstGeom prst="rect">
            <a:avLst/>
          </a:prstGeom>
          <a:noFill/>
        </p:spPr>
        <p:txBody>
          <a:bodyPr wrap="square" rtlCol="0">
            <a:spAutoFit/>
          </a:bodyPr>
          <a:lstStyle/>
          <a:p>
            <a:pPr algn="ctr"/>
            <a:r>
              <a:rPr lang="en-US" sz="3200" dirty="0"/>
              <a:t>Stack</a:t>
            </a:r>
            <a:endParaRPr lang="en-US" dirty="0"/>
          </a:p>
        </p:txBody>
      </p:sp>
      <p:sp>
        <p:nvSpPr>
          <p:cNvPr id="21" name="Rectangle 20">
            <a:extLst>
              <a:ext uri="{FF2B5EF4-FFF2-40B4-BE49-F238E27FC236}">
                <a16:creationId xmlns:a16="http://schemas.microsoft.com/office/drawing/2014/main" id="{C7158336-2066-4FB5-8008-67105CCEE1E4}"/>
              </a:ext>
            </a:extLst>
          </p:cNvPr>
          <p:cNvSpPr/>
          <p:nvPr/>
        </p:nvSpPr>
        <p:spPr>
          <a:xfrm>
            <a:off x="7673343" y="2561523"/>
            <a:ext cx="558800" cy="303054"/>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8CD67939-B246-64ED-BA2A-4DC4EE883726}"/>
              </a:ext>
            </a:extLst>
          </p:cNvPr>
          <p:cNvSpPr/>
          <p:nvPr/>
        </p:nvSpPr>
        <p:spPr>
          <a:xfrm>
            <a:off x="7114543" y="3392172"/>
            <a:ext cx="558800" cy="303054"/>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2D93B97-D56E-B11E-7905-045730A472C5}"/>
              </a:ext>
            </a:extLst>
          </p:cNvPr>
          <p:cNvSpPr/>
          <p:nvPr/>
        </p:nvSpPr>
        <p:spPr>
          <a:xfrm>
            <a:off x="8470901" y="3517872"/>
            <a:ext cx="558800" cy="303054"/>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A133625-0FA1-87E8-D1A6-F3BD7651618F}"/>
              </a:ext>
            </a:extLst>
          </p:cNvPr>
          <p:cNvSpPr/>
          <p:nvPr/>
        </p:nvSpPr>
        <p:spPr>
          <a:xfrm>
            <a:off x="9103364" y="2838885"/>
            <a:ext cx="558800" cy="303054"/>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D0220594-1992-A25F-0411-5931F5C2C626}"/>
              </a:ext>
            </a:extLst>
          </p:cNvPr>
          <p:cNvSpPr txBox="1"/>
          <p:nvPr/>
        </p:nvSpPr>
        <p:spPr>
          <a:xfrm>
            <a:off x="2242822" y="3888548"/>
            <a:ext cx="1158240" cy="369332"/>
          </a:xfrm>
          <a:prstGeom prst="rect">
            <a:avLst/>
          </a:prstGeom>
          <a:noFill/>
        </p:spPr>
        <p:txBody>
          <a:bodyPr wrap="square" rtlCol="0">
            <a:spAutoFit/>
          </a:bodyPr>
          <a:lstStyle/>
          <a:p>
            <a:r>
              <a:rPr lang="en-US" dirty="0"/>
              <a:t>int a = 25;</a:t>
            </a:r>
          </a:p>
        </p:txBody>
      </p:sp>
      <p:sp>
        <p:nvSpPr>
          <p:cNvPr id="26" name="TextBox 25">
            <a:extLst>
              <a:ext uri="{FF2B5EF4-FFF2-40B4-BE49-F238E27FC236}">
                <a16:creationId xmlns:a16="http://schemas.microsoft.com/office/drawing/2014/main" id="{8A418B5A-8A4B-CDD9-01A4-40967170009B}"/>
              </a:ext>
            </a:extLst>
          </p:cNvPr>
          <p:cNvSpPr txBox="1"/>
          <p:nvPr/>
        </p:nvSpPr>
        <p:spPr>
          <a:xfrm>
            <a:off x="2075841" y="4381885"/>
            <a:ext cx="1762065" cy="369332"/>
          </a:xfrm>
          <a:prstGeom prst="rect">
            <a:avLst/>
          </a:prstGeom>
          <a:noFill/>
        </p:spPr>
        <p:txBody>
          <a:bodyPr wrap="square" rtlCol="0">
            <a:spAutoFit/>
          </a:bodyPr>
          <a:lstStyle/>
          <a:p>
            <a:r>
              <a:rPr lang="en-US" dirty="0"/>
              <a:t>long c = 1331L;</a:t>
            </a:r>
          </a:p>
        </p:txBody>
      </p:sp>
      <p:sp>
        <p:nvSpPr>
          <p:cNvPr id="27" name="TextBox 26">
            <a:extLst>
              <a:ext uri="{FF2B5EF4-FFF2-40B4-BE49-F238E27FC236}">
                <a16:creationId xmlns:a16="http://schemas.microsoft.com/office/drawing/2014/main" id="{6413C0E4-1BEB-19E1-C56B-BF1DBF7DC2FD}"/>
              </a:ext>
            </a:extLst>
          </p:cNvPr>
          <p:cNvSpPr txBox="1"/>
          <p:nvPr/>
        </p:nvSpPr>
        <p:spPr>
          <a:xfrm>
            <a:off x="1744982" y="3415665"/>
            <a:ext cx="2153920" cy="369332"/>
          </a:xfrm>
          <a:prstGeom prst="rect">
            <a:avLst/>
          </a:prstGeom>
          <a:noFill/>
        </p:spPr>
        <p:txBody>
          <a:bodyPr wrap="square" rtlCol="0">
            <a:spAutoFit/>
          </a:bodyPr>
          <a:lstStyle/>
          <a:p>
            <a:r>
              <a:rPr lang="en-US" dirty="0"/>
              <a:t>Obj a = Obj@29391;</a:t>
            </a:r>
          </a:p>
        </p:txBody>
      </p:sp>
    </p:spTree>
    <p:extLst>
      <p:ext uri="{BB962C8B-B14F-4D97-AF65-F5344CB8AC3E}">
        <p14:creationId xmlns:p14="http://schemas.microsoft.com/office/powerpoint/2010/main" val="425253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6642F-3939-27BD-9BB5-77283A84F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1581E-38ED-57E9-1636-244C17B7CAEE}"/>
              </a:ext>
            </a:extLst>
          </p:cNvPr>
          <p:cNvSpPr>
            <a:spLocks noGrp="1"/>
          </p:cNvSpPr>
          <p:nvPr>
            <p:ph type="title"/>
          </p:nvPr>
        </p:nvSpPr>
        <p:spPr/>
        <p:txBody>
          <a:bodyPr/>
          <a:lstStyle/>
          <a:p>
            <a:pPr algn="ctr"/>
            <a:r>
              <a:rPr lang="en-US" dirty="0"/>
              <a:t>Promotion to Old Generation</a:t>
            </a:r>
          </a:p>
        </p:txBody>
      </p:sp>
      <p:pic>
        <p:nvPicPr>
          <p:cNvPr id="13314" name="Picture 2">
            <a:extLst>
              <a:ext uri="{FF2B5EF4-FFF2-40B4-BE49-F238E27FC236}">
                <a16:creationId xmlns:a16="http://schemas.microsoft.com/office/drawing/2014/main" id="{F338BA9F-26BC-5BE6-C317-CA472A4835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781" b="15814"/>
          <a:stretch/>
        </p:blipFill>
        <p:spPr bwMode="auto">
          <a:xfrm>
            <a:off x="582562" y="1235922"/>
            <a:ext cx="9964782" cy="49609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D6F951B-2A09-834F-44C2-5C9B94B4CA21}"/>
              </a:ext>
            </a:extLst>
          </p:cNvPr>
          <p:cNvSpPr txBox="1"/>
          <p:nvPr/>
        </p:nvSpPr>
        <p:spPr>
          <a:xfrm>
            <a:off x="1726896" y="5958348"/>
            <a:ext cx="8738208" cy="707886"/>
          </a:xfrm>
          <a:prstGeom prst="rect">
            <a:avLst/>
          </a:prstGeom>
          <a:noFill/>
        </p:spPr>
        <p:txBody>
          <a:bodyPr wrap="square" rtlCol="0">
            <a:spAutoFit/>
          </a:bodyPr>
          <a:lstStyle/>
          <a:p>
            <a:r>
              <a:rPr lang="en-US" sz="2000" dirty="0"/>
              <a:t>Any objects that have survived a certain number of cycles in the survivor space are moved by the algorithm to the old generation.</a:t>
            </a:r>
          </a:p>
        </p:txBody>
      </p:sp>
    </p:spTree>
    <p:extLst>
      <p:ext uri="{BB962C8B-B14F-4D97-AF65-F5344CB8AC3E}">
        <p14:creationId xmlns:p14="http://schemas.microsoft.com/office/powerpoint/2010/main" val="4207361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EB8FB-FBB0-3A82-6AA1-23F9577F20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10EC07-E261-8AD6-42AE-191C3854BC47}"/>
              </a:ext>
            </a:extLst>
          </p:cNvPr>
          <p:cNvSpPr>
            <a:spLocks noGrp="1"/>
          </p:cNvSpPr>
          <p:nvPr>
            <p:ph type="title"/>
          </p:nvPr>
        </p:nvSpPr>
        <p:spPr>
          <a:xfrm>
            <a:off x="838200" y="148815"/>
            <a:ext cx="10515600" cy="1325563"/>
          </a:xfrm>
        </p:spPr>
        <p:txBody>
          <a:bodyPr/>
          <a:lstStyle/>
          <a:p>
            <a:pPr algn="ctr"/>
            <a:r>
              <a:rPr lang="en-US" dirty="0"/>
              <a:t>Heap </a:t>
            </a:r>
            <a:r>
              <a:rPr lang="en-US" dirty="0" err="1"/>
              <a:t>Metaspace</a:t>
            </a:r>
            <a:endParaRPr lang="en-US" dirty="0"/>
          </a:p>
        </p:txBody>
      </p:sp>
      <p:sp>
        <p:nvSpPr>
          <p:cNvPr id="5" name="Rectangle 4">
            <a:extLst>
              <a:ext uri="{FF2B5EF4-FFF2-40B4-BE49-F238E27FC236}">
                <a16:creationId xmlns:a16="http://schemas.microsoft.com/office/drawing/2014/main" id="{CEB6DF7E-8AB3-3605-1A82-946587094C87}"/>
              </a:ext>
            </a:extLst>
          </p:cNvPr>
          <p:cNvSpPr/>
          <p:nvPr/>
        </p:nvSpPr>
        <p:spPr>
          <a:xfrm>
            <a:off x="4639596" y="2229004"/>
            <a:ext cx="3212690" cy="1062551"/>
          </a:xfrm>
          <a:prstGeom prst="rect">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err="1">
                <a:solidFill>
                  <a:schemeClr val="tx1"/>
                </a:solidFill>
              </a:rPr>
              <a:t>MetaSpace</a:t>
            </a:r>
            <a:endParaRPr lang="en-US" b="1" dirty="0">
              <a:solidFill>
                <a:schemeClr val="tx1"/>
              </a:solidFill>
            </a:endParaRPr>
          </a:p>
        </p:txBody>
      </p:sp>
      <p:sp>
        <p:nvSpPr>
          <p:cNvPr id="6" name="Rectangle 5">
            <a:extLst>
              <a:ext uri="{FF2B5EF4-FFF2-40B4-BE49-F238E27FC236}">
                <a16:creationId xmlns:a16="http://schemas.microsoft.com/office/drawing/2014/main" id="{83A646F4-C5D3-095C-19FF-B101A4116007}"/>
              </a:ext>
            </a:extLst>
          </p:cNvPr>
          <p:cNvSpPr/>
          <p:nvPr/>
        </p:nvSpPr>
        <p:spPr>
          <a:xfrm>
            <a:off x="838200" y="4991220"/>
            <a:ext cx="2084439" cy="845574"/>
          </a:xfrm>
          <a:prstGeom prst="rect">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Metadata</a:t>
            </a:r>
            <a:endParaRPr lang="en-US" b="1" dirty="0">
              <a:solidFill>
                <a:schemeClr val="tx1"/>
              </a:solidFill>
            </a:endParaRPr>
          </a:p>
        </p:txBody>
      </p:sp>
      <p:sp>
        <p:nvSpPr>
          <p:cNvPr id="7" name="Rectangle 6">
            <a:extLst>
              <a:ext uri="{FF2B5EF4-FFF2-40B4-BE49-F238E27FC236}">
                <a16:creationId xmlns:a16="http://schemas.microsoft.com/office/drawing/2014/main" id="{9ED4DC59-E001-07DE-61C0-74E55D466B67}"/>
              </a:ext>
            </a:extLst>
          </p:cNvPr>
          <p:cNvSpPr/>
          <p:nvPr/>
        </p:nvSpPr>
        <p:spPr>
          <a:xfrm>
            <a:off x="3325760" y="4991220"/>
            <a:ext cx="2743200" cy="845574"/>
          </a:xfrm>
          <a:prstGeom prst="rect">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Class definitions</a:t>
            </a:r>
          </a:p>
        </p:txBody>
      </p:sp>
      <p:sp>
        <p:nvSpPr>
          <p:cNvPr id="8" name="Rectangle 7">
            <a:extLst>
              <a:ext uri="{FF2B5EF4-FFF2-40B4-BE49-F238E27FC236}">
                <a16:creationId xmlns:a16="http://schemas.microsoft.com/office/drawing/2014/main" id="{55B1545E-38E3-BE2C-B725-2D682A66C8A3}"/>
              </a:ext>
            </a:extLst>
          </p:cNvPr>
          <p:cNvSpPr/>
          <p:nvPr/>
        </p:nvSpPr>
        <p:spPr>
          <a:xfrm>
            <a:off x="9016178" y="4991220"/>
            <a:ext cx="2743200" cy="845574"/>
          </a:xfrm>
          <a:prstGeom prst="rect">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Static variables</a:t>
            </a:r>
          </a:p>
        </p:txBody>
      </p:sp>
      <p:sp>
        <p:nvSpPr>
          <p:cNvPr id="9" name="Rectangle 8">
            <a:extLst>
              <a:ext uri="{FF2B5EF4-FFF2-40B4-BE49-F238E27FC236}">
                <a16:creationId xmlns:a16="http://schemas.microsoft.com/office/drawing/2014/main" id="{F5A3090A-63D9-2050-5DEC-8ECF2BC2BA23}"/>
              </a:ext>
            </a:extLst>
          </p:cNvPr>
          <p:cNvSpPr/>
          <p:nvPr/>
        </p:nvSpPr>
        <p:spPr>
          <a:xfrm>
            <a:off x="6472081" y="4991220"/>
            <a:ext cx="2140976" cy="845574"/>
          </a:xfrm>
          <a:prstGeom prst="rect">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Constants</a:t>
            </a:r>
            <a:endParaRPr lang="en-US" b="1" dirty="0">
              <a:solidFill>
                <a:schemeClr val="tx1"/>
              </a:solidFill>
            </a:endParaRPr>
          </a:p>
        </p:txBody>
      </p:sp>
      <p:cxnSp>
        <p:nvCxnSpPr>
          <p:cNvPr id="11" name="Straight Connector 10">
            <a:extLst>
              <a:ext uri="{FF2B5EF4-FFF2-40B4-BE49-F238E27FC236}">
                <a16:creationId xmlns:a16="http://schemas.microsoft.com/office/drawing/2014/main" id="{30742729-014D-AD7C-743C-4188BED0B6BB}"/>
              </a:ext>
            </a:extLst>
          </p:cNvPr>
          <p:cNvCxnSpPr>
            <a:cxnSpLocks/>
            <a:stCxn id="5" idx="2"/>
            <a:endCxn id="6" idx="0"/>
          </p:cNvCxnSpPr>
          <p:nvPr/>
        </p:nvCxnSpPr>
        <p:spPr>
          <a:xfrm flipH="1">
            <a:off x="1880420" y="3291555"/>
            <a:ext cx="4365521" cy="1699665"/>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CD45C9BE-EDE4-70CB-0FF2-5A7946469AE6}"/>
              </a:ext>
            </a:extLst>
          </p:cNvPr>
          <p:cNvCxnSpPr>
            <a:cxnSpLocks/>
            <a:endCxn id="7" idx="0"/>
          </p:cNvCxnSpPr>
          <p:nvPr/>
        </p:nvCxnSpPr>
        <p:spPr>
          <a:xfrm flipH="1">
            <a:off x="4697360" y="3291555"/>
            <a:ext cx="1548581" cy="1699665"/>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a:extLst>
              <a:ext uri="{FF2B5EF4-FFF2-40B4-BE49-F238E27FC236}">
                <a16:creationId xmlns:a16="http://schemas.microsoft.com/office/drawing/2014/main" id="{50ADA2F9-CDA7-773B-9198-82F3C69A7C21}"/>
              </a:ext>
            </a:extLst>
          </p:cNvPr>
          <p:cNvCxnSpPr>
            <a:cxnSpLocks/>
            <a:stCxn id="5" idx="2"/>
            <a:endCxn id="9" idx="0"/>
          </p:cNvCxnSpPr>
          <p:nvPr/>
        </p:nvCxnSpPr>
        <p:spPr>
          <a:xfrm>
            <a:off x="6245941" y="3291555"/>
            <a:ext cx="1296628" cy="1699665"/>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a:extLst>
              <a:ext uri="{FF2B5EF4-FFF2-40B4-BE49-F238E27FC236}">
                <a16:creationId xmlns:a16="http://schemas.microsoft.com/office/drawing/2014/main" id="{D7B4BE17-2160-E419-D054-B53E242854B6}"/>
              </a:ext>
            </a:extLst>
          </p:cNvPr>
          <p:cNvCxnSpPr>
            <a:cxnSpLocks/>
            <a:stCxn id="5" idx="2"/>
            <a:endCxn id="8" idx="0"/>
          </p:cNvCxnSpPr>
          <p:nvPr/>
        </p:nvCxnSpPr>
        <p:spPr>
          <a:xfrm>
            <a:off x="6245941" y="3291555"/>
            <a:ext cx="4141837" cy="1699665"/>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66996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87AD9-20E5-0717-F067-1F5AFC6F939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620C7AC-4EAB-C9F1-D2E2-8CCA8129646F}"/>
              </a:ext>
            </a:extLst>
          </p:cNvPr>
          <p:cNvPicPr>
            <a:picLocks noChangeAspect="1"/>
          </p:cNvPicPr>
          <p:nvPr/>
        </p:nvPicPr>
        <p:blipFill>
          <a:blip r:embed="rId3"/>
          <a:stretch>
            <a:fillRect/>
          </a:stretch>
        </p:blipFill>
        <p:spPr>
          <a:xfrm>
            <a:off x="1731450" y="1377867"/>
            <a:ext cx="6460461" cy="5302593"/>
          </a:xfrm>
          <a:prstGeom prst="rect">
            <a:avLst/>
          </a:prstGeom>
        </p:spPr>
      </p:pic>
      <p:sp>
        <p:nvSpPr>
          <p:cNvPr id="5" name="TextBox 4">
            <a:extLst>
              <a:ext uri="{FF2B5EF4-FFF2-40B4-BE49-F238E27FC236}">
                <a16:creationId xmlns:a16="http://schemas.microsoft.com/office/drawing/2014/main" id="{6D6CC72E-EED4-AA26-A128-915249B3E099}"/>
              </a:ext>
            </a:extLst>
          </p:cNvPr>
          <p:cNvSpPr txBox="1"/>
          <p:nvPr/>
        </p:nvSpPr>
        <p:spPr>
          <a:xfrm>
            <a:off x="8435979" y="3675220"/>
            <a:ext cx="2361235" cy="707886"/>
          </a:xfrm>
          <a:prstGeom prst="rect">
            <a:avLst/>
          </a:prstGeom>
          <a:noFill/>
        </p:spPr>
        <p:txBody>
          <a:bodyPr wrap="square" rtlCol="0">
            <a:spAutoFit/>
          </a:bodyPr>
          <a:lstStyle/>
          <a:p>
            <a:pPr algn="just"/>
            <a:r>
              <a:rPr lang="en-US" sz="2000" dirty="0"/>
              <a:t>Each thread has its own Stack memory.</a:t>
            </a:r>
          </a:p>
        </p:txBody>
      </p:sp>
      <p:sp>
        <p:nvSpPr>
          <p:cNvPr id="9" name="Title 1">
            <a:extLst>
              <a:ext uri="{FF2B5EF4-FFF2-40B4-BE49-F238E27FC236}">
                <a16:creationId xmlns:a16="http://schemas.microsoft.com/office/drawing/2014/main" id="{6AD4B575-F143-5BEB-0F4C-39868627FBF2}"/>
              </a:ext>
            </a:extLst>
          </p:cNvPr>
          <p:cNvSpPr txBox="1">
            <a:spLocks/>
          </p:cNvSpPr>
          <p:nvPr/>
        </p:nvSpPr>
        <p:spPr>
          <a:xfrm>
            <a:off x="838200" y="-1923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Memory and Threads</a:t>
            </a:r>
          </a:p>
        </p:txBody>
      </p:sp>
    </p:spTree>
    <p:extLst>
      <p:ext uri="{BB962C8B-B14F-4D97-AF65-F5344CB8AC3E}">
        <p14:creationId xmlns:p14="http://schemas.microsoft.com/office/powerpoint/2010/main" val="289283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8C7BC-93BC-54DF-FE0B-6BB052A6F0C7}"/>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AA03950-48BE-5D30-E9EB-F66345B64F9F}"/>
              </a:ext>
            </a:extLst>
          </p:cNvPr>
          <p:cNvPicPr>
            <a:picLocks noChangeAspect="1"/>
          </p:cNvPicPr>
          <p:nvPr/>
        </p:nvPicPr>
        <p:blipFill>
          <a:blip r:embed="rId2"/>
          <a:stretch>
            <a:fillRect/>
          </a:stretch>
        </p:blipFill>
        <p:spPr>
          <a:xfrm>
            <a:off x="1450614" y="1315250"/>
            <a:ext cx="9290771" cy="5177625"/>
          </a:xfrm>
          <a:prstGeom prst="rect">
            <a:avLst/>
          </a:prstGeom>
        </p:spPr>
      </p:pic>
      <p:sp>
        <p:nvSpPr>
          <p:cNvPr id="12" name="Title 1">
            <a:extLst>
              <a:ext uri="{FF2B5EF4-FFF2-40B4-BE49-F238E27FC236}">
                <a16:creationId xmlns:a16="http://schemas.microsoft.com/office/drawing/2014/main" id="{A477D15D-6D5A-E3D0-D489-7AB622F9CF88}"/>
              </a:ext>
            </a:extLst>
          </p:cNvPr>
          <p:cNvSpPr txBox="1">
            <a:spLocks/>
          </p:cNvSpPr>
          <p:nvPr/>
        </p:nvSpPr>
        <p:spPr>
          <a:xfrm>
            <a:off x="83819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Memory and Threads</a:t>
            </a:r>
          </a:p>
        </p:txBody>
      </p:sp>
    </p:spTree>
    <p:extLst>
      <p:ext uri="{BB962C8B-B14F-4D97-AF65-F5344CB8AC3E}">
        <p14:creationId xmlns:p14="http://schemas.microsoft.com/office/powerpoint/2010/main" val="788764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BC6C6-B58A-B2EF-2F5B-B8AC55370FA0}"/>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C745D58C-ECA1-71BD-5BE8-61522CEB3D24}"/>
              </a:ext>
            </a:extLst>
          </p:cNvPr>
          <p:cNvSpPr txBox="1">
            <a:spLocks/>
          </p:cNvSpPr>
          <p:nvPr/>
        </p:nvSpPr>
        <p:spPr>
          <a:xfrm>
            <a:off x="83819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Memory and Threads</a:t>
            </a:r>
          </a:p>
        </p:txBody>
      </p:sp>
      <p:pic>
        <p:nvPicPr>
          <p:cNvPr id="3" name="Picture 2">
            <a:extLst>
              <a:ext uri="{FF2B5EF4-FFF2-40B4-BE49-F238E27FC236}">
                <a16:creationId xmlns:a16="http://schemas.microsoft.com/office/drawing/2014/main" id="{3D296ED4-28D9-7BB0-1800-46F4E4036917}"/>
              </a:ext>
            </a:extLst>
          </p:cNvPr>
          <p:cNvPicPr>
            <a:picLocks noChangeAspect="1"/>
          </p:cNvPicPr>
          <p:nvPr/>
        </p:nvPicPr>
        <p:blipFill>
          <a:blip r:embed="rId2"/>
          <a:srcRect r="937"/>
          <a:stretch/>
        </p:blipFill>
        <p:spPr>
          <a:xfrm>
            <a:off x="2989908" y="1080229"/>
            <a:ext cx="6212182" cy="5627969"/>
          </a:xfrm>
          <a:prstGeom prst="rect">
            <a:avLst/>
          </a:prstGeom>
        </p:spPr>
      </p:pic>
    </p:spTree>
    <p:extLst>
      <p:ext uri="{BB962C8B-B14F-4D97-AF65-F5344CB8AC3E}">
        <p14:creationId xmlns:p14="http://schemas.microsoft.com/office/powerpoint/2010/main" val="140074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A4346-7B8C-05D2-84B8-D32D9FDA9461}"/>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B2FD17DD-829F-38DF-769F-8FFC9B074630}"/>
              </a:ext>
            </a:extLst>
          </p:cNvPr>
          <p:cNvSpPr txBox="1">
            <a:spLocks/>
          </p:cNvSpPr>
          <p:nvPr/>
        </p:nvSpPr>
        <p:spPr>
          <a:xfrm>
            <a:off x="83819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Memory and Threads</a:t>
            </a:r>
          </a:p>
        </p:txBody>
      </p:sp>
      <p:pic>
        <p:nvPicPr>
          <p:cNvPr id="4" name="Picture 3">
            <a:extLst>
              <a:ext uri="{FF2B5EF4-FFF2-40B4-BE49-F238E27FC236}">
                <a16:creationId xmlns:a16="http://schemas.microsoft.com/office/drawing/2014/main" id="{C31B33CB-638F-B8D0-B5A9-F9E279C62487}"/>
              </a:ext>
            </a:extLst>
          </p:cNvPr>
          <p:cNvPicPr>
            <a:picLocks noChangeAspect="1"/>
          </p:cNvPicPr>
          <p:nvPr/>
        </p:nvPicPr>
        <p:blipFill>
          <a:blip r:embed="rId2"/>
          <a:stretch>
            <a:fillRect/>
          </a:stretch>
        </p:blipFill>
        <p:spPr>
          <a:xfrm>
            <a:off x="549831" y="1588170"/>
            <a:ext cx="11092336" cy="4353930"/>
          </a:xfrm>
          <a:prstGeom prst="rect">
            <a:avLst/>
          </a:prstGeom>
        </p:spPr>
      </p:pic>
    </p:spTree>
    <p:extLst>
      <p:ext uri="{BB962C8B-B14F-4D97-AF65-F5344CB8AC3E}">
        <p14:creationId xmlns:p14="http://schemas.microsoft.com/office/powerpoint/2010/main" val="2904618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3DECA-A565-5E01-2FAF-9487BAAE2997}"/>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6DE2232A-289E-6384-D541-FE1A07A97BD0}"/>
              </a:ext>
            </a:extLst>
          </p:cNvPr>
          <p:cNvSpPr txBox="1">
            <a:spLocks/>
          </p:cNvSpPr>
          <p:nvPr/>
        </p:nvSpPr>
        <p:spPr>
          <a:xfrm>
            <a:off x="83819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Memory and Threads</a:t>
            </a:r>
          </a:p>
        </p:txBody>
      </p:sp>
      <p:sp>
        <p:nvSpPr>
          <p:cNvPr id="3" name="TextBox 2">
            <a:extLst>
              <a:ext uri="{FF2B5EF4-FFF2-40B4-BE49-F238E27FC236}">
                <a16:creationId xmlns:a16="http://schemas.microsoft.com/office/drawing/2014/main" id="{D4A68595-7BA0-528D-D1B5-B057473C8A51}"/>
              </a:ext>
            </a:extLst>
          </p:cNvPr>
          <p:cNvSpPr txBox="1"/>
          <p:nvPr/>
        </p:nvSpPr>
        <p:spPr>
          <a:xfrm>
            <a:off x="1445340" y="1725927"/>
            <a:ext cx="9301317" cy="3046988"/>
          </a:xfrm>
          <a:prstGeom prst="rect">
            <a:avLst/>
          </a:prstGeom>
          <a:noFill/>
        </p:spPr>
        <p:txBody>
          <a:bodyPr wrap="square">
            <a:spAutoFit/>
          </a:bodyPr>
          <a:lstStyle/>
          <a:p>
            <a:pPr algn="just"/>
            <a:r>
              <a:rPr lang="en-US" sz="2400" b="0" i="0" dirty="0">
                <a:solidFill>
                  <a:srgbClr val="000000"/>
                </a:solidFill>
                <a:effectLst/>
              </a:rPr>
              <a:t>When objects and variables can be stored in various different memory areas in the computer, certain problems may occur. </a:t>
            </a:r>
            <a:endParaRPr lang="en-US" sz="2400" dirty="0">
              <a:solidFill>
                <a:srgbClr val="000000"/>
              </a:solidFill>
            </a:endParaRPr>
          </a:p>
          <a:p>
            <a:pPr algn="just"/>
            <a:endParaRPr lang="en-US" sz="2400" dirty="0">
              <a:solidFill>
                <a:srgbClr val="000000"/>
              </a:solidFill>
            </a:endParaRPr>
          </a:p>
          <a:p>
            <a:pPr algn="just"/>
            <a:r>
              <a:rPr lang="en-US" sz="2400" b="0" i="0" dirty="0">
                <a:solidFill>
                  <a:srgbClr val="000000"/>
                </a:solidFill>
                <a:effectLst/>
              </a:rPr>
              <a:t>The two main problems are:</a:t>
            </a:r>
          </a:p>
          <a:p>
            <a:pPr algn="just"/>
            <a:endParaRPr lang="en-US" sz="2400" b="0" i="0" dirty="0">
              <a:solidFill>
                <a:srgbClr val="000000"/>
              </a:solidFill>
              <a:effectLst/>
            </a:endParaRPr>
          </a:p>
          <a:p>
            <a:pPr marL="342900" indent="-342900" algn="just">
              <a:buClr>
                <a:srgbClr val="FF0000"/>
              </a:buClr>
              <a:buFont typeface="Wingdings" panose="05000000000000000000" pitchFamily="2" charset="2"/>
              <a:buChar char="§"/>
            </a:pPr>
            <a:r>
              <a:rPr lang="en-US" sz="2400" b="0" i="0" dirty="0">
                <a:solidFill>
                  <a:srgbClr val="000000"/>
                </a:solidFill>
                <a:effectLst/>
              </a:rPr>
              <a:t>Visibility of thread updates (writes) to shared variables.</a:t>
            </a:r>
          </a:p>
          <a:p>
            <a:pPr marL="342900" indent="-342900" algn="just">
              <a:buClr>
                <a:srgbClr val="FF0000"/>
              </a:buClr>
              <a:buFont typeface="Wingdings" panose="05000000000000000000" pitchFamily="2" charset="2"/>
              <a:buChar char="§"/>
            </a:pPr>
            <a:r>
              <a:rPr lang="en-US" sz="2400" b="0" i="0" dirty="0">
                <a:solidFill>
                  <a:srgbClr val="000000"/>
                </a:solidFill>
                <a:effectLst/>
              </a:rPr>
              <a:t>Race conditions when reading, checking and writing shared variables.</a:t>
            </a:r>
          </a:p>
        </p:txBody>
      </p:sp>
    </p:spTree>
    <p:extLst>
      <p:ext uri="{BB962C8B-B14F-4D97-AF65-F5344CB8AC3E}">
        <p14:creationId xmlns:p14="http://schemas.microsoft.com/office/powerpoint/2010/main" val="1369404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802CC-3511-608E-0C37-83C93B6B6986}"/>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206BEB40-69BA-755A-0690-21438AC7A89F}"/>
              </a:ext>
            </a:extLst>
          </p:cNvPr>
          <p:cNvSpPr txBox="1">
            <a:spLocks/>
          </p:cNvSpPr>
          <p:nvPr/>
        </p:nvSpPr>
        <p:spPr>
          <a:xfrm>
            <a:off x="83819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0" i="0" dirty="0">
                <a:solidFill>
                  <a:srgbClr val="000000"/>
                </a:solidFill>
                <a:effectLst/>
              </a:rPr>
              <a:t>Visibility of Thread Updates</a:t>
            </a:r>
            <a:endParaRPr lang="en-US" dirty="0"/>
          </a:p>
        </p:txBody>
      </p:sp>
      <p:pic>
        <p:nvPicPr>
          <p:cNvPr id="6" name="Picture 5">
            <a:extLst>
              <a:ext uri="{FF2B5EF4-FFF2-40B4-BE49-F238E27FC236}">
                <a16:creationId xmlns:a16="http://schemas.microsoft.com/office/drawing/2014/main" id="{8ECCDB92-C17D-AC0F-42BE-188161F97F1C}"/>
              </a:ext>
            </a:extLst>
          </p:cNvPr>
          <p:cNvPicPr>
            <a:picLocks noChangeAspect="1"/>
          </p:cNvPicPr>
          <p:nvPr/>
        </p:nvPicPr>
        <p:blipFill>
          <a:blip r:embed="rId2"/>
          <a:stretch>
            <a:fillRect/>
          </a:stretch>
        </p:blipFill>
        <p:spPr>
          <a:xfrm>
            <a:off x="3633017" y="2280939"/>
            <a:ext cx="4925961" cy="4409909"/>
          </a:xfrm>
          <a:prstGeom prst="rect">
            <a:avLst/>
          </a:prstGeom>
        </p:spPr>
      </p:pic>
      <p:sp>
        <p:nvSpPr>
          <p:cNvPr id="9" name="Rectangle 2">
            <a:extLst>
              <a:ext uri="{FF2B5EF4-FFF2-40B4-BE49-F238E27FC236}">
                <a16:creationId xmlns:a16="http://schemas.microsoft.com/office/drawing/2014/main" id="{31B8F71F-C5EE-F8B4-9222-F16F93781E80}"/>
              </a:ext>
            </a:extLst>
          </p:cNvPr>
          <p:cNvSpPr>
            <a:spLocks noChangeArrowheads="1"/>
          </p:cNvSpPr>
          <p:nvPr/>
        </p:nvSpPr>
        <p:spPr bwMode="auto">
          <a:xfrm>
            <a:off x="1803314" y="1135954"/>
            <a:ext cx="8585365" cy="101566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If two or more threads are sharing an object, without the proper use of either</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1" i="0" u="none" strike="noStrike" cap="none" normalizeH="0" baseline="0" dirty="0">
                <a:ln>
                  <a:noFill/>
                </a:ln>
                <a:solidFill>
                  <a:srgbClr val="000000"/>
                </a:solidFill>
                <a:effectLst/>
                <a:latin typeface="Arial Unicode MS"/>
              </a:rPr>
              <a:t>volatile</a:t>
            </a:r>
            <a:r>
              <a:rPr kumimoji="0" lang="en-US" altLang="en-US" sz="2000" b="1"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declarations or synchronization, updates to the shared object made by one thread may not be visible to other threads.</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518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F1683-FD44-C7DC-0E3D-6A83DF28EF9D}"/>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F72CC8F5-D1C8-7DA3-1857-18937734CAF8}"/>
              </a:ext>
            </a:extLst>
          </p:cNvPr>
          <p:cNvSpPr txBox="1">
            <a:spLocks/>
          </p:cNvSpPr>
          <p:nvPr/>
        </p:nvSpPr>
        <p:spPr>
          <a:xfrm>
            <a:off x="83819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0" i="0" dirty="0">
                <a:solidFill>
                  <a:srgbClr val="000000"/>
                </a:solidFill>
                <a:effectLst/>
              </a:rPr>
              <a:t>Race Conditions</a:t>
            </a:r>
            <a:endParaRPr lang="en-US" dirty="0"/>
          </a:p>
        </p:txBody>
      </p:sp>
      <p:pic>
        <p:nvPicPr>
          <p:cNvPr id="4" name="Picture 3">
            <a:extLst>
              <a:ext uri="{FF2B5EF4-FFF2-40B4-BE49-F238E27FC236}">
                <a16:creationId xmlns:a16="http://schemas.microsoft.com/office/drawing/2014/main" id="{C8FA345E-4E40-E3A3-D2CF-0C9E950C7814}"/>
              </a:ext>
            </a:extLst>
          </p:cNvPr>
          <p:cNvPicPr>
            <a:picLocks noChangeAspect="1"/>
          </p:cNvPicPr>
          <p:nvPr/>
        </p:nvPicPr>
        <p:blipFill>
          <a:blip r:embed="rId2"/>
          <a:stretch>
            <a:fillRect/>
          </a:stretch>
        </p:blipFill>
        <p:spPr>
          <a:xfrm>
            <a:off x="3185330" y="1181410"/>
            <a:ext cx="5821339" cy="5179803"/>
          </a:xfrm>
          <a:prstGeom prst="rect">
            <a:avLst/>
          </a:prstGeom>
        </p:spPr>
      </p:pic>
    </p:spTree>
    <p:extLst>
      <p:ext uri="{BB962C8B-B14F-4D97-AF65-F5344CB8AC3E}">
        <p14:creationId xmlns:p14="http://schemas.microsoft.com/office/powerpoint/2010/main" val="4087726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33AC2-9A38-B0C1-7EA8-6955062F93C0}"/>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CE47E8DF-9FF4-B973-C445-6123AE4337C6}"/>
              </a:ext>
            </a:extLst>
          </p:cNvPr>
          <p:cNvSpPr txBox="1">
            <a:spLocks/>
          </p:cNvSpPr>
          <p:nvPr/>
        </p:nvSpPr>
        <p:spPr>
          <a:xfrm>
            <a:off x="83819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0" i="0" dirty="0">
                <a:solidFill>
                  <a:srgbClr val="000000"/>
                </a:solidFill>
                <a:effectLst/>
              </a:rPr>
              <a:t>Instruction Reordering</a:t>
            </a:r>
            <a:endParaRPr lang="en-US" dirty="0"/>
          </a:p>
        </p:txBody>
      </p:sp>
      <p:sp>
        <p:nvSpPr>
          <p:cNvPr id="3" name="TextBox 2">
            <a:extLst>
              <a:ext uri="{FF2B5EF4-FFF2-40B4-BE49-F238E27FC236}">
                <a16:creationId xmlns:a16="http://schemas.microsoft.com/office/drawing/2014/main" id="{90E1D4B9-09C9-656A-13EC-AFED7EFC8FE1}"/>
              </a:ext>
            </a:extLst>
          </p:cNvPr>
          <p:cNvSpPr txBox="1"/>
          <p:nvPr/>
        </p:nvSpPr>
        <p:spPr>
          <a:xfrm>
            <a:off x="838199" y="1325563"/>
            <a:ext cx="10095271" cy="1200329"/>
          </a:xfrm>
          <a:prstGeom prst="rect">
            <a:avLst/>
          </a:prstGeom>
          <a:noFill/>
        </p:spPr>
        <p:txBody>
          <a:bodyPr wrap="square">
            <a:spAutoFit/>
          </a:bodyPr>
          <a:lstStyle/>
          <a:p>
            <a:pPr algn="just"/>
            <a:r>
              <a:rPr lang="en-US" sz="2400" b="0" i="0" dirty="0">
                <a:solidFill>
                  <a:srgbClr val="000000"/>
                </a:solidFill>
                <a:effectLst/>
                <a:latin typeface="Arial" panose="020B0604020202020204" pitchFamily="34" charset="0"/>
              </a:rPr>
              <a:t>Modern CPUs have the ability to execute instructions in parallel if the instructions do not depend on each other. The following two instructions do not depend on each other, and can be executed in parallel:</a:t>
            </a:r>
            <a:endParaRPr lang="en-US" sz="2400" dirty="0"/>
          </a:p>
        </p:txBody>
      </p:sp>
      <p:pic>
        <p:nvPicPr>
          <p:cNvPr id="8" name="Picture 7">
            <a:extLst>
              <a:ext uri="{FF2B5EF4-FFF2-40B4-BE49-F238E27FC236}">
                <a16:creationId xmlns:a16="http://schemas.microsoft.com/office/drawing/2014/main" id="{00FCFEBE-9210-C338-0AC4-02B9017D7056}"/>
              </a:ext>
            </a:extLst>
          </p:cNvPr>
          <p:cNvPicPr>
            <a:picLocks noChangeAspect="1"/>
          </p:cNvPicPr>
          <p:nvPr/>
        </p:nvPicPr>
        <p:blipFill>
          <a:blip r:embed="rId2"/>
          <a:stretch>
            <a:fillRect/>
          </a:stretch>
        </p:blipFill>
        <p:spPr>
          <a:xfrm>
            <a:off x="1919747" y="3052897"/>
            <a:ext cx="3401963" cy="2396838"/>
          </a:xfrm>
          <a:prstGeom prst="rect">
            <a:avLst/>
          </a:prstGeom>
        </p:spPr>
      </p:pic>
      <p:pic>
        <p:nvPicPr>
          <p:cNvPr id="10" name="Picture 9">
            <a:extLst>
              <a:ext uri="{FF2B5EF4-FFF2-40B4-BE49-F238E27FC236}">
                <a16:creationId xmlns:a16="http://schemas.microsoft.com/office/drawing/2014/main" id="{63E12E7B-A53A-4BEB-4E67-C7C304BE92E0}"/>
              </a:ext>
            </a:extLst>
          </p:cNvPr>
          <p:cNvPicPr>
            <a:picLocks noChangeAspect="1"/>
          </p:cNvPicPr>
          <p:nvPr/>
        </p:nvPicPr>
        <p:blipFill>
          <a:blip r:embed="rId3"/>
          <a:stretch>
            <a:fillRect/>
          </a:stretch>
        </p:blipFill>
        <p:spPr>
          <a:xfrm>
            <a:off x="6499747" y="3312476"/>
            <a:ext cx="3570943" cy="1877679"/>
          </a:xfrm>
          <a:prstGeom prst="rect">
            <a:avLst/>
          </a:prstGeom>
        </p:spPr>
      </p:pic>
      <p:sp>
        <p:nvSpPr>
          <p:cNvPr id="15" name="TextBox 14">
            <a:extLst>
              <a:ext uri="{FF2B5EF4-FFF2-40B4-BE49-F238E27FC236}">
                <a16:creationId xmlns:a16="http://schemas.microsoft.com/office/drawing/2014/main" id="{7CBE852F-16EB-4EF3-6A30-90B9D2362A31}"/>
              </a:ext>
            </a:extLst>
          </p:cNvPr>
          <p:cNvSpPr txBox="1"/>
          <p:nvPr/>
        </p:nvSpPr>
        <p:spPr>
          <a:xfrm>
            <a:off x="3271683" y="5449735"/>
            <a:ext cx="698090" cy="769441"/>
          </a:xfrm>
          <a:prstGeom prst="rect">
            <a:avLst/>
          </a:prstGeom>
          <a:noFill/>
        </p:spPr>
        <p:txBody>
          <a:bodyPr wrap="square">
            <a:spAutoFit/>
          </a:bodyPr>
          <a:lstStyle/>
          <a:p>
            <a:r>
              <a:rPr lang="en-US" sz="4400" b="1" i="0" dirty="0">
                <a:solidFill>
                  <a:srgbClr val="0FE392"/>
                </a:solidFill>
                <a:effectLst/>
                <a:latin typeface="Times New Roman" panose="02020603050405020304" pitchFamily="18" charset="0"/>
              </a:rPr>
              <a:t>✓</a:t>
            </a:r>
            <a:endParaRPr lang="en-US" sz="4400" dirty="0">
              <a:solidFill>
                <a:srgbClr val="0FE392"/>
              </a:solidFill>
            </a:endParaRPr>
          </a:p>
        </p:txBody>
      </p:sp>
      <p:sp>
        <p:nvSpPr>
          <p:cNvPr id="17" name="TextBox 16">
            <a:extLst>
              <a:ext uri="{FF2B5EF4-FFF2-40B4-BE49-F238E27FC236}">
                <a16:creationId xmlns:a16="http://schemas.microsoft.com/office/drawing/2014/main" id="{C880C971-5E18-5E8D-616A-89C0CD31F981}"/>
              </a:ext>
            </a:extLst>
          </p:cNvPr>
          <p:cNvSpPr txBox="1"/>
          <p:nvPr/>
        </p:nvSpPr>
        <p:spPr>
          <a:xfrm>
            <a:off x="8024663" y="5511289"/>
            <a:ext cx="521110" cy="646331"/>
          </a:xfrm>
          <a:prstGeom prst="rect">
            <a:avLst/>
          </a:prstGeom>
          <a:noFill/>
        </p:spPr>
        <p:txBody>
          <a:bodyPr wrap="square">
            <a:spAutoFit/>
          </a:bodyPr>
          <a:lstStyle/>
          <a:p>
            <a:r>
              <a:rPr lang="en-US" sz="3600" b="1" i="0" dirty="0">
                <a:solidFill>
                  <a:srgbClr val="FF0000"/>
                </a:solidFill>
                <a:effectLst/>
                <a:latin typeface="Arial" panose="020B0604020202020204" pitchFamily="34" charset="0"/>
              </a:rPr>
              <a:t>X</a:t>
            </a:r>
            <a:endParaRPr lang="en-US" sz="3600" b="1" dirty="0">
              <a:solidFill>
                <a:srgbClr val="FF0000"/>
              </a:solidFill>
            </a:endParaRPr>
          </a:p>
        </p:txBody>
      </p:sp>
    </p:spTree>
    <p:extLst>
      <p:ext uri="{BB962C8B-B14F-4D97-AF65-F5344CB8AC3E}">
        <p14:creationId xmlns:p14="http://schemas.microsoft.com/office/powerpoint/2010/main" val="298657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0988C-1312-086B-4D20-E050307AF1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71A213-73C8-4011-142E-23918BFA0C87}"/>
              </a:ext>
            </a:extLst>
          </p:cNvPr>
          <p:cNvSpPr>
            <a:spLocks noGrp="1"/>
          </p:cNvSpPr>
          <p:nvPr>
            <p:ph type="title"/>
          </p:nvPr>
        </p:nvSpPr>
        <p:spPr/>
        <p:txBody>
          <a:bodyPr/>
          <a:lstStyle/>
          <a:p>
            <a:r>
              <a:rPr lang="en-US" dirty="0"/>
              <a:t>Stack Memory</a:t>
            </a:r>
          </a:p>
        </p:txBody>
      </p:sp>
      <p:sp>
        <p:nvSpPr>
          <p:cNvPr id="7" name="Content Placeholder 6">
            <a:extLst>
              <a:ext uri="{FF2B5EF4-FFF2-40B4-BE49-F238E27FC236}">
                <a16:creationId xmlns:a16="http://schemas.microsoft.com/office/drawing/2014/main" id="{A903E0F5-50EC-F975-67E5-AE3C3A527B4B}"/>
              </a:ext>
            </a:extLst>
          </p:cNvPr>
          <p:cNvSpPr>
            <a:spLocks noGrp="1"/>
          </p:cNvSpPr>
          <p:nvPr>
            <p:ph idx="1"/>
          </p:nvPr>
        </p:nvSpPr>
        <p:spPr/>
        <p:txBody>
          <a:bodyPr/>
          <a:lstStyle/>
          <a:p>
            <a:pPr>
              <a:buClr>
                <a:srgbClr val="FF0000"/>
              </a:buClr>
              <a:buFont typeface="Wingdings" panose="05000000000000000000" pitchFamily="2" charset="2"/>
              <a:buChar char="§"/>
            </a:pPr>
            <a:r>
              <a:rPr lang="en-US" sz="3200" dirty="0"/>
              <a:t> Store temporary variables</a:t>
            </a:r>
          </a:p>
          <a:p>
            <a:pPr>
              <a:buClr>
                <a:srgbClr val="FF0000"/>
              </a:buClr>
              <a:buFont typeface="Wingdings" panose="05000000000000000000" pitchFamily="2" charset="2"/>
              <a:buChar char="§"/>
            </a:pPr>
            <a:r>
              <a:rPr lang="en-US" sz="3200" dirty="0"/>
              <a:t> Store primitive data types</a:t>
            </a:r>
          </a:p>
          <a:p>
            <a:pPr>
              <a:buClr>
                <a:srgbClr val="FF0000"/>
              </a:buClr>
              <a:buFont typeface="Wingdings" panose="05000000000000000000" pitchFamily="2" charset="2"/>
              <a:buChar char="§"/>
            </a:pPr>
            <a:r>
              <a:rPr lang="en-US" sz="3200" dirty="0"/>
              <a:t> Store separate memory blocks for methods</a:t>
            </a:r>
          </a:p>
          <a:p>
            <a:endParaRPr lang="en-US" dirty="0"/>
          </a:p>
        </p:txBody>
      </p:sp>
    </p:spTree>
    <p:extLst>
      <p:ext uri="{BB962C8B-B14F-4D97-AF65-F5344CB8AC3E}">
        <p14:creationId xmlns:p14="http://schemas.microsoft.com/office/powerpoint/2010/main" val="4220574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B6F85-333E-2963-D7A1-8A043E2725AB}"/>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B667EBA1-25BD-39B6-1F1B-B448CCDA3BBB}"/>
              </a:ext>
            </a:extLst>
          </p:cNvPr>
          <p:cNvSpPr txBox="1">
            <a:spLocks/>
          </p:cNvSpPr>
          <p:nvPr/>
        </p:nvSpPr>
        <p:spPr>
          <a:xfrm>
            <a:off x="83819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0" i="0" dirty="0">
                <a:solidFill>
                  <a:srgbClr val="000000"/>
                </a:solidFill>
                <a:effectLst/>
              </a:rPr>
              <a:t>Instruction Reordering</a:t>
            </a:r>
            <a:endParaRPr lang="en-US" dirty="0"/>
          </a:p>
        </p:txBody>
      </p:sp>
      <p:pic>
        <p:nvPicPr>
          <p:cNvPr id="4" name="Picture 3">
            <a:extLst>
              <a:ext uri="{FF2B5EF4-FFF2-40B4-BE49-F238E27FC236}">
                <a16:creationId xmlns:a16="http://schemas.microsoft.com/office/drawing/2014/main" id="{49B96EC2-3A5B-11A2-A9C0-4B83E6689F78}"/>
              </a:ext>
            </a:extLst>
          </p:cNvPr>
          <p:cNvPicPr>
            <a:picLocks noChangeAspect="1"/>
          </p:cNvPicPr>
          <p:nvPr/>
        </p:nvPicPr>
        <p:blipFill>
          <a:blip r:embed="rId2"/>
          <a:stretch>
            <a:fillRect/>
          </a:stretch>
        </p:blipFill>
        <p:spPr>
          <a:xfrm>
            <a:off x="1787014" y="2147544"/>
            <a:ext cx="2922319" cy="3227015"/>
          </a:xfrm>
          <a:prstGeom prst="rect">
            <a:avLst/>
          </a:prstGeom>
        </p:spPr>
      </p:pic>
      <p:pic>
        <p:nvPicPr>
          <p:cNvPr id="6" name="Picture 5">
            <a:extLst>
              <a:ext uri="{FF2B5EF4-FFF2-40B4-BE49-F238E27FC236}">
                <a16:creationId xmlns:a16="http://schemas.microsoft.com/office/drawing/2014/main" id="{F3C2CD51-4249-B008-1AC5-D7DE9D5EBAFB}"/>
              </a:ext>
            </a:extLst>
          </p:cNvPr>
          <p:cNvPicPr>
            <a:picLocks noChangeAspect="1"/>
          </p:cNvPicPr>
          <p:nvPr/>
        </p:nvPicPr>
        <p:blipFill>
          <a:blip r:embed="rId3"/>
          <a:stretch>
            <a:fillRect/>
          </a:stretch>
        </p:blipFill>
        <p:spPr>
          <a:xfrm>
            <a:off x="7482669" y="2181126"/>
            <a:ext cx="2575731" cy="3234921"/>
          </a:xfrm>
          <a:prstGeom prst="rect">
            <a:avLst/>
          </a:prstGeom>
        </p:spPr>
      </p:pic>
      <p:cxnSp>
        <p:nvCxnSpPr>
          <p:cNvPr id="9" name="Straight Arrow Connector 8">
            <a:extLst>
              <a:ext uri="{FF2B5EF4-FFF2-40B4-BE49-F238E27FC236}">
                <a16:creationId xmlns:a16="http://schemas.microsoft.com/office/drawing/2014/main" id="{6D739BF2-BC9B-0104-3A19-DE1EC4C98962}"/>
              </a:ext>
            </a:extLst>
          </p:cNvPr>
          <p:cNvCxnSpPr>
            <a:cxnSpLocks/>
          </p:cNvCxnSpPr>
          <p:nvPr/>
        </p:nvCxnSpPr>
        <p:spPr>
          <a:xfrm>
            <a:off x="5058538" y="3798586"/>
            <a:ext cx="2050185" cy="0"/>
          </a:xfrm>
          <a:prstGeom prst="straightConnector1">
            <a:avLst/>
          </a:prstGeom>
          <a:ln w="57150">
            <a:solidFill>
              <a:schemeClr val="accent6"/>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2372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7BC7F-7A58-0094-46C6-95471F8C0432}"/>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5D699FDB-749F-5384-8AA2-80BB9F6DA23D}"/>
              </a:ext>
            </a:extLst>
          </p:cNvPr>
          <p:cNvSpPr txBox="1">
            <a:spLocks/>
          </p:cNvSpPr>
          <p:nvPr/>
        </p:nvSpPr>
        <p:spPr>
          <a:xfrm>
            <a:off x="83819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0" i="0" dirty="0">
                <a:solidFill>
                  <a:srgbClr val="000000"/>
                </a:solidFill>
                <a:effectLst/>
              </a:rPr>
              <a:t>Happens Before Rules. Volatile keyword</a:t>
            </a:r>
            <a:endParaRPr lang="en-US" dirty="0"/>
          </a:p>
        </p:txBody>
      </p:sp>
      <p:sp>
        <p:nvSpPr>
          <p:cNvPr id="3" name="TextBox 2">
            <a:extLst>
              <a:ext uri="{FF2B5EF4-FFF2-40B4-BE49-F238E27FC236}">
                <a16:creationId xmlns:a16="http://schemas.microsoft.com/office/drawing/2014/main" id="{02C454B1-7B65-8114-A76E-735F61DD772C}"/>
              </a:ext>
            </a:extLst>
          </p:cNvPr>
          <p:cNvSpPr txBox="1"/>
          <p:nvPr/>
        </p:nvSpPr>
        <p:spPr>
          <a:xfrm>
            <a:off x="1838630" y="1839084"/>
            <a:ext cx="8514735" cy="3416320"/>
          </a:xfrm>
          <a:prstGeom prst="rect">
            <a:avLst/>
          </a:prstGeom>
          <a:noFill/>
        </p:spPr>
        <p:txBody>
          <a:bodyPr wrap="square">
            <a:spAutoFit/>
          </a:bodyPr>
          <a:lstStyle/>
          <a:p>
            <a:r>
              <a:rPr lang="en-US" sz="2400" b="0" i="0" dirty="0">
                <a:solidFill>
                  <a:srgbClr val="000000"/>
                </a:solidFill>
                <a:effectLst/>
                <a:latin typeface="Arial" panose="020B0604020202020204" pitchFamily="34" charset="0"/>
              </a:rPr>
              <a:t>The Java volatile happens before guarantee sets some restrictions on instruction reordering around volatile variables.</a:t>
            </a:r>
          </a:p>
          <a:p>
            <a:endParaRPr lang="en-US" sz="2400" dirty="0">
              <a:solidFill>
                <a:srgbClr val="000000"/>
              </a:solidFill>
              <a:latin typeface="Arial" panose="020B0604020202020204" pitchFamily="34" charset="0"/>
            </a:endParaRPr>
          </a:p>
          <a:p>
            <a:pPr marL="285750" indent="-285750">
              <a:buClr>
                <a:srgbClr val="FF0000"/>
              </a:buClr>
              <a:buFont typeface="Wingdings" panose="05000000000000000000" pitchFamily="2" charset="2"/>
              <a:buChar char="§"/>
            </a:pPr>
            <a:r>
              <a:rPr lang="en-US" sz="2400" b="0" i="0" dirty="0">
                <a:solidFill>
                  <a:srgbClr val="000000"/>
                </a:solidFill>
                <a:effectLst/>
                <a:latin typeface="Arial" panose="020B0604020202020204" pitchFamily="34" charset="0"/>
              </a:rPr>
              <a:t>Write to a non-volatile or volatile variable that happens before a write to a volatile variable is guaranteed to happen before the write to that volatile variable.</a:t>
            </a:r>
          </a:p>
          <a:p>
            <a:pPr marL="285750" indent="-285750">
              <a:buClr>
                <a:srgbClr val="FF0000"/>
              </a:buClr>
              <a:buFont typeface="Wingdings" panose="05000000000000000000" pitchFamily="2" charset="2"/>
              <a:buChar char="§"/>
            </a:pPr>
            <a:endParaRPr lang="en-US" sz="2400" b="0" i="0" dirty="0">
              <a:solidFill>
                <a:srgbClr val="000000"/>
              </a:solidFill>
              <a:effectLst/>
              <a:latin typeface="Arial" panose="020B0604020202020204" pitchFamily="34" charset="0"/>
            </a:endParaRPr>
          </a:p>
          <a:p>
            <a:pPr marL="285750" indent="-285750">
              <a:buClr>
                <a:srgbClr val="FF0000"/>
              </a:buClr>
              <a:buFont typeface="Wingdings" panose="05000000000000000000" pitchFamily="2" charset="2"/>
              <a:buChar char="§"/>
            </a:pPr>
            <a:r>
              <a:rPr lang="en-US" sz="2400" b="0" i="0" dirty="0">
                <a:solidFill>
                  <a:srgbClr val="000000"/>
                </a:solidFill>
                <a:effectLst/>
                <a:latin typeface="Arial" panose="020B0604020202020204" pitchFamily="34" charset="0"/>
              </a:rPr>
              <a:t>Read of a volatile variable will happen before any subsequent reads of volatile and non-volatile variables.</a:t>
            </a:r>
            <a:endParaRPr lang="en-US" sz="2400" dirty="0"/>
          </a:p>
        </p:txBody>
      </p:sp>
    </p:spTree>
    <p:extLst>
      <p:ext uri="{BB962C8B-B14F-4D97-AF65-F5344CB8AC3E}">
        <p14:creationId xmlns:p14="http://schemas.microsoft.com/office/powerpoint/2010/main" val="929173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CB88B-7127-5CC5-B540-A905BEBBA0E0}"/>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33C05C75-801F-2A64-2C8B-EE46C14C2C87}"/>
              </a:ext>
            </a:extLst>
          </p:cNvPr>
          <p:cNvSpPr txBox="1">
            <a:spLocks/>
          </p:cNvSpPr>
          <p:nvPr/>
        </p:nvSpPr>
        <p:spPr>
          <a:xfrm>
            <a:off x="838199"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0" i="0" dirty="0">
                <a:solidFill>
                  <a:srgbClr val="000000"/>
                </a:solidFill>
                <a:effectLst/>
              </a:rPr>
              <a:t>Happens Before Rules. Synchronized block</a:t>
            </a:r>
            <a:endParaRPr lang="en-US" dirty="0"/>
          </a:p>
        </p:txBody>
      </p:sp>
      <p:sp>
        <p:nvSpPr>
          <p:cNvPr id="3" name="TextBox 2">
            <a:extLst>
              <a:ext uri="{FF2B5EF4-FFF2-40B4-BE49-F238E27FC236}">
                <a16:creationId xmlns:a16="http://schemas.microsoft.com/office/drawing/2014/main" id="{CBF902E6-E587-9048-AE2A-4C291D864B0F}"/>
              </a:ext>
            </a:extLst>
          </p:cNvPr>
          <p:cNvSpPr txBox="1"/>
          <p:nvPr/>
        </p:nvSpPr>
        <p:spPr>
          <a:xfrm>
            <a:off x="1838631" y="1905506"/>
            <a:ext cx="8514735" cy="3046988"/>
          </a:xfrm>
          <a:prstGeom prst="rect">
            <a:avLst/>
          </a:prstGeom>
          <a:noFill/>
        </p:spPr>
        <p:txBody>
          <a:bodyPr wrap="square">
            <a:spAutoFit/>
          </a:bodyPr>
          <a:lstStyle/>
          <a:p>
            <a:r>
              <a:rPr lang="en-US" sz="2400" b="0" i="0" dirty="0">
                <a:solidFill>
                  <a:srgbClr val="000000"/>
                </a:solidFill>
                <a:effectLst/>
                <a:latin typeface="Arial" panose="020B0604020202020204" pitchFamily="34" charset="0"/>
              </a:rPr>
              <a:t>Java synchronized blocks provide visibility guarantees that are similar to those of volatile variables.</a:t>
            </a:r>
          </a:p>
          <a:p>
            <a:endParaRPr lang="en-US" sz="2400" dirty="0">
              <a:solidFill>
                <a:srgbClr val="000000"/>
              </a:solidFill>
              <a:latin typeface="Arial" panose="020B0604020202020204" pitchFamily="34" charset="0"/>
            </a:endParaRPr>
          </a:p>
          <a:p>
            <a:pPr marL="285750" indent="-285750">
              <a:buClr>
                <a:srgbClr val="FF0000"/>
              </a:buClr>
              <a:buFont typeface="Wingdings" panose="05000000000000000000" pitchFamily="2" charset="2"/>
              <a:buChar char="§"/>
            </a:pPr>
            <a:r>
              <a:rPr lang="en-US" sz="2400" b="0" i="0" dirty="0">
                <a:solidFill>
                  <a:srgbClr val="000000"/>
                </a:solidFill>
                <a:effectLst/>
                <a:latin typeface="Arial" panose="020B0604020202020204" pitchFamily="34" charset="0"/>
              </a:rPr>
              <a:t>When a thread enters a synchronized block, all variables visible to the thread are refresh from main memory.</a:t>
            </a:r>
          </a:p>
          <a:p>
            <a:pPr marL="285750" indent="-285750">
              <a:buClr>
                <a:srgbClr val="FF0000"/>
              </a:buClr>
              <a:buFont typeface="Wingdings" panose="05000000000000000000" pitchFamily="2" charset="2"/>
              <a:buChar char="§"/>
            </a:pPr>
            <a:endParaRPr lang="en-US" sz="2400" b="0" i="0" dirty="0">
              <a:solidFill>
                <a:srgbClr val="000000"/>
              </a:solidFill>
              <a:effectLst/>
              <a:latin typeface="Arial" panose="020B0604020202020204" pitchFamily="34" charset="0"/>
            </a:endParaRPr>
          </a:p>
          <a:p>
            <a:pPr marL="285750" indent="-285750">
              <a:buClr>
                <a:srgbClr val="FF0000"/>
              </a:buClr>
              <a:buFont typeface="Wingdings" panose="05000000000000000000" pitchFamily="2" charset="2"/>
              <a:buChar char="§"/>
            </a:pPr>
            <a:r>
              <a:rPr lang="en-US" sz="2400" b="0" i="0" dirty="0">
                <a:solidFill>
                  <a:srgbClr val="000000"/>
                </a:solidFill>
                <a:effectLst/>
                <a:latin typeface="Arial" panose="020B0604020202020204" pitchFamily="34" charset="0"/>
              </a:rPr>
              <a:t>When a thread exits a synchronized block, all variables visible to the thread are written back to main memory.</a:t>
            </a:r>
          </a:p>
        </p:txBody>
      </p:sp>
    </p:spTree>
    <p:extLst>
      <p:ext uri="{BB962C8B-B14F-4D97-AF65-F5344CB8AC3E}">
        <p14:creationId xmlns:p14="http://schemas.microsoft.com/office/powerpoint/2010/main" val="253601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CB017-ACA6-499F-6E9B-A17B473934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B6E3C0-D599-FBF6-EA0E-C3167D192CE0}"/>
              </a:ext>
            </a:extLst>
          </p:cNvPr>
          <p:cNvSpPr>
            <a:spLocks noGrp="1"/>
          </p:cNvSpPr>
          <p:nvPr>
            <p:ph type="title"/>
          </p:nvPr>
        </p:nvSpPr>
        <p:spPr/>
        <p:txBody>
          <a:bodyPr/>
          <a:lstStyle/>
          <a:p>
            <a:r>
              <a:rPr lang="en-US" dirty="0"/>
              <a:t>Stack Memory</a:t>
            </a:r>
          </a:p>
        </p:txBody>
      </p:sp>
      <p:pic>
        <p:nvPicPr>
          <p:cNvPr id="6" name="Picture 5">
            <a:extLst>
              <a:ext uri="{FF2B5EF4-FFF2-40B4-BE49-F238E27FC236}">
                <a16:creationId xmlns:a16="http://schemas.microsoft.com/office/drawing/2014/main" id="{87BB2510-A18F-8C8B-E2BE-81A0CE339A15}"/>
              </a:ext>
            </a:extLst>
          </p:cNvPr>
          <p:cNvPicPr>
            <a:picLocks noChangeAspect="1"/>
          </p:cNvPicPr>
          <p:nvPr/>
        </p:nvPicPr>
        <p:blipFill>
          <a:blip r:embed="rId2"/>
          <a:srcRect l="5879" t="4973" r="2418"/>
          <a:stretch/>
        </p:blipFill>
        <p:spPr>
          <a:xfrm>
            <a:off x="2799230" y="1568810"/>
            <a:ext cx="6593540" cy="4855239"/>
          </a:xfrm>
          <a:prstGeom prst="rect">
            <a:avLst/>
          </a:prstGeom>
        </p:spPr>
      </p:pic>
    </p:spTree>
    <p:extLst>
      <p:ext uri="{BB962C8B-B14F-4D97-AF65-F5344CB8AC3E}">
        <p14:creationId xmlns:p14="http://schemas.microsoft.com/office/powerpoint/2010/main" val="258702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6049E-E30F-BD14-335E-12C4C03E60B2}"/>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6D06F6EE-8FEB-4483-17F3-42D7CD9CD35C}"/>
              </a:ext>
            </a:extLst>
          </p:cNvPr>
          <p:cNvGrpSpPr/>
          <p:nvPr/>
        </p:nvGrpSpPr>
        <p:grpSpPr>
          <a:xfrm>
            <a:off x="2048228" y="1872384"/>
            <a:ext cx="3391382" cy="4486188"/>
            <a:chOff x="4384040" y="1690687"/>
            <a:chExt cx="2799080" cy="4351338"/>
          </a:xfrm>
        </p:grpSpPr>
        <p:sp>
          <p:nvSpPr>
            <p:cNvPr id="9" name="Rectangle 8">
              <a:extLst>
                <a:ext uri="{FF2B5EF4-FFF2-40B4-BE49-F238E27FC236}">
                  <a16:creationId xmlns:a16="http://schemas.microsoft.com/office/drawing/2014/main" id="{25729C59-4FC3-23A3-5898-B72ECA643352}"/>
                </a:ext>
              </a:extLst>
            </p:cNvPr>
            <p:cNvSpPr/>
            <p:nvPr/>
          </p:nvSpPr>
          <p:spPr>
            <a:xfrm>
              <a:off x="4384040" y="1690687"/>
              <a:ext cx="2799080" cy="4351338"/>
            </a:xfrm>
            <a:prstGeom prst="rect">
              <a:avLst/>
            </a:prstGeom>
            <a:solidFill>
              <a:srgbClr val="0FE39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6ADBD486-A8A2-3236-9D63-32F801367775}"/>
                </a:ext>
              </a:extLst>
            </p:cNvPr>
            <p:cNvCxnSpPr/>
            <p:nvPr/>
          </p:nvCxnSpPr>
          <p:spPr>
            <a:xfrm>
              <a:off x="4384040" y="2290242"/>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518FF31-A449-098E-26E0-3AA0B7F2BA0B}"/>
                </a:ext>
              </a:extLst>
            </p:cNvPr>
            <p:cNvCxnSpPr/>
            <p:nvPr/>
          </p:nvCxnSpPr>
          <p:spPr>
            <a:xfrm>
              <a:off x="4384040" y="4392950"/>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1C0103B-5700-3349-517D-9185261506DF}"/>
                </a:ext>
              </a:extLst>
            </p:cNvPr>
            <p:cNvCxnSpPr/>
            <p:nvPr/>
          </p:nvCxnSpPr>
          <p:spPr>
            <a:xfrm>
              <a:off x="4384040" y="2812396"/>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DE9B48E-DFCD-6149-A439-7F1CC2DD05AE}"/>
                </a:ext>
              </a:extLst>
            </p:cNvPr>
            <p:cNvCxnSpPr/>
            <p:nvPr/>
          </p:nvCxnSpPr>
          <p:spPr>
            <a:xfrm>
              <a:off x="4384040" y="4915401"/>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76B396D-E0B0-FF41-3A26-CC6B861F3D90}"/>
                </a:ext>
              </a:extLst>
            </p:cNvPr>
            <p:cNvCxnSpPr/>
            <p:nvPr/>
          </p:nvCxnSpPr>
          <p:spPr>
            <a:xfrm>
              <a:off x="4384040" y="5478417"/>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Cloud 15">
            <a:extLst>
              <a:ext uri="{FF2B5EF4-FFF2-40B4-BE49-F238E27FC236}">
                <a16:creationId xmlns:a16="http://schemas.microsoft.com/office/drawing/2014/main" id="{FE11C79E-0653-9444-08A2-582941B41F34}"/>
              </a:ext>
            </a:extLst>
          </p:cNvPr>
          <p:cNvSpPr/>
          <p:nvPr/>
        </p:nvSpPr>
        <p:spPr>
          <a:xfrm>
            <a:off x="7099311" y="1667000"/>
            <a:ext cx="5100063" cy="4279114"/>
          </a:xfrm>
          <a:prstGeom prst="cloud">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24">
            <a:extLst>
              <a:ext uri="{FF2B5EF4-FFF2-40B4-BE49-F238E27FC236}">
                <a16:creationId xmlns:a16="http://schemas.microsoft.com/office/drawing/2014/main" id="{F28BB803-5D8A-C69D-B93E-33DD44CAC8B5}"/>
              </a:ext>
            </a:extLst>
          </p:cNvPr>
          <p:cNvSpPr/>
          <p:nvPr/>
        </p:nvSpPr>
        <p:spPr>
          <a:xfrm>
            <a:off x="9353502" y="2485149"/>
            <a:ext cx="1980990" cy="1408921"/>
          </a:xfrm>
          <a:prstGeom prst="clou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2E230B6-C535-FE8C-C154-0EE794B45D9C}"/>
              </a:ext>
            </a:extLst>
          </p:cNvPr>
          <p:cNvSpPr/>
          <p:nvPr/>
        </p:nvSpPr>
        <p:spPr>
          <a:xfrm>
            <a:off x="9924984" y="3001497"/>
            <a:ext cx="721140" cy="434481"/>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CD1B9E-37B7-E20D-5D29-F1402AF42563}"/>
              </a:ext>
            </a:extLst>
          </p:cNvPr>
          <p:cNvSpPr>
            <a:spLocks noGrp="1"/>
          </p:cNvSpPr>
          <p:nvPr>
            <p:ph type="title"/>
          </p:nvPr>
        </p:nvSpPr>
        <p:spPr/>
        <p:txBody>
          <a:bodyPr/>
          <a:lstStyle/>
          <a:p>
            <a:r>
              <a:rPr lang="en-US" dirty="0"/>
              <a:t>Stack Memory</a:t>
            </a:r>
          </a:p>
        </p:txBody>
      </p:sp>
      <p:sp>
        <p:nvSpPr>
          <p:cNvPr id="15" name="TextBox 14">
            <a:extLst>
              <a:ext uri="{FF2B5EF4-FFF2-40B4-BE49-F238E27FC236}">
                <a16:creationId xmlns:a16="http://schemas.microsoft.com/office/drawing/2014/main" id="{2033B1C7-D0ED-A9EE-E9FB-70573D03492C}"/>
              </a:ext>
            </a:extLst>
          </p:cNvPr>
          <p:cNvSpPr txBox="1"/>
          <p:nvPr/>
        </p:nvSpPr>
        <p:spPr>
          <a:xfrm>
            <a:off x="2476073" y="5883370"/>
            <a:ext cx="2506520" cy="369332"/>
          </a:xfrm>
          <a:prstGeom prst="rect">
            <a:avLst/>
          </a:prstGeom>
          <a:noFill/>
        </p:spPr>
        <p:txBody>
          <a:bodyPr wrap="none" rtlCol="0">
            <a:spAutoFit/>
          </a:bodyPr>
          <a:lstStyle/>
          <a:p>
            <a:r>
              <a:rPr lang="en-US" dirty="0"/>
              <a:t>primitiveVariable1 = 10</a:t>
            </a:r>
          </a:p>
        </p:txBody>
      </p:sp>
      <p:sp>
        <p:nvSpPr>
          <p:cNvPr id="4" name="Right Brace 3">
            <a:extLst>
              <a:ext uri="{FF2B5EF4-FFF2-40B4-BE49-F238E27FC236}">
                <a16:creationId xmlns:a16="http://schemas.microsoft.com/office/drawing/2014/main" id="{E8710413-38BE-B0DC-1FC2-16303135EE9A}"/>
              </a:ext>
            </a:extLst>
          </p:cNvPr>
          <p:cNvSpPr/>
          <p:nvPr/>
        </p:nvSpPr>
        <p:spPr>
          <a:xfrm rot="10800000">
            <a:off x="1736599" y="4213934"/>
            <a:ext cx="238757" cy="214463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436A29E9-CB87-12D6-AE69-E310F2D17EAC}"/>
              </a:ext>
            </a:extLst>
          </p:cNvPr>
          <p:cNvSpPr txBox="1"/>
          <p:nvPr/>
        </p:nvSpPr>
        <p:spPr>
          <a:xfrm>
            <a:off x="822561" y="5075183"/>
            <a:ext cx="1088020" cy="400110"/>
          </a:xfrm>
          <a:prstGeom prst="rect">
            <a:avLst/>
          </a:prstGeom>
          <a:noFill/>
        </p:spPr>
        <p:txBody>
          <a:bodyPr wrap="square" rtlCol="0">
            <a:spAutoFit/>
          </a:bodyPr>
          <a:lstStyle/>
          <a:p>
            <a:pPr algn="ctr"/>
            <a:r>
              <a:rPr lang="en-US" sz="2000" dirty="0"/>
              <a:t>main</a:t>
            </a:r>
            <a:endParaRPr lang="en-US" dirty="0"/>
          </a:p>
        </p:txBody>
      </p:sp>
      <p:sp>
        <p:nvSpPr>
          <p:cNvPr id="18" name="Rectangle 17">
            <a:extLst>
              <a:ext uri="{FF2B5EF4-FFF2-40B4-BE49-F238E27FC236}">
                <a16:creationId xmlns:a16="http://schemas.microsoft.com/office/drawing/2014/main" id="{07AFE92D-B82D-B198-8C17-1A8EAA41F39B}"/>
              </a:ext>
            </a:extLst>
          </p:cNvPr>
          <p:cNvSpPr/>
          <p:nvPr/>
        </p:nvSpPr>
        <p:spPr>
          <a:xfrm>
            <a:off x="9107016" y="4569903"/>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personObj</a:t>
            </a:r>
            <a:endParaRPr lang="en-US" dirty="0">
              <a:solidFill>
                <a:schemeClr val="tx1"/>
              </a:solidFill>
            </a:endParaRPr>
          </a:p>
        </p:txBody>
      </p:sp>
      <p:cxnSp>
        <p:nvCxnSpPr>
          <p:cNvPr id="22" name="Straight Arrow Connector 21">
            <a:extLst>
              <a:ext uri="{FF2B5EF4-FFF2-40B4-BE49-F238E27FC236}">
                <a16:creationId xmlns:a16="http://schemas.microsoft.com/office/drawing/2014/main" id="{64AF1856-62D6-0931-F72F-BB1099F586EF}"/>
              </a:ext>
            </a:extLst>
          </p:cNvPr>
          <p:cNvCxnSpPr>
            <a:cxnSpLocks/>
          </p:cNvCxnSpPr>
          <p:nvPr/>
        </p:nvCxnSpPr>
        <p:spPr>
          <a:xfrm flipV="1">
            <a:off x="5439610" y="5001170"/>
            <a:ext cx="3656367" cy="453959"/>
          </a:xfrm>
          <a:prstGeom prst="straightConnector1">
            <a:avLst/>
          </a:prstGeom>
          <a:ln w="57150">
            <a:solidFill>
              <a:srgbClr val="002060"/>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297DA782-5887-957B-E12F-D673C2EE1C01}"/>
              </a:ext>
            </a:extLst>
          </p:cNvPr>
          <p:cNvSpPr txBox="1"/>
          <p:nvPr/>
        </p:nvSpPr>
        <p:spPr>
          <a:xfrm>
            <a:off x="2955242" y="5302295"/>
            <a:ext cx="1548181" cy="369332"/>
          </a:xfrm>
          <a:prstGeom prst="rect">
            <a:avLst/>
          </a:prstGeom>
          <a:noFill/>
        </p:spPr>
        <p:txBody>
          <a:bodyPr wrap="none" rtlCol="0">
            <a:spAutoFit/>
          </a:bodyPr>
          <a:lstStyle/>
          <a:p>
            <a:r>
              <a:rPr lang="en-US" dirty="0" err="1"/>
              <a:t>personObject</a:t>
            </a:r>
            <a:endParaRPr lang="en-US" dirty="0"/>
          </a:p>
        </p:txBody>
      </p:sp>
      <p:sp>
        <p:nvSpPr>
          <p:cNvPr id="24" name="TextBox 23">
            <a:extLst>
              <a:ext uri="{FF2B5EF4-FFF2-40B4-BE49-F238E27FC236}">
                <a16:creationId xmlns:a16="http://schemas.microsoft.com/office/drawing/2014/main" id="{B7A6C522-A405-97C8-60A7-1AFBBBB37F74}"/>
              </a:ext>
            </a:extLst>
          </p:cNvPr>
          <p:cNvSpPr txBox="1"/>
          <p:nvPr/>
        </p:nvSpPr>
        <p:spPr>
          <a:xfrm>
            <a:off x="3063957" y="4736853"/>
            <a:ext cx="1359924" cy="369332"/>
          </a:xfrm>
          <a:prstGeom prst="rect">
            <a:avLst/>
          </a:prstGeom>
          <a:noFill/>
        </p:spPr>
        <p:txBody>
          <a:bodyPr wrap="none" rtlCol="0">
            <a:spAutoFit/>
          </a:bodyPr>
          <a:lstStyle/>
          <a:p>
            <a:r>
              <a:rPr lang="en-US" dirty="0" err="1"/>
              <a:t>stringLiteral</a:t>
            </a:r>
            <a:endParaRPr lang="en-US" dirty="0"/>
          </a:p>
        </p:txBody>
      </p:sp>
      <p:sp>
        <p:nvSpPr>
          <p:cNvPr id="26" name="TextBox 25">
            <a:extLst>
              <a:ext uri="{FF2B5EF4-FFF2-40B4-BE49-F238E27FC236}">
                <a16:creationId xmlns:a16="http://schemas.microsoft.com/office/drawing/2014/main" id="{882DE548-2FFD-1C2E-9593-A625AAA5506A}"/>
              </a:ext>
            </a:extLst>
          </p:cNvPr>
          <p:cNvSpPr txBox="1"/>
          <p:nvPr/>
        </p:nvSpPr>
        <p:spPr>
          <a:xfrm>
            <a:off x="9964634" y="3055535"/>
            <a:ext cx="641839" cy="369332"/>
          </a:xfrm>
          <a:prstGeom prst="rect">
            <a:avLst/>
          </a:prstGeom>
          <a:noFill/>
        </p:spPr>
        <p:txBody>
          <a:bodyPr wrap="square" rtlCol="0">
            <a:spAutoFit/>
          </a:bodyPr>
          <a:lstStyle/>
          <a:p>
            <a:r>
              <a:rPr lang="en-US" dirty="0"/>
              <a:t>“24”</a:t>
            </a:r>
          </a:p>
        </p:txBody>
      </p:sp>
      <p:cxnSp>
        <p:nvCxnSpPr>
          <p:cNvPr id="28" name="Straight Arrow Connector 27">
            <a:extLst>
              <a:ext uri="{FF2B5EF4-FFF2-40B4-BE49-F238E27FC236}">
                <a16:creationId xmlns:a16="http://schemas.microsoft.com/office/drawing/2014/main" id="{0B06CD40-027A-C534-B5C1-B17D0DB35648}"/>
              </a:ext>
            </a:extLst>
          </p:cNvPr>
          <p:cNvCxnSpPr>
            <a:cxnSpLocks/>
            <a:endCxn id="27" idx="1"/>
          </p:cNvCxnSpPr>
          <p:nvPr/>
        </p:nvCxnSpPr>
        <p:spPr>
          <a:xfrm flipV="1">
            <a:off x="5439609" y="3218738"/>
            <a:ext cx="4485375" cy="1702781"/>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397676D3-51FB-671C-48F5-FD25375FC651}"/>
              </a:ext>
            </a:extLst>
          </p:cNvPr>
          <p:cNvSpPr txBox="1"/>
          <p:nvPr/>
        </p:nvSpPr>
        <p:spPr>
          <a:xfrm>
            <a:off x="3202585" y="4213934"/>
            <a:ext cx="1053494" cy="369332"/>
          </a:xfrm>
          <a:prstGeom prst="rect">
            <a:avLst/>
          </a:prstGeom>
          <a:noFill/>
        </p:spPr>
        <p:txBody>
          <a:bodyPr wrap="none" rtlCol="0">
            <a:spAutoFit/>
          </a:bodyPr>
          <a:lstStyle/>
          <a:p>
            <a:r>
              <a:rPr lang="en-US" dirty="0" err="1"/>
              <a:t>memObj</a:t>
            </a:r>
            <a:endParaRPr lang="en-US" dirty="0"/>
          </a:p>
        </p:txBody>
      </p:sp>
      <p:cxnSp>
        <p:nvCxnSpPr>
          <p:cNvPr id="40" name="Straight Connector 39">
            <a:extLst>
              <a:ext uri="{FF2B5EF4-FFF2-40B4-BE49-F238E27FC236}">
                <a16:creationId xmlns:a16="http://schemas.microsoft.com/office/drawing/2014/main" id="{DAE59FEF-ECDE-9CCF-6D00-ACBF84B70E25}"/>
              </a:ext>
            </a:extLst>
          </p:cNvPr>
          <p:cNvCxnSpPr/>
          <p:nvPr/>
        </p:nvCxnSpPr>
        <p:spPr>
          <a:xfrm>
            <a:off x="2048228" y="4151661"/>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21FCDBE7-3777-B453-8A5F-EE399D2F7A19}"/>
              </a:ext>
            </a:extLst>
          </p:cNvPr>
          <p:cNvSpPr/>
          <p:nvPr/>
        </p:nvSpPr>
        <p:spPr>
          <a:xfrm>
            <a:off x="8477487" y="3865246"/>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memObj</a:t>
            </a:r>
            <a:endParaRPr lang="en-US" dirty="0">
              <a:solidFill>
                <a:schemeClr val="tx1"/>
              </a:solidFill>
            </a:endParaRPr>
          </a:p>
        </p:txBody>
      </p:sp>
      <p:cxnSp>
        <p:nvCxnSpPr>
          <p:cNvPr id="54" name="Straight Connector 53">
            <a:extLst>
              <a:ext uri="{FF2B5EF4-FFF2-40B4-BE49-F238E27FC236}">
                <a16:creationId xmlns:a16="http://schemas.microsoft.com/office/drawing/2014/main" id="{47E81CC1-7AC0-88EA-B7B0-28D80B91CCE3}"/>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B38A8EAF-534B-DAB1-ED0E-100BD34E5913}"/>
              </a:ext>
            </a:extLst>
          </p:cNvPr>
          <p:cNvCxnSpPr>
            <a:cxnSpLocks/>
            <a:endCxn id="49" idx="1"/>
          </p:cNvCxnSpPr>
          <p:nvPr/>
        </p:nvCxnSpPr>
        <p:spPr>
          <a:xfrm flipV="1">
            <a:off x="5439610" y="4176627"/>
            <a:ext cx="3037877" cy="23235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1E3DDB27-BB04-8278-CAE3-DEC7224E5C82}"/>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E61B5486-BA61-D719-B50A-9D28A272F56F}"/>
              </a:ext>
            </a:extLst>
          </p:cNvPr>
          <p:cNvCxnSpPr/>
          <p:nvPr/>
        </p:nvCxnSpPr>
        <p:spPr>
          <a:xfrm>
            <a:off x="2051990" y="2485149"/>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0A28F8C7-2D06-DF7A-1DEB-E5D528BC4240}"/>
              </a:ext>
            </a:extLst>
          </p:cNvPr>
          <p:cNvCxnSpPr>
            <a:cxnSpLocks/>
          </p:cNvCxnSpPr>
          <p:nvPr/>
        </p:nvCxnSpPr>
        <p:spPr>
          <a:xfrm flipV="1">
            <a:off x="412955" y="1872384"/>
            <a:ext cx="0" cy="448618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6AD12560-4AF0-9342-5BFB-E1C25D79B6F8}"/>
              </a:ext>
            </a:extLst>
          </p:cNvPr>
          <p:cNvSpPr txBox="1"/>
          <p:nvPr/>
        </p:nvSpPr>
        <p:spPr>
          <a:xfrm>
            <a:off x="9924984" y="2658777"/>
            <a:ext cx="1582993" cy="369332"/>
          </a:xfrm>
          <a:prstGeom prst="rect">
            <a:avLst/>
          </a:prstGeom>
          <a:noFill/>
        </p:spPr>
        <p:txBody>
          <a:bodyPr wrap="square" rtlCol="0">
            <a:spAutoFit/>
          </a:bodyPr>
          <a:lstStyle/>
          <a:p>
            <a:r>
              <a:rPr lang="en-US" dirty="0"/>
              <a:t>String Pool</a:t>
            </a:r>
          </a:p>
        </p:txBody>
      </p:sp>
    </p:spTree>
    <p:extLst>
      <p:ext uri="{BB962C8B-B14F-4D97-AF65-F5344CB8AC3E}">
        <p14:creationId xmlns:p14="http://schemas.microsoft.com/office/powerpoint/2010/main" val="10818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84D2F-F3B9-EDB4-C2FD-3202B67E06AE}"/>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2766ED21-6690-C27F-FB2A-B019B2C09D8C}"/>
              </a:ext>
            </a:extLst>
          </p:cNvPr>
          <p:cNvGrpSpPr/>
          <p:nvPr/>
        </p:nvGrpSpPr>
        <p:grpSpPr>
          <a:xfrm>
            <a:off x="2048228" y="1872384"/>
            <a:ext cx="3391382" cy="4486188"/>
            <a:chOff x="4384040" y="1690687"/>
            <a:chExt cx="2799080" cy="4351338"/>
          </a:xfrm>
        </p:grpSpPr>
        <p:sp>
          <p:nvSpPr>
            <p:cNvPr id="9" name="Rectangle 8">
              <a:extLst>
                <a:ext uri="{FF2B5EF4-FFF2-40B4-BE49-F238E27FC236}">
                  <a16:creationId xmlns:a16="http://schemas.microsoft.com/office/drawing/2014/main" id="{414BB3AF-6761-8697-9D63-CBDE0F1AE071}"/>
                </a:ext>
              </a:extLst>
            </p:cNvPr>
            <p:cNvSpPr/>
            <p:nvPr/>
          </p:nvSpPr>
          <p:spPr>
            <a:xfrm>
              <a:off x="4384040" y="1690687"/>
              <a:ext cx="2799080" cy="4351338"/>
            </a:xfrm>
            <a:prstGeom prst="rect">
              <a:avLst/>
            </a:prstGeom>
            <a:solidFill>
              <a:srgbClr val="0FE39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571B79F8-7A2F-332D-01B2-25807D25CF01}"/>
                </a:ext>
              </a:extLst>
            </p:cNvPr>
            <p:cNvCxnSpPr/>
            <p:nvPr/>
          </p:nvCxnSpPr>
          <p:spPr>
            <a:xfrm>
              <a:off x="4384040" y="2290242"/>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6DDA294-546C-DDD8-EA39-2E9B4B14BA08}"/>
                </a:ext>
              </a:extLst>
            </p:cNvPr>
            <p:cNvCxnSpPr/>
            <p:nvPr/>
          </p:nvCxnSpPr>
          <p:spPr>
            <a:xfrm>
              <a:off x="4384040" y="4392950"/>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017F28F-4103-2487-CF1D-6AD15633304D}"/>
                </a:ext>
              </a:extLst>
            </p:cNvPr>
            <p:cNvCxnSpPr/>
            <p:nvPr/>
          </p:nvCxnSpPr>
          <p:spPr>
            <a:xfrm>
              <a:off x="4384040" y="2812396"/>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79D4A5B-289B-7E0E-85CA-55D0FA7CD26D}"/>
                </a:ext>
              </a:extLst>
            </p:cNvPr>
            <p:cNvCxnSpPr/>
            <p:nvPr/>
          </p:nvCxnSpPr>
          <p:spPr>
            <a:xfrm>
              <a:off x="4384040" y="4915401"/>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FE6ABCE-ABFD-95A4-2111-933428BFF0ED}"/>
                </a:ext>
              </a:extLst>
            </p:cNvPr>
            <p:cNvCxnSpPr/>
            <p:nvPr/>
          </p:nvCxnSpPr>
          <p:spPr>
            <a:xfrm>
              <a:off x="4384040" y="5478417"/>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Cloud 15">
            <a:extLst>
              <a:ext uri="{FF2B5EF4-FFF2-40B4-BE49-F238E27FC236}">
                <a16:creationId xmlns:a16="http://schemas.microsoft.com/office/drawing/2014/main" id="{0A5D9FC8-E9C8-2B83-57C5-E865B9F77677}"/>
              </a:ext>
            </a:extLst>
          </p:cNvPr>
          <p:cNvSpPr/>
          <p:nvPr/>
        </p:nvSpPr>
        <p:spPr>
          <a:xfrm>
            <a:off x="7099311" y="1667000"/>
            <a:ext cx="5100063" cy="4279114"/>
          </a:xfrm>
          <a:prstGeom prst="cloud">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24">
            <a:extLst>
              <a:ext uri="{FF2B5EF4-FFF2-40B4-BE49-F238E27FC236}">
                <a16:creationId xmlns:a16="http://schemas.microsoft.com/office/drawing/2014/main" id="{68A57587-0D65-3BBF-D01B-5ACC4C8B4F2C}"/>
              </a:ext>
            </a:extLst>
          </p:cNvPr>
          <p:cNvSpPr/>
          <p:nvPr/>
        </p:nvSpPr>
        <p:spPr>
          <a:xfrm>
            <a:off x="9353502" y="2485149"/>
            <a:ext cx="1980990" cy="1408921"/>
          </a:xfrm>
          <a:prstGeom prst="clou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E2DBA78-2CD0-1AC1-A085-ED444F58F22A}"/>
              </a:ext>
            </a:extLst>
          </p:cNvPr>
          <p:cNvSpPr/>
          <p:nvPr/>
        </p:nvSpPr>
        <p:spPr>
          <a:xfrm>
            <a:off x="9924984" y="3001497"/>
            <a:ext cx="721140" cy="434481"/>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4A4BFC-700A-3CFD-8ADB-56B841BCD4D5}"/>
              </a:ext>
            </a:extLst>
          </p:cNvPr>
          <p:cNvSpPr>
            <a:spLocks noGrp="1"/>
          </p:cNvSpPr>
          <p:nvPr>
            <p:ph type="title"/>
          </p:nvPr>
        </p:nvSpPr>
        <p:spPr/>
        <p:txBody>
          <a:bodyPr/>
          <a:lstStyle/>
          <a:p>
            <a:r>
              <a:rPr lang="en-US" dirty="0"/>
              <a:t>Stack Memory</a:t>
            </a:r>
          </a:p>
        </p:txBody>
      </p:sp>
      <p:sp>
        <p:nvSpPr>
          <p:cNvPr id="15" name="TextBox 14">
            <a:extLst>
              <a:ext uri="{FF2B5EF4-FFF2-40B4-BE49-F238E27FC236}">
                <a16:creationId xmlns:a16="http://schemas.microsoft.com/office/drawing/2014/main" id="{3B7B48D1-970E-F346-8AF2-A514ABC9E60A}"/>
              </a:ext>
            </a:extLst>
          </p:cNvPr>
          <p:cNvSpPr txBox="1"/>
          <p:nvPr/>
        </p:nvSpPr>
        <p:spPr>
          <a:xfrm>
            <a:off x="2476073" y="5883370"/>
            <a:ext cx="2506520" cy="369332"/>
          </a:xfrm>
          <a:prstGeom prst="rect">
            <a:avLst/>
          </a:prstGeom>
          <a:noFill/>
        </p:spPr>
        <p:txBody>
          <a:bodyPr wrap="none" rtlCol="0">
            <a:spAutoFit/>
          </a:bodyPr>
          <a:lstStyle/>
          <a:p>
            <a:r>
              <a:rPr lang="en-US" dirty="0"/>
              <a:t>primitiveVariable1 = 10</a:t>
            </a:r>
          </a:p>
        </p:txBody>
      </p:sp>
      <p:sp>
        <p:nvSpPr>
          <p:cNvPr id="4" name="Right Brace 3">
            <a:extLst>
              <a:ext uri="{FF2B5EF4-FFF2-40B4-BE49-F238E27FC236}">
                <a16:creationId xmlns:a16="http://schemas.microsoft.com/office/drawing/2014/main" id="{DD6015D4-1F53-E287-6A9B-FA196D6CC54A}"/>
              </a:ext>
            </a:extLst>
          </p:cNvPr>
          <p:cNvSpPr/>
          <p:nvPr/>
        </p:nvSpPr>
        <p:spPr>
          <a:xfrm rot="10800000">
            <a:off x="1736599" y="4213934"/>
            <a:ext cx="238757" cy="214463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8CA5DA1A-0804-A16D-6105-B3E6A7EA268A}"/>
              </a:ext>
            </a:extLst>
          </p:cNvPr>
          <p:cNvSpPr txBox="1"/>
          <p:nvPr/>
        </p:nvSpPr>
        <p:spPr>
          <a:xfrm>
            <a:off x="822561" y="5075183"/>
            <a:ext cx="1088020" cy="400110"/>
          </a:xfrm>
          <a:prstGeom prst="rect">
            <a:avLst/>
          </a:prstGeom>
          <a:noFill/>
        </p:spPr>
        <p:txBody>
          <a:bodyPr wrap="square" rtlCol="0">
            <a:spAutoFit/>
          </a:bodyPr>
          <a:lstStyle/>
          <a:p>
            <a:pPr algn="ctr"/>
            <a:r>
              <a:rPr lang="en-US" sz="2000" dirty="0"/>
              <a:t>main</a:t>
            </a:r>
            <a:endParaRPr lang="en-US" dirty="0"/>
          </a:p>
        </p:txBody>
      </p:sp>
      <p:sp>
        <p:nvSpPr>
          <p:cNvPr id="7" name="TextBox 6">
            <a:extLst>
              <a:ext uri="{FF2B5EF4-FFF2-40B4-BE49-F238E27FC236}">
                <a16:creationId xmlns:a16="http://schemas.microsoft.com/office/drawing/2014/main" id="{77D87C38-70C0-38C0-E210-1249346B250C}"/>
              </a:ext>
            </a:extLst>
          </p:cNvPr>
          <p:cNvSpPr txBox="1"/>
          <p:nvPr/>
        </p:nvSpPr>
        <p:spPr>
          <a:xfrm>
            <a:off x="7369" y="2768915"/>
            <a:ext cx="2328273" cy="584775"/>
          </a:xfrm>
          <a:prstGeom prst="rect">
            <a:avLst/>
          </a:prstGeom>
          <a:noFill/>
        </p:spPr>
        <p:txBody>
          <a:bodyPr wrap="square" rtlCol="0">
            <a:spAutoFit/>
          </a:bodyPr>
          <a:lstStyle/>
          <a:p>
            <a:pPr algn="ctr"/>
            <a:r>
              <a:rPr lang="en-US" sz="1600" dirty="0"/>
              <a:t>memory</a:t>
            </a:r>
          </a:p>
          <a:p>
            <a:pPr algn="ctr"/>
            <a:r>
              <a:rPr lang="en-US" sz="1600" dirty="0"/>
              <a:t>Management</a:t>
            </a:r>
            <a:endParaRPr lang="en-US" sz="1400" dirty="0"/>
          </a:p>
        </p:txBody>
      </p:sp>
      <p:sp>
        <p:nvSpPr>
          <p:cNvPr id="18" name="Rectangle 17">
            <a:extLst>
              <a:ext uri="{FF2B5EF4-FFF2-40B4-BE49-F238E27FC236}">
                <a16:creationId xmlns:a16="http://schemas.microsoft.com/office/drawing/2014/main" id="{ABF71D7C-8F43-EDB7-3884-9E62C9A564D7}"/>
              </a:ext>
            </a:extLst>
          </p:cNvPr>
          <p:cNvSpPr/>
          <p:nvPr/>
        </p:nvSpPr>
        <p:spPr>
          <a:xfrm>
            <a:off x="9107016" y="4569903"/>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personObj</a:t>
            </a:r>
            <a:endParaRPr lang="en-US" dirty="0">
              <a:solidFill>
                <a:schemeClr val="tx1"/>
              </a:solidFill>
            </a:endParaRPr>
          </a:p>
        </p:txBody>
      </p:sp>
      <p:cxnSp>
        <p:nvCxnSpPr>
          <p:cNvPr id="22" name="Straight Arrow Connector 21">
            <a:extLst>
              <a:ext uri="{FF2B5EF4-FFF2-40B4-BE49-F238E27FC236}">
                <a16:creationId xmlns:a16="http://schemas.microsoft.com/office/drawing/2014/main" id="{95F1BAC2-0D9B-645C-9BF6-9DBB0AD5D89A}"/>
              </a:ext>
            </a:extLst>
          </p:cNvPr>
          <p:cNvCxnSpPr>
            <a:cxnSpLocks/>
          </p:cNvCxnSpPr>
          <p:nvPr/>
        </p:nvCxnSpPr>
        <p:spPr>
          <a:xfrm flipV="1">
            <a:off x="5439610" y="5001170"/>
            <a:ext cx="3656367" cy="453959"/>
          </a:xfrm>
          <a:prstGeom prst="straightConnector1">
            <a:avLst/>
          </a:prstGeom>
          <a:ln w="57150">
            <a:solidFill>
              <a:srgbClr val="002060"/>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8FE7E86B-290A-DB98-00C0-843F198966EC}"/>
              </a:ext>
            </a:extLst>
          </p:cNvPr>
          <p:cNvSpPr txBox="1"/>
          <p:nvPr/>
        </p:nvSpPr>
        <p:spPr>
          <a:xfrm>
            <a:off x="2955242" y="5302295"/>
            <a:ext cx="1548181" cy="369332"/>
          </a:xfrm>
          <a:prstGeom prst="rect">
            <a:avLst/>
          </a:prstGeom>
          <a:noFill/>
        </p:spPr>
        <p:txBody>
          <a:bodyPr wrap="none" rtlCol="0">
            <a:spAutoFit/>
          </a:bodyPr>
          <a:lstStyle/>
          <a:p>
            <a:r>
              <a:rPr lang="en-US" dirty="0" err="1"/>
              <a:t>personObject</a:t>
            </a:r>
            <a:endParaRPr lang="en-US" dirty="0"/>
          </a:p>
        </p:txBody>
      </p:sp>
      <p:sp>
        <p:nvSpPr>
          <p:cNvPr id="24" name="TextBox 23">
            <a:extLst>
              <a:ext uri="{FF2B5EF4-FFF2-40B4-BE49-F238E27FC236}">
                <a16:creationId xmlns:a16="http://schemas.microsoft.com/office/drawing/2014/main" id="{EAFB42CB-8931-C029-9C59-56B04218D51E}"/>
              </a:ext>
            </a:extLst>
          </p:cNvPr>
          <p:cNvSpPr txBox="1"/>
          <p:nvPr/>
        </p:nvSpPr>
        <p:spPr>
          <a:xfrm>
            <a:off x="3063957" y="4736853"/>
            <a:ext cx="1359924" cy="369332"/>
          </a:xfrm>
          <a:prstGeom prst="rect">
            <a:avLst/>
          </a:prstGeom>
          <a:noFill/>
        </p:spPr>
        <p:txBody>
          <a:bodyPr wrap="none" rtlCol="0">
            <a:spAutoFit/>
          </a:bodyPr>
          <a:lstStyle/>
          <a:p>
            <a:r>
              <a:rPr lang="en-US" dirty="0" err="1"/>
              <a:t>stringLiteral</a:t>
            </a:r>
            <a:endParaRPr lang="en-US" dirty="0"/>
          </a:p>
        </p:txBody>
      </p:sp>
      <p:sp>
        <p:nvSpPr>
          <p:cNvPr id="26" name="TextBox 25">
            <a:extLst>
              <a:ext uri="{FF2B5EF4-FFF2-40B4-BE49-F238E27FC236}">
                <a16:creationId xmlns:a16="http://schemas.microsoft.com/office/drawing/2014/main" id="{B21A9216-50A7-F438-3C93-05A93ADD49C3}"/>
              </a:ext>
            </a:extLst>
          </p:cNvPr>
          <p:cNvSpPr txBox="1"/>
          <p:nvPr/>
        </p:nvSpPr>
        <p:spPr>
          <a:xfrm>
            <a:off x="9964634" y="3055535"/>
            <a:ext cx="641839" cy="369332"/>
          </a:xfrm>
          <a:prstGeom prst="rect">
            <a:avLst/>
          </a:prstGeom>
          <a:noFill/>
        </p:spPr>
        <p:txBody>
          <a:bodyPr wrap="square" rtlCol="0">
            <a:spAutoFit/>
          </a:bodyPr>
          <a:lstStyle/>
          <a:p>
            <a:r>
              <a:rPr lang="en-US" dirty="0"/>
              <a:t>“24”</a:t>
            </a:r>
          </a:p>
        </p:txBody>
      </p:sp>
      <p:cxnSp>
        <p:nvCxnSpPr>
          <p:cNvPr id="28" name="Straight Arrow Connector 27">
            <a:extLst>
              <a:ext uri="{FF2B5EF4-FFF2-40B4-BE49-F238E27FC236}">
                <a16:creationId xmlns:a16="http://schemas.microsoft.com/office/drawing/2014/main" id="{21F4C68F-5648-E861-2AD8-4B5B30A10509}"/>
              </a:ext>
            </a:extLst>
          </p:cNvPr>
          <p:cNvCxnSpPr>
            <a:cxnSpLocks/>
            <a:endCxn id="27" idx="1"/>
          </p:cNvCxnSpPr>
          <p:nvPr/>
        </p:nvCxnSpPr>
        <p:spPr>
          <a:xfrm flipV="1">
            <a:off x="5439609" y="3218738"/>
            <a:ext cx="4485375" cy="1702781"/>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E7C63FE1-1001-CD72-5AFC-C47B25A5DF80}"/>
              </a:ext>
            </a:extLst>
          </p:cNvPr>
          <p:cNvSpPr txBox="1"/>
          <p:nvPr/>
        </p:nvSpPr>
        <p:spPr>
          <a:xfrm>
            <a:off x="3202585" y="4213934"/>
            <a:ext cx="1053494" cy="369332"/>
          </a:xfrm>
          <a:prstGeom prst="rect">
            <a:avLst/>
          </a:prstGeom>
          <a:noFill/>
        </p:spPr>
        <p:txBody>
          <a:bodyPr wrap="none" rtlCol="0">
            <a:spAutoFit/>
          </a:bodyPr>
          <a:lstStyle/>
          <a:p>
            <a:r>
              <a:rPr lang="en-US" dirty="0" err="1"/>
              <a:t>memObj</a:t>
            </a:r>
            <a:endParaRPr lang="en-US" dirty="0"/>
          </a:p>
        </p:txBody>
      </p:sp>
      <p:cxnSp>
        <p:nvCxnSpPr>
          <p:cNvPr id="40" name="Straight Connector 39">
            <a:extLst>
              <a:ext uri="{FF2B5EF4-FFF2-40B4-BE49-F238E27FC236}">
                <a16:creationId xmlns:a16="http://schemas.microsoft.com/office/drawing/2014/main" id="{AD848C09-22B8-A343-51E8-C69DE278F349}"/>
              </a:ext>
            </a:extLst>
          </p:cNvPr>
          <p:cNvCxnSpPr/>
          <p:nvPr/>
        </p:nvCxnSpPr>
        <p:spPr>
          <a:xfrm>
            <a:off x="2048228" y="4151661"/>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9E1A0D26-863B-DBF9-5149-C7686D95FBE7}"/>
              </a:ext>
            </a:extLst>
          </p:cNvPr>
          <p:cNvSpPr/>
          <p:nvPr/>
        </p:nvSpPr>
        <p:spPr>
          <a:xfrm>
            <a:off x="8477487" y="3865246"/>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memObj</a:t>
            </a:r>
            <a:endParaRPr lang="en-US" dirty="0">
              <a:solidFill>
                <a:schemeClr val="tx1"/>
              </a:solidFill>
            </a:endParaRPr>
          </a:p>
        </p:txBody>
      </p:sp>
      <p:sp>
        <p:nvSpPr>
          <p:cNvPr id="53" name="Right Brace 52">
            <a:extLst>
              <a:ext uri="{FF2B5EF4-FFF2-40B4-BE49-F238E27FC236}">
                <a16:creationId xmlns:a16="http://schemas.microsoft.com/office/drawing/2014/main" id="{4F5E8066-3F3E-5642-C578-7137F88067DD}"/>
              </a:ext>
            </a:extLst>
          </p:cNvPr>
          <p:cNvSpPr/>
          <p:nvPr/>
        </p:nvSpPr>
        <p:spPr>
          <a:xfrm rot="10800000">
            <a:off x="1735916" y="1920243"/>
            <a:ext cx="238757" cy="219523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79D07560-A701-F1BF-344E-546FF848657A}"/>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79298AAB-5D1E-7754-343E-F1D0751911CD}"/>
              </a:ext>
            </a:extLst>
          </p:cNvPr>
          <p:cNvCxnSpPr>
            <a:cxnSpLocks/>
          </p:cNvCxnSpPr>
          <p:nvPr/>
        </p:nvCxnSpPr>
        <p:spPr>
          <a:xfrm>
            <a:off x="5439610" y="3817489"/>
            <a:ext cx="3656367" cy="1063795"/>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CF9F97C9-8EE3-C67C-FDF0-DB94E45A9102}"/>
              </a:ext>
            </a:extLst>
          </p:cNvPr>
          <p:cNvCxnSpPr>
            <a:cxnSpLocks/>
            <a:endCxn id="49" idx="1"/>
          </p:cNvCxnSpPr>
          <p:nvPr/>
        </p:nvCxnSpPr>
        <p:spPr>
          <a:xfrm flipV="1">
            <a:off x="5439610" y="4176627"/>
            <a:ext cx="3037877" cy="23235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C943CBE8-6973-EFF6-8F73-901D77374010}"/>
              </a:ext>
            </a:extLst>
          </p:cNvPr>
          <p:cNvSpPr/>
          <p:nvPr/>
        </p:nvSpPr>
        <p:spPr>
          <a:xfrm>
            <a:off x="2050675" y="1887558"/>
            <a:ext cx="3380342" cy="226308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53389548-730A-0983-AD43-D201797E5D4C}"/>
              </a:ext>
            </a:extLst>
          </p:cNvPr>
          <p:cNvSpPr txBox="1"/>
          <p:nvPr/>
        </p:nvSpPr>
        <p:spPr>
          <a:xfrm>
            <a:off x="2969829" y="3683418"/>
            <a:ext cx="1548181" cy="369332"/>
          </a:xfrm>
          <a:prstGeom prst="rect">
            <a:avLst/>
          </a:prstGeom>
          <a:noFill/>
        </p:spPr>
        <p:txBody>
          <a:bodyPr wrap="none" rtlCol="0">
            <a:spAutoFit/>
          </a:bodyPr>
          <a:lstStyle/>
          <a:p>
            <a:r>
              <a:rPr lang="en-US" dirty="0" err="1"/>
              <a:t>personObject</a:t>
            </a:r>
            <a:endParaRPr lang="en-US" dirty="0"/>
          </a:p>
        </p:txBody>
      </p:sp>
      <p:cxnSp>
        <p:nvCxnSpPr>
          <p:cNvPr id="82" name="Straight Connector 81">
            <a:extLst>
              <a:ext uri="{FF2B5EF4-FFF2-40B4-BE49-F238E27FC236}">
                <a16:creationId xmlns:a16="http://schemas.microsoft.com/office/drawing/2014/main" id="{2F2142D8-72D8-0C1E-51E6-06C0C7B8D3BD}"/>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4456E0EA-B5DF-F291-D43A-DD79008B7D18}"/>
              </a:ext>
            </a:extLst>
          </p:cNvPr>
          <p:cNvCxnSpPr/>
          <p:nvPr/>
        </p:nvCxnSpPr>
        <p:spPr>
          <a:xfrm>
            <a:off x="2048228" y="3065726"/>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CB7A9298-5D83-93D1-87C4-50CA6C65D373}"/>
              </a:ext>
            </a:extLst>
          </p:cNvPr>
          <p:cNvCxnSpPr/>
          <p:nvPr/>
        </p:nvCxnSpPr>
        <p:spPr>
          <a:xfrm>
            <a:off x="2051990" y="2485149"/>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3825B74A-8DC9-45C3-AF27-AA59F478C257}"/>
              </a:ext>
            </a:extLst>
          </p:cNvPr>
          <p:cNvCxnSpPr>
            <a:cxnSpLocks/>
          </p:cNvCxnSpPr>
          <p:nvPr/>
        </p:nvCxnSpPr>
        <p:spPr>
          <a:xfrm flipV="1">
            <a:off x="412955" y="1872384"/>
            <a:ext cx="0" cy="448618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E961E171-49C6-7891-04DA-67A47177E4C3}"/>
              </a:ext>
            </a:extLst>
          </p:cNvPr>
          <p:cNvSpPr txBox="1"/>
          <p:nvPr/>
        </p:nvSpPr>
        <p:spPr>
          <a:xfrm>
            <a:off x="9924984" y="2658777"/>
            <a:ext cx="1582993" cy="369332"/>
          </a:xfrm>
          <a:prstGeom prst="rect">
            <a:avLst/>
          </a:prstGeom>
          <a:noFill/>
        </p:spPr>
        <p:txBody>
          <a:bodyPr wrap="square" rtlCol="0">
            <a:spAutoFit/>
          </a:bodyPr>
          <a:lstStyle/>
          <a:p>
            <a:r>
              <a:rPr lang="en-US" dirty="0"/>
              <a:t>String Pool</a:t>
            </a:r>
          </a:p>
        </p:txBody>
      </p:sp>
    </p:spTree>
    <p:extLst>
      <p:ext uri="{BB962C8B-B14F-4D97-AF65-F5344CB8AC3E}">
        <p14:creationId xmlns:p14="http://schemas.microsoft.com/office/powerpoint/2010/main" val="26945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F9653-526C-F173-1C73-8A2EED938D6F}"/>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C84C78D6-FEEC-34E2-6B5E-4B8E03861893}"/>
              </a:ext>
            </a:extLst>
          </p:cNvPr>
          <p:cNvGrpSpPr/>
          <p:nvPr/>
        </p:nvGrpSpPr>
        <p:grpSpPr>
          <a:xfrm>
            <a:off x="2048228" y="1872384"/>
            <a:ext cx="3391382" cy="4486188"/>
            <a:chOff x="4384040" y="1690687"/>
            <a:chExt cx="2799080" cy="4351338"/>
          </a:xfrm>
        </p:grpSpPr>
        <p:sp>
          <p:nvSpPr>
            <p:cNvPr id="9" name="Rectangle 8">
              <a:extLst>
                <a:ext uri="{FF2B5EF4-FFF2-40B4-BE49-F238E27FC236}">
                  <a16:creationId xmlns:a16="http://schemas.microsoft.com/office/drawing/2014/main" id="{2F996985-1E76-40BB-3614-962ACB99F29B}"/>
                </a:ext>
              </a:extLst>
            </p:cNvPr>
            <p:cNvSpPr/>
            <p:nvPr/>
          </p:nvSpPr>
          <p:spPr>
            <a:xfrm>
              <a:off x="4384040" y="1690687"/>
              <a:ext cx="2799080" cy="4351338"/>
            </a:xfrm>
            <a:prstGeom prst="rect">
              <a:avLst/>
            </a:prstGeom>
            <a:solidFill>
              <a:srgbClr val="0FE39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E733F854-2802-CF3E-08DF-23CACD6EA32A}"/>
                </a:ext>
              </a:extLst>
            </p:cNvPr>
            <p:cNvCxnSpPr/>
            <p:nvPr/>
          </p:nvCxnSpPr>
          <p:spPr>
            <a:xfrm>
              <a:off x="4384040" y="2290242"/>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345F41E-FF9A-1A26-0F48-27A2F4B009CF}"/>
                </a:ext>
              </a:extLst>
            </p:cNvPr>
            <p:cNvCxnSpPr/>
            <p:nvPr/>
          </p:nvCxnSpPr>
          <p:spPr>
            <a:xfrm>
              <a:off x="4384040" y="4392950"/>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BF48CCE-F0F7-2F63-C9A5-F483FAFC5FE2}"/>
                </a:ext>
              </a:extLst>
            </p:cNvPr>
            <p:cNvCxnSpPr/>
            <p:nvPr/>
          </p:nvCxnSpPr>
          <p:spPr>
            <a:xfrm>
              <a:off x="4384040" y="2812396"/>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5AF7136-735C-A73E-18BD-EFDFDD12F080}"/>
                </a:ext>
              </a:extLst>
            </p:cNvPr>
            <p:cNvCxnSpPr/>
            <p:nvPr/>
          </p:nvCxnSpPr>
          <p:spPr>
            <a:xfrm>
              <a:off x="4384040" y="4915401"/>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587128D-5AEC-8D7C-0A19-CDE636719A72}"/>
                </a:ext>
              </a:extLst>
            </p:cNvPr>
            <p:cNvCxnSpPr/>
            <p:nvPr/>
          </p:nvCxnSpPr>
          <p:spPr>
            <a:xfrm>
              <a:off x="4384040" y="5478417"/>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Cloud 15">
            <a:extLst>
              <a:ext uri="{FF2B5EF4-FFF2-40B4-BE49-F238E27FC236}">
                <a16:creationId xmlns:a16="http://schemas.microsoft.com/office/drawing/2014/main" id="{F85968D8-287A-4BB8-60DB-8DC91D34204F}"/>
              </a:ext>
            </a:extLst>
          </p:cNvPr>
          <p:cNvSpPr/>
          <p:nvPr/>
        </p:nvSpPr>
        <p:spPr>
          <a:xfrm>
            <a:off x="7099311" y="1667000"/>
            <a:ext cx="5100063" cy="4279114"/>
          </a:xfrm>
          <a:prstGeom prst="cloud">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24">
            <a:extLst>
              <a:ext uri="{FF2B5EF4-FFF2-40B4-BE49-F238E27FC236}">
                <a16:creationId xmlns:a16="http://schemas.microsoft.com/office/drawing/2014/main" id="{0082F0A7-138C-A54C-4531-976373AEC2FC}"/>
              </a:ext>
            </a:extLst>
          </p:cNvPr>
          <p:cNvSpPr/>
          <p:nvPr/>
        </p:nvSpPr>
        <p:spPr>
          <a:xfrm>
            <a:off x="9353502" y="2485149"/>
            <a:ext cx="1980990" cy="1408921"/>
          </a:xfrm>
          <a:prstGeom prst="clou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D671B24-1203-6A02-68C5-9CFB2DE8596F}"/>
              </a:ext>
            </a:extLst>
          </p:cNvPr>
          <p:cNvSpPr/>
          <p:nvPr/>
        </p:nvSpPr>
        <p:spPr>
          <a:xfrm>
            <a:off x="9924984" y="3001497"/>
            <a:ext cx="721140" cy="434481"/>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D58C18-7110-78D0-C78C-C049808A3A9B}"/>
              </a:ext>
            </a:extLst>
          </p:cNvPr>
          <p:cNvSpPr>
            <a:spLocks noGrp="1"/>
          </p:cNvSpPr>
          <p:nvPr>
            <p:ph type="title"/>
          </p:nvPr>
        </p:nvSpPr>
        <p:spPr/>
        <p:txBody>
          <a:bodyPr/>
          <a:lstStyle/>
          <a:p>
            <a:r>
              <a:rPr lang="en-US" dirty="0"/>
              <a:t>Stack Memory</a:t>
            </a:r>
          </a:p>
        </p:txBody>
      </p:sp>
      <p:sp>
        <p:nvSpPr>
          <p:cNvPr id="15" name="TextBox 14">
            <a:extLst>
              <a:ext uri="{FF2B5EF4-FFF2-40B4-BE49-F238E27FC236}">
                <a16:creationId xmlns:a16="http://schemas.microsoft.com/office/drawing/2014/main" id="{4C826965-9DC1-608D-582F-C4430D34DCF3}"/>
              </a:ext>
            </a:extLst>
          </p:cNvPr>
          <p:cNvSpPr txBox="1"/>
          <p:nvPr/>
        </p:nvSpPr>
        <p:spPr>
          <a:xfrm>
            <a:off x="2476073" y="5883370"/>
            <a:ext cx="2506520" cy="369332"/>
          </a:xfrm>
          <a:prstGeom prst="rect">
            <a:avLst/>
          </a:prstGeom>
          <a:noFill/>
        </p:spPr>
        <p:txBody>
          <a:bodyPr wrap="none" rtlCol="0">
            <a:spAutoFit/>
          </a:bodyPr>
          <a:lstStyle/>
          <a:p>
            <a:r>
              <a:rPr lang="en-US" dirty="0"/>
              <a:t>primitiveVariable1 = 10</a:t>
            </a:r>
          </a:p>
        </p:txBody>
      </p:sp>
      <p:sp>
        <p:nvSpPr>
          <p:cNvPr id="4" name="Right Brace 3">
            <a:extLst>
              <a:ext uri="{FF2B5EF4-FFF2-40B4-BE49-F238E27FC236}">
                <a16:creationId xmlns:a16="http://schemas.microsoft.com/office/drawing/2014/main" id="{2025D597-CC75-7D52-9CF8-EED991C94155}"/>
              </a:ext>
            </a:extLst>
          </p:cNvPr>
          <p:cNvSpPr/>
          <p:nvPr/>
        </p:nvSpPr>
        <p:spPr>
          <a:xfrm rot="10800000">
            <a:off x="1736599" y="4213934"/>
            <a:ext cx="238757" cy="214463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9D0B610A-869F-AD31-203E-F2B0A652FFB4}"/>
              </a:ext>
            </a:extLst>
          </p:cNvPr>
          <p:cNvSpPr txBox="1"/>
          <p:nvPr/>
        </p:nvSpPr>
        <p:spPr>
          <a:xfrm>
            <a:off x="822561" y="5075183"/>
            <a:ext cx="1088020" cy="400110"/>
          </a:xfrm>
          <a:prstGeom prst="rect">
            <a:avLst/>
          </a:prstGeom>
          <a:noFill/>
        </p:spPr>
        <p:txBody>
          <a:bodyPr wrap="square" rtlCol="0">
            <a:spAutoFit/>
          </a:bodyPr>
          <a:lstStyle/>
          <a:p>
            <a:pPr algn="ctr"/>
            <a:r>
              <a:rPr lang="en-US" sz="2000" dirty="0"/>
              <a:t>main</a:t>
            </a:r>
            <a:endParaRPr lang="en-US" dirty="0"/>
          </a:p>
        </p:txBody>
      </p:sp>
      <p:sp>
        <p:nvSpPr>
          <p:cNvPr id="7" name="TextBox 6">
            <a:extLst>
              <a:ext uri="{FF2B5EF4-FFF2-40B4-BE49-F238E27FC236}">
                <a16:creationId xmlns:a16="http://schemas.microsoft.com/office/drawing/2014/main" id="{ADC21FBD-098F-5AD4-B98F-B56D24D29B77}"/>
              </a:ext>
            </a:extLst>
          </p:cNvPr>
          <p:cNvSpPr txBox="1"/>
          <p:nvPr/>
        </p:nvSpPr>
        <p:spPr>
          <a:xfrm>
            <a:off x="7369" y="2768915"/>
            <a:ext cx="2328273" cy="584775"/>
          </a:xfrm>
          <a:prstGeom prst="rect">
            <a:avLst/>
          </a:prstGeom>
          <a:noFill/>
        </p:spPr>
        <p:txBody>
          <a:bodyPr wrap="square" rtlCol="0">
            <a:spAutoFit/>
          </a:bodyPr>
          <a:lstStyle/>
          <a:p>
            <a:pPr algn="ctr"/>
            <a:r>
              <a:rPr lang="en-US" sz="1600" dirty="0"/>
              <a:t>memory</a:t>
            </a:r>
          </a:p>
          <a:p>
            <a:pPr algn="ctr"/>
            <a:r>
              <a:rPr lang="en-US" sz="1600" dirty="0"/>
              <a:t>Management</a:t>
            </a:r>
            <a:endParaRPr lang="en-US" sz="1400" dirty="0"/>
          </a:p>
        </p:txBody>
      </p:sp>
      <p:sp>
        <p:nvSpPr>
          <p:cNvPr id="18" name="Rectangle 17">
            <a:extLst>
              <a:ext uri="{FF2B5EF4-FFF2-40B4-BE49-F238E27FC236}">
                <a16:creationId xmlns:a16="http://schemas.microsoft.com/office/drawing/2014/main" id="{919D122B-3F6E-33F4-3F8C-325CD2B1FC08}"/>
              </a:ext>
            </a:extLst>
          </p:cNvPr>
          <p:cNvSpPr/>
          <p:nvPr/>
        </p:nvSpPr>
        <p:spPr>
          <a:xfrm>
            <a:off x="9107016" y="4569903"/>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personObj</a:t>
            </a:r>
            <a:endParaRPr lang="en-US" dirty="0">
              <a:solidFill>
                <a:schemeClr val="tx1"/>
              </a:solidFill>
            </a:endParaRPr>
          </a:p>
        </p:txBody>
      </p:sp>
      <p:cxnSp>
        <p:nvCxnSpPr>
          <p:cNvPr id="22" name="Straight Arrow Connector 21">
            <a:extLst>
              <a:ext uri="{FF2B5EF4-FFF2-40B4-BE49-F238E27FC236}">
                <a16:creationId xmlns:a16="http://schemas.microsoft.com/office/drawing/2014/main" id="{D3D2B1E1-107B-4A26-85A4-E9AC656FFBD6}"/>
              </a:ext>
            </a:extLst>
          </p:cNvPr>
          <p:cNvCxnSpPr>
            <a:cxnSpLocks/>
          </p:cNvCxnSpPr>
          <p:nvPr/>
        </p:nvCxnSpPr>
        <p:spPr>
          <a:xfrm flipV="1">
            <a:off x="5439610" y="5001170"/>
            <a:ext cx="3656367" cy="453959"/>
          </a:xfrm>
          <a:prstGeom prst="straightConnector1">
            <a:avLst/>
          </a:prstGeom>
          <a:ln w="57150">
            <a:solidFill>
              <a:srgbClr val="002060"/>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3FC455BF-9F57-A4FB-6AE6-ED210C922A25}"/>
              </a:ext>
            </a:extLst>
          </p:cNvPr>
          <p:cNvSpPr txBox="1"/>
          <p:nvPr/>
        </p:nvSpPr>
        <p:spPr>
          <a:xfrm>
            <a:off x="2955242" y="5302295"/>
            <a:ext cx="1548181" cy="369332"/>
          </a:xfrm>
          <a:prstGeom prst="rect">
            <a:avLst/>
          </a:prstGeom>
          <a:noFill/>
        </p:spPr>
        <p:txBody>
          <a:bodyPr wrap="none" rtlCol="0">
            <a:spAutoFit/>
          </a:bodyPr>
          <a:lstStyle/>
          <a:p>
            <a:r>
              <a:rPr lang="en-US" dirty="0" err="1"/>
              <a:t>personObject</a:t>
            </a:r>
            <a:endParaRPr lang="en-US" dirty="0"/>
          </a:p>
        </p:txBody>
      </p:sp>
      <p:sp>
        <p:nvSpPr>
          <p:cNvPr id="24" name="TextBox 23">
            <a:extLst>
              <a:ext uri="{FF2B5EF4-FFF2-40B4-BE49-F238E27FC236}">
                <a16:creationId xmlns:a16="http://schemas.microsoft.com/office/drawing/2014/main" id="{EDD86964-6F42-2DC7-B4C7-C7C6A7346A80}"/>
              </a:ext>
            </a:extLst>
          </p:cNvPr>
          <p:cNvSpPr txBox="1"/>
          <p:nvPr/>
        </p:nvSpPr>
        <p:spPr>
          <a:xfrm>
            <a:off x="3063957" y="4736853"/>
            <a:ext cx="1359924" cy="369332"/>
          </a:xfrm>
          <a:prstGeom prst="rect">
            <a:avLst/>
          </a:prstGeom>
          <a:noFill/>
        </p:spPr>
        <p:txBody>
          <a:bodyPr wrap="none" rtlCol="0">
            <a:spAutoFit/>
          </a:bodyPr>
          <a:lstStyle/>
          <a:p>
            <a:r>
              <a:rPr lang="en-US" dirty="0" err="1"/>
              <a:t>stringLiteral</a:t>
            </a:r>
            <a:endParaRPr lang="en-US" dirty="0"/>
          </a:p>
        </p:txBody>
      </p:sp>
      <p:sp>
        <p:nvSpPr>
          <p:cNvPr id="26" name="TextBox 25">
            <a:extLst>
              <a:ext uri="{FF2B5EF4-FFF2-40B4-BE49-F238E27FC236}">
                <a16:creationId xmlns:a16="http://schemas.microsoft.com/office/drawing/2014/main" id="{F5412FD1-8CAE-7A16-B9FC-1FA40962B850}"/>
              </a:ext>
            </a:extLst>
          </p:cNvPr>
          <p:cNvSpPr txBox="1"/>
          <p:nvPr/>
        </p:nvSpPr>
        <p:spPr>
          <a:xfrm>
            <a:off x="9964634" y="3055535"/>
            <a:ext cx="641839" cy="369332"/>
          </a:xfrm>
          <a:prstGeom prst="rect">
            <a:avLst/>
          </a:prstGeom>
          <a:noFill/>
        </p:spPr>
        <p:txBody>
          <a:bodyPr wrap="square" rtlCol="0">
            <a:spAutoFit/>
          </a:bodyPr>
          <a:lstStyle/>
          <a:p>
            <a:r>
              <a:rPr lang="en-US" dirty="0"/>
              <a:t>“24”</a:t>
            </a:r>
          </a:p>
        </p:txBody>
      </p:sp>
      <p:cxnSp>
        <p:nvCxnSpPr>
          <p:cNvPr id="28" name="Straight Arrow Connector 27">
            <a:extLst>
              <a:ext uri="{FF2B5EF4-FFF2-40B4-BE49-F238E27FC236}">
                <a16:creationId xmlns:a16="http://schemas.microsoft.com/office/drawing/2014/main" id="{8F5326A4-772D-5716-1ACF-A2E319FA7880}"/>
              </a:ext>
            </a:extLst>
          </p:cNvPr>
          <p:cNvCxnSpPr>
            <a:cxnSpLocks/>
            <a:endCxn id="27" idx="1"/>
          </p:cNvCxnSpPr>
          <p:nvPr/>
        </p:nvCxnSpPr>
        <p:spPr>
          <a:xfrm flipV="1">
            <a:off x="5439609" y="3218738"/>
            <a:ext cx="4485375" cy="1702781"/>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FA8283BB-0203-4A3E-B651-C8B4AF16DDD8}"/>
              </a:ext>
            </a:extLst>
          </p:cNvPr>
          <p:cNvSpPr txBox="1"/>
          <p:nvPr/>
        </p:nvSpPr>
        <p:spPr>
          <a:xfrm>
            <a:off x="3202585" y="4213934"/>
            <a:ext cx="1053494" cy="369332"/>
          </a:xfrm>
          <a:prstGeom prst="rect">
            <a:avLst/>
          </a:prstGeom>
          <a:noFill/>
        </p:spPr>
        <p:txBody>
          <a:bodyPr wrap="none" rtlCol="0">
            <a:spAutoFit/>
          </a:bodyPr>
          <a:lstStyle/>
          <a:p>
            <a:r>
              <a:rPr lang="en-US" dirty="0" err="1"/>
              <a:t>memObj</a:t>
            </a:r>
            <a:endParaRPr lang="en-US" dirty="0"/>
          </a:p>
        </p:txBody>
      </p:sp>
      <p:cxnSp>
        <p:nvCxnSpPr>
          <p:cNvPr id="40" name="Straight Connector 39">
            <a:extLst>
              <a:ext uri="{FF2B5EF4-FFF2-40B4-BE49-F238E27FC236}">
                <a16:creationId xmlns:a16="http://schemas.microsoft.com/office/drawing/2014/main" id="{FA2F6388-9696-E878-D2F3-D750B626A981}"/>
              </a:ext>
            </a:extLst>
          </p:cNvPr>
          <p:cNvCxnSpPr/>
          <p:nvPr/>
        </p:nvCxnSpPr>
        <p:spPr>
          <a:xfrm>
            <a:off x="2048228" y="4151661"/>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2DCDBC42-2770-94C6-69DF-3E4F93FA7BE6}"/>
              </a:ext>
            </a:extLst>
          </p:cNvPr>
          <p:cNvSpPr/>
          <p:nvPr/>
        </p:nvSpPr>
        <p:spPr>
          <a:xfrm>
            <a:off x="8477487" y="3865246"/>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memObj</a:t>
            </a:r>
            <a:endParaRPr lang="en-US" dirty="0">
              <a:solidFill>
                <a:schemeClr val="tx1"/>
              </a:solidFill>
            </a:endParaRPr>
          </a:p>
        </p:txBody>
      </p:sp>
      <p:sp>
        <p:nvSpPr>
          <p:cNvPr id="53" name="Right Brace 52">
            <a:extLst>
              <a:ext uri="{FF2B5EF4-FFF2-40B4-BE49-F238E27FC236}">
                <a16:creationId xmlns:a16="http://schemas.microsoft.com/office/drawing/2014/main" id="{F76FA91C-0D2D-1730-9EA1-2510DEACC5C1}"/>
              </a:ext>
            </a:extLst>
          </p:cNvPr>
          <p:cNvSpPr/>
          <p:nvPr/>
        </p:nvSpPr>
        <p:spPr>
          <a:xfrm rot="10800000">
            <a:off x="1735916" y="1920243"/>
            <a:ext cx="238757" cy="219523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68886E9C-97AA-1CBE-5A07-DCB3EA8FD1BA}"/>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0A99B670-513B-B711-E536-156AE352A827}"/>
              </a:ext>
            </a:extLst>
          </p:cNvPr>
          <p:cNvCxnSpPr>
            <a:cxnSpLocks/>
          </p:cNvCxnSpPr>
          <p:nvPr/>
        </p:nvCxnSpPr>
        <p:spPr>
          <a:xfrm>
            <a:off x="5439610" y="3817489"/>
            <a:ext cx="3656367" cy="1063795"/>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4B766E26-1DA5-D992-509C-63B8E96B0E55}"/>
              </a:ext>
            </a:extLst>
          </p:cNvPr>
          <p:cNvCxnSpPr>
            <a:cxnSpLocks/>
          </p:cNvCxnSpPr>
          <p:nvPr/>
        </p:nvCxnSpPr>
        <p:spPr>
          <a:xfrm>
            <a:off x="5439609" y="3309586"/>
            <a:ext cx="3667407" cy="1386415"/>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C1C28A1-434A-A37B-CA59-72785E7750CD}"/>
              </a:ext>
            </a:extLst>
          </p:cNvPr>
          <p:cNvCxnSpPr>
            <a:cxnSpLocks/>
            <a:endCxn id="49" idx="1"/>
          </p:cNvCxnSpPr>
          <p:nvPr/>
        </p:nvCxnSpPr>
        <p:spPr>
          <a:xfrm flipV="1">
            <a:off x="5439610" y="4176627"/>
            <a:ext cx="3037877" cy="23235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3D7AC827-083E-55D1-DD03-8FA53E1F5D6A}"/>
              </a:ext>
            </a:extLst>
          </p:cNvPr>
          <p:cNvSpPr/>
          <p:nvPr/>
        </p:nvSpPr>
        <p:spPr>
          <a:xfrm>
            <a:off x="2050675" y="1887558"/>
            <a:ext cx="3380342" cy="226308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36A4BA4F-593A-4FA9-243C-5BE2C13D3A70}"/>
              </a:ext>
            </a:extLst>
          </p:cNvPr>
          <p:cNvSpPr txBox="1"/>
          <p:nvPr/>
        </p:nvSpPr>
        <p:spPr>
          <a:xfrm>
            <a:off x="2908113" y="3134117"/>
            <a:ext cx="1671611" cy="369332"/>
          </a:xfrm>
          <a:prstGeom prst="rect">
            <a:avLst/>
          </a:prstGeom>
          <a:noFill/>
        </p:spPr>
        <p:txBody>
          <a:bodyPr wrap="none" rtlCol="0">
            <a:spAutoFit/>
          </a:bodyPr>
          <a:lstStyle/>
          <a:p>
            <a:r>
              <a:rPr lang="en-US" dirty="0"/>
              <a:t>personObject2</a:t>
            </a:r>
          </a:p>
        </p:txBody>
      </p:sp>
      <p:sp>
        <p:nvSpPr>
          <p:cNvPr id="59" name="TextBox 58">
            <a:extLst>
              <a:ext uri="{FF2B5EF4-FFF2-40B4-BE49-F238E27FC236}">
                <a16:creationId xmlns:a16="http://schemas.microsoft.com/office/drawing/2014/main" id="{E5AD13FC-62DD-2BA1-AB6D-9CE53CE0EBAB}"/>
              </a:ext>
            </a:extLst>
          </p:cNvPr>
          <p:cNvSpPr txBox="1"/>
          <p:nvPr/>
        </p:nvSpPr>
        <p:spPr>
          <a:xfrm>
            <a:off x="2969829" y="3683418"/>
            <a:ext cx="1548181" cy="369332"/>
          </a:xfrm>
          <a:prstGeom prst="rect">
            <a:avLst/>
          </a:prstGeom>
          <a:noFill/>
        </p:spPr>
        <p:txBody>
          <a:bodyPr wrap="none" rtlCol="0">
            <a:spAutoFit/>
          </a:bodyPr>
          <a:lstStyle/>
          <a:p>
            <a:r>
              <a:rPr lang="en-US" dirty="0" err="1"/>
              <a:t>personObject</a:t>
            </a:r>
            <a:endParaRPr lang="en-US" dirty="0"/>
          </a:p>
        </p:txBody>
      </p:sp>
      <p:cxnSp>
        <p:nvCxnSpPr>
          <p:cNvPr id="82" name="Straight Connector 81">
            <a:extLst>
              <a:ext uri="{FF2B5EF4-FFF2-40B4-BE49-F238E27FC236}">
                <a16:creationId xmlns:a16="http://schemas.microsoft.com/office/drawing/2014/main" id="{1FDBEC59-597E-F5BC-3612-B2D0A8E2EEC5}"/>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A7842051-1730-368A-492B-3279153B834D}"/>
              </a:ext>
            </a:extLst>
          </p:cNvPr>
          <p:cNvCxnSpPr/>
          <p:nvPr/>
        </p:nvCxnSpPr>
        <p:spPr>
          <a:xfrm>
            <a:off x="2048228" y="3065726"/>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B6C497F1-D30B-4350-3A28-8D3700AE3D85}"/>
              </a:ext>
            </a:extLst>
          </p:cNvPr>
          <p:cNvCxnSpPr/>
          <p:nvPr/>
        </p:nvCxnSpPr>
        <p:spPr>
          <a:xfrm>
            <a:off x="2051990" y="2485149"/>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7BEE637A-6241-701F-9BDA-D721FBBF5276}"/>
              </a:ext>
            </a:extLst>
          </p:cNvPr>
          <p:cNvCxnSpPr>
            <a:cxnSpLocks/>
          </p:cNvCxnSpPr>
          <p:nvPr/>
        </p:nvCxnSpPr>
        <p:spPr>
          <a:xfrm flipV="1">
            <a:off x="412955" y="1872384"/>
            <a:ext cx="0" cy="448618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0E25B7A-267A-23F2-9DB9-40EF34A59A80}"/>
              </a:ext>
            </a:extLst>
          </p:cNvPr>
          <p:cNvSpPr txBox="1"/>
          <p:nvPr/>
        </p:nvSpPr>
        <p:spPr>
          <a:xfrm>
            <a:off x="9924984" y="2658777"/>
            <a:ext cx="1582993" cy="369332"/>
          </a:xfrm>
          <a:prstGeom prst="rect">
            <a:avLst/>
          </a:prstGeom>
          <a:noFill/>
        </p:spPr>
        <p:txBody>
          <a:bodyPr wrap="square" rtlCol="0">
            <a:spAutoFit/>
          </a:bodyPr>
          <a:lstStyle/>
          <a:p>
            <a:r>
              <a:rPr lang="en-US" dirty="0"/>
              <a:t>String Pool</a:t>
            </a:r>
          </a:p>
        </p:txBody>
      </p:sp>
    </p:spTree>
    <p:extLst>
      <p:ext uri="{BB962C8B-B14F-4D97-AF65-F5344CB8AC3E}">
        <p14:creationId xmlns:p14="http://schemas.microsoft.com/office/powerpoint/2010/main" val="397319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FAF95-C7D8-1055-C0B9-B4B16FF8818E}"/>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5EE3DE54-E8D5-DF81-E47F-1CB02E37CD73}"/>
              </a:ext>
            </a:extLst>
          </p:cNvPr>
          <p:cNvGrpSpPr/>
          <p:nvPr/>
        </p:nvGrpSpPr>
        <p:grpSpPr>
          <a:xfrm>
            <a:off x="2048228" y="1872384"/>
            <a:ext cx="3391382" cy="4486188"/>
            <a:chOff x="4384040" y="1690687"/>
            <a:chExt cx="2799080" cy="4351338"/>
          </a:xfrm>
        </p:grpSpPr>
        <p:sp>
          <p:nvSpPr>
            <p:cNvPr id="9" name="Rectangle 8">
              <a:extLst>
                <a:ext uri="{FF2B5EF4-FFF2-40B4-BE49-F238E27FC236}">
                  <a16:creationId xmlns:a16="http://schemas.microsoft.com/office/drawing/2014/main" id="{6DFC8105-46DE-F04A-BC98-3302BA031001}"/>
                </a:ext>
              </a:extLst>
            </p:cNvPr>
            <p:cNvSpPr/>
            <p:nvPr/>
          </p:nvSpPr>
          <p:spPr>
            <a:xfrm>
              <a:off x="4384040" y="1690687"/>
              <a:ext cx="2799080" cy="4351338"/>
            </a:xfrm>
            <a:prstGeom prst="rect">
              <a:avLst/>
            </a:prstGeom>
            <a:solidFill>
              <a:srgbClr val="0FE39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8EDB75D2-FFEA-5CCC-C3FC-AE5FE9A8D8EA}"/>
                </a:ext>
              </a:extLst>
            </p:cNvPr>
            <p:cNvCxnSpPr/>
            <p:nvPr/>
          </p:nvCxnSpPr>
          <p:spPr>
            <a:xfrm>
              <a:off x="4384040" y="2290242"/>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4A0926E-1969-ADBF-C328-752BC0846751}"/>
                </a:ext>
              </a:extLst>
            </p:cNvPr>
            <p:cNvCxnSpPr/>
            <p:nvPr/>
          </p:nvCxnSpPr>
          <p:spPr>
            <a:xfrm>
              <a:off x="4384040" y="4392950"/>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A6024BE-F8A9-5B60-710E-5B2FFFC4151E}"/>
                </a:ext>
              </a:extLst>
            </p:cNvPr>
            <p:cNvCxnSpPr/>
            <p:nvPr/>
          </p:nvCxnSpPr>
          <p:spPr>
            <a:xfrm>
              <a:off x="4384040" y="2812396"/>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0B838630-468F-95E1-849C-D4A2759A75EB}"/>
                </a:ext>
              </a:extLst>
            </p:cNvPr>
            <p:cNvCxnSpPr/>
            <p:nvPr/>
          </p:nvCxnSpPr>
          <p:spPr>
            <a:xfrm>
              <a:off x="4384040" y="4915401"/>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CA78AEA-1738-556F-C935-05C2075319B2}"/>
                </a:ext>
              </a:extLst>
            </p:cNvPr>
            <p:cNvCxnSpPr/>
            <p:nvPr/>
          </p:nvCxnSpPr>
          <p:spPr>
            <a:xfrm>
              <a:off x="4384040" y="5478417"/>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Cloud 15">
            <a:extLst>
              <a:ext uri="{FF2B5EF4-FFF2-40B4-BE49-F238E27FC236}">
                <a16:creationId xmlns:a16="http://schemas.microsoft.com/office/drawing/2014/main" id="{68E26E8F-E86D-D2A6-68CB-531ABEA2D4E3}"/>
              </a:ext>
            </a:extLst>
          </p:cNvPr>
          <p:cNvSpPr/>
          <p:nvPr/>
        </p:nvSpPr>
        <p:spPr>
          <a:xfrm>
            <a:off x="7099311" y="1667000"/>
            <a:ext cx="5100063" cy="4279114"/>
          </a:xfrm>
          <a:prstGeom prst="cloud">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24">
            <a:extLst>
              <a:ext uri="{FF2B5EF4-FFF2-40B4-BE49-F238E27FC236}">
                <a16:creationId xmlns:a16="http://schemas.microsoft.com/office/drawing/2014/main" id="{5C834C17-C8BA-C999-6AE5-8687BE5ECB6D}"/>
              </a:ext>
            </a:extLst>
          </p:cNvPr>
          <p:cNvSpPr/>
          <p:nvPr/>
        </p:nvSpPr>
        <p:spPr>
          <a:xfrm>
            <a:off x="9353502" y="2485149"/>
            <a:ext cx="1980990" cy="1408921"/>
          </a:xfrm>
          <a:prstGeom prst="clou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09357B6-C593-285F-8271-A07C61E3A3C9}"/>
              </a:ext>
            </a:extLst>
          </p:cNvPr>
          <p:cNvSpPr/>
          <p:nvPr/>
        </p:nvSpPr>
        <p:spPr>
          <a:xfrm>
            <a:off x="9924984" y="3001497"/>
            <a:ext cx="721140" cy="434481"/>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C215E1-E394-7BC2-85EA-B259F6341A16}"/>
              </a:ext>
            </a:extLst>
          </p:cNvPr>
          <p:cNvSpPr>
            <a:spLocks noGrp="1"/>
          </p:cNvSpPr>
          <p:nvPr>
            <p:ph type="title"/>
          </p:nvPr>
        </p:nvSpPr>
        <p:spPr/>
        <p:txBody>
          <a:bodyPr/>
          <a:lstStyle/>
          <a:p>
            <a:r>
              <a:rPr lang="en-US" dirty="0"/>
              <a:t>Stack Memory</a:t>
            </a:r>
          </a:p>
        </p:txBody>
      </p:sp>
      <p:sp>
        <p:nvSpPr>
          <p:cNvPr id="15" name="TextBox 14">
            <a:extLst>
              <a:ext uri="{FF2B5EF4-FFF2-40B4-BE49-F238E27FC236}">
                <a16:creationId xmlns:a16="http://schemas.microsoft.com/office/drawing/2014/main" id="{E972FBF9-EE86-F6C2-47C7-2526439501CF}"/>
              </a:ext>
            </a:extLst>
          </p:cNvPr>
          <p:cNvSpPr txBox="1"/>
          <p:nvPr/>
        </p:nvSpPr>
        <p:spPr>
          <a:xfrm>
            <a:off x="2476073" y="5883370"/>
            <a:ext cx="2506520" cy="369332"/>
          </a:xfrm>
          <a:prstGeom prst="rect">
            <a:avLst/>
          </a:prstGeom>
          <a:noFill/>
        </p:spPr>
        <p:txBody>
          <a:bodyPr wrap="none" rtlCol="0">
            <a:spAutoFit/>
          </a:bodyPr>
          <a:lstStyle/>
          <a:p>
            <a:r>
              <a:rPr lang="en-US" dirty="0"/>
              <a:t>primitiveVariable1 = 10</a:t>
            </a:r>
          </a:p>
        </p:txBody>
      </p:sp>
      <p:sp>
        <p:nvSpPr>
          <p:cNvPr id="4" name="Right Brace 3">
            <a:extLst>
              <a:ext uri="{FF2B5EF4-FFF2-40B4-BE49-F238E27FC236}">
                <a16:creationId xmlns:a16="http://schemas.microsoft.com/office/drawing/2014/main" id="{2060CEEE-E6DF-5295-4E7E-D869609673E9}"/>
              </a:ext>
            </a:extLst>
          </p:cNvPr>
          <p:cNvSpPr/>
          <p:nvPr/>
        </p:nvSpPr>
        <p:spPr>
          <a:xfrm rot="10800000">
            <a:off x="1736599" y="4213934"/>
            <a:ext cx="238757" cy="214463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EC1372B3-7206-C801-3615-59838DE0B79A}"/>
              </a:ext>
            </a:extLst>
          </p:cNvPr>
          <p:cNvSpPr txBox="1"/>
          <p:nvPr/>
        </p:nvSpPr>
        <p:spPr>
          <a:xfrm>
            <a:off x="822561" y="5075183"/>
            <a:ext cx="1088020" cy="400110"/>
          </a:xfrm>
          <a:prstGeom prst="rect">
            <a:avLst/>
          </a:prstGeom>
          <a:noFill/>
        </p:spPr>
        <p:txBody>
          <a:bodyPr wrap="square" rtlCol="0">
            <a:spAutoFit/>
          </a:bodyPr>
          <a:lstStyle/>
          <a:p>
            <a:pPr algn="ctr"/>
            <a:r>
              <a:rPr lang="en-US" sz="2000" dirty="0"/>
              <a:t>main</a:t>
            </a:r>
            <a:endParaRPr lang="en-US" dirty="0"/>
          </a:p>
        </p:txBody>
      </p:sp>
      <p:sp>
        <p:nvSpPr>
          <p:cNvPr id="7" name="TextBox 6">
            <a:extLst>
              <a:ext uri="{FF2B5EF4-FFF2-40B4-BE49-F238E27FC236}">
                <a16:creationId xmlns:a16="http://schemas.microsoft.com/office/drawing/2014/main" id="{3AA79D90-9272-9A57-20C4-BDCEA93C1DBA}"/>
              </a:ext>
            </a:extLst>
          </p:cNvPr>
          <p:cNvSpPr txBox="1"/>
          <p:nvPr/>
        </p:nvSpPr>
        <p:spPr>
          <a:xfrm>
            <a:off x="7369" y="2768915"/>
            <a:ext cx="2328273" cy="584775"/>
          </a:xfrm>
          <a:prstGeom prst="rect">
            <a:avLst/>
          </a:prstGeom>
          <a:noFill/>
        </p:spPr>
        <p:txBody>
          <a:bodyPr wrap="square" rtlCol="0">
            <a:spAutoFit/>
          </a:bodyPr>
          <a:lstStyle/>
          <a:p>
            <a:pPr algn="ctr"/>
            <a:r>
              <a:rPr lang="en-US" sz="1600" dirty="0"/>
              <a:t>memory</a:t>
            </a:r>
          </a:p>
          <a:p>
            <a:pPr algn="ctr"/>
            <a:r>
              <a:rPr lang="en-US" sz="1600" dirty="0"/>
              <a:t>Management</a:t>
            </a:r>
            <a:endParaRPr lang="en-US" sz="1400" dirty="0"/>
          </a:p>
        </p:txBody>
      </p:sp>
      <p:sp>
        <p:nvSpPr>
          <p:cNvPr id="18" name="Rectangle 17">
            <a:extLst>
              <a:ext uri="{FF2B5EF4-FFF2-40B4-BE49-F238E27FC236}">
                <a16:creationId xmlns:a16="http://schemas.microsoft.com/office/drawing/2014/main" id="{72AA4835-A421-1220-9857-785409E1AD2A}"/>
              </a:ext>
            </a:extLst>
          </p:cNvPr>
          <p:cNvSpPr/>
          <p:nvPr/>
        </p:nvSpPr>
        <p:spPr>
          <a:xfrm>
            <a:off x="9107016" y="4569903"/>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personObj</a:t>
            </a:r>
            <a:endParaRPr lang="en-US" dirty="0">
              <a:solidFill>
                <a:schemeClr val="tx1"/>
              </a:solidFill>
            </a:endParaRPr>
          </a:p>
        </p:txBody>
      </p:sp>
      <p:cxnSp>
        <p:nvCxnSpPr>
          <p:cNvPr id="22" name="Straight Arrow Connector 21">
            <a:extLst>
              <a:ext uri="{FF2B5EF4-FFF2-40B4-BE49-F238E27FC236}">
                <a16:creationId xmlns:a16="http://schemas.microsoft.com/office/drawing/2014/main" id="{514C0EBA-37A9-8D5F-4DBD-39C1A275D308}"/>
              </a:ext>
            </a:extLst>
          </p:cNvPr>
          <p:cNvCxnSpPr>
            <a:cxnSpLocks/>
          </p:cNvCxnSpPr>
          <p:nvPr/>
        </p:nvCxnSpPr>
        <p:spPr>
          <a:xfrm flipV="1">
            <a:off x="5439610" y="5001170"/>
            <a:ext cx="3656367" cy="453959"/>
          </a:xfrm>
          <a:prstGeom prst="straightConnector1">
            <a:avLst/>
          </a:prstGeom>
          <a:ln w="57150">
            <a:solidFill>
              <a:srgbClr val="002060"/>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16233A1F-1218-4044-02B0-E37B04457886}"/>
              </a:ext>
            </a:extLst>
          </p:cNvPr>
          <p:cNvSpPr txBox="1"/>
          <p:nvPr/>
        </p:nvSpPr>
        <p:spPr>
          <a:xfrm>
            <a:off x="2955242" y="5302295"/>
            <a:ext cx="1548181" cy="369332"/>
          </a:xfrm>
          <a:prstGeom prst="rect">
            <a:avLst/>
          </a:prstGeom>
          <a:noFill/>
        </p:spPr>
        <p:txBody>
          <a:bodyPr wrap="none" rtlCol="0">
            <a:spAutoFit/>
          </a:bodyPr>
          <a:lstStyle/>
          <a:p>
            <a:r>
              <a:rPr lang="en-US" dirty="0" err="1"/>
              <a:t>personObject</a:t>
            </a:r>
            <a:endParaRPr lang="en-US" dirty="0"/>
          </a:p>
        </p:txBody>
      </p:sp>
      <p:sp>
        <p:nvSpPr>
          <p:cNvPr id="24" name="TextBox 23">
            <a:extLst>
              <a:ext uri="{FF2B5EF4-FFF2-40B4-BE49-F238E27FC236}">
                <a16:creationId xmlns:a16="http://schemas.microsoft.com/office/drawing/2014/main" id="{77491377-E4DF-C6E7-E8FD-E3BAB2828D52}"/>
              </a:ext>
            </a:extLst>
          </p:cNvPr>
          <p:cNvSpPr txBox="1"/>
          <p:nvPr/>
        </p:nvSpPr>
        <p:spPr>
          <a:xfrm>
            <a:off x="3063957" y="4736853"/>
            <a:ext cx="1359924" cy="369332"/>
          </a:xfrm>
          <a:prstGeom prst="rect">
            <a:avLst/>
          </a:prstGeom>
          <a:noFill/>
        </p:spPr>
        <p:txBody>
          <a:bodyPr wrap="none" rtlCol="0">
            <a:spAutoFit/>
          </a:bodyPr>
          <a:lstStyle/>
          <a:p>
            <a:r>
              <a:rPr lang="en-US" dirty="0" err="1"/>
              <a:t>stringLiteral</a:t>
            </a:r>
            <a:endParaRPr lang="en-US" dirty="0"/>
          </a:p>
        </p:txBody>
      </p:sp>
      <p:sp>
        <p:nvSpPr>
          <p:cNvPr id="26" name="TextBox 25">
            <a:extLst>
              <a:ext uri="{FF2B5EF4-FFF2-40B4-BE49-F238E27FC236}">
                <a16:creationId xmlns:a16="http://schemas.microsoft.com/office/drawing/2014/main" id="{30FFB07E-0F8B-7D8E-F37D-A78F3BED7039}"/>
              </a:ext>
            </a:extLst>
          </p:cNvPr>
          <p:cNvSpPr txBox="1"/>
          <p:nvPr/>
        </p:nvSpPr>
        <p:spPr>
          <a:xfrm>
            <a:off x="9964634" y="3055535"/>
            <a:ext cx="641839" cy="369332"/>
          </a:xfrm>
          <a:prstGeom prst="rect">
            <a:avLst/>
          </a:prstGeom>
          <a:noFill/>
        </p:spPr>
        <p:txBody>
          <a:bodyPr wrap="square" rtlCol="0">
            <a:spAutoFit/>
          </a:bodyPr>
          <a:lstStyle/>
          <a:p>
            <a:r>
              <a:rPr lang="en-US" dirty="0"/>
              <a:t>“24”</a:t>
            </a:r>
          </a:p>
        </p:txBody>
      </p:sp>
      <p:cxnSp>
        <p:nvCxnSpPr>
          <p:cNvPr id="28" name="Straight Arrow Connector 27">
            <a:extLst>
              <a:ext uri="{FF2B5EF4-FFF2-40B4-BE49-F238E27FC236}">
                <a16:creationId xmlns:a16="http://schemas.microsoft.com/office/drawing/2014/main" id="{0A62C8F0-3444-B9D1-E054-590E44234A7F}"/>
              </a:ext>
            </a:extLst>
          </p:cNvPr>
          <p:cNvCxnSpPr>
            <a:cxnSpLocks/>
            <a:endCxn id="27" idx="1"/>
          </p:cNvCxnSpPr>
          <p:nvPr/>
        </p:nvCxnSpPr>
        <p:spPr>
          <a:xfrm flipV="1">
            <a:off x="5439609" y="3218738"/>
            <a:ext cx="4485375" cy="1702781"/>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631E715B-2FD5-469C-ADAF-DC87AFA907CE}"/>
              </a:ext>
            </a:extLst>
          </p:cNvPr>
          <p:cNvSpPr txBox="1"/>
          <p:nvPr/>
        </p:nvSpPr>
        <p:spPr>
          <a:xfrm>
            <a:off x="3202585" y="4213934"/>
            <a:ext cx="1053494" cy="369332"/>
          </a:xfrm>
          <a:prstGeom prst="rect">
            <a:avLst/>
          </a:prstGeom>
          <a:noFill/>
        </p:spPr>
        <p:txBody>
          <a:bodyPr wrap="none" rtlCol="0">
            <a:spAutoFit/>
          </a:bodyPr>
          <a:lstStyle/>
          <a:p>
            <a:r>
              <a:rPr lang="en-US" dirty="0" err="1"/>
              <a:t>memObj</a:t>
            </a:r>
            <a:endParaRPr lang="en-US" dirty="0"/>
          </a:p>
        </p:txBody>
      </p:sp>
      <p:cxnSp>
        <p:nvCxnSpPr>
          <p:cNvPr id="40" name="Straight Connector 39">
            <a:extLst>
              <a:ext uri="{FF2B5EF4-FFF2-40B4-BE49-F238E27FC236}">
                <a16:creationId xmlns:a16="http://schemas.microsoft.com/office/drawing/2014/main" id="{1719C5C8-BA69-76BA-ED50-0C691040FBC3}"/>
              </a:ext>
            </a:extLst>
          </p:cNvPr>
          <p:cNvCxnSpPr/>
          <p:nvPr/>
        </p:nvCxnSpPr>
        <p:spPr>
          <a:xfrm>
            <a:off x="2048228" y="4151661"/>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3D594FF9-1782-C299-EDAC-47A9596A88BE}"/>
              </a:ext>
            </a:extLst>
          </p:cNvPr>
          <p:cNvSpPr/>
          <p:nvPr/>
        </p:nvSpPr>
        <p:spPr>
          <a:xfrm>
            <a:off x="8477487" y="3865246"/>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memObj</a:t>
            </a:r>
            <a:endParaRPr lang="en-US" dirty="0">
              <a:solidFill>
                <a:schemeClr val="tx1"/>
              </a:solidFill>
            </a:endParaRPr>
          </a:p>
        </p:txBody>
      </p:sp>
      <p:sp>
        <p:nvSpPr>
          <p:cNvPr id="53" name="Right Brace 52">
            <a:extLst>
              <a:ext uri="{FF2B5EF4-FFF2-40B4-BE49-F238E27FC236}">
                <a16:creationId xmlns:a16="http://schemas.microsoft.com/office/drawing/2014/main" id="{810EE9DA-1F2C-C812-5ED5-54FDD8CA1F61}"/>
              </a:ext>
            </a:extLst>
          </p:cNvPr>
          <p:cNvSpPr/>
          <p:nvPr/>
        </p:nvSpPr>
        <p:spPr>
          <a:xfrm rot="10800000">
            <a:off x="1735916" y="1920243"/>
            <a:ext cx="238757" cy="219523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8B5E196A-3667-3C19-D135-82FA16AF347D}"/>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B1EF5F8E-AE1B-93DE-AED0-F93EEDB9DC56}"/>
              </a:ext>
            </a:extLst>
          </p:cNvPr>
          <p:cNvCxnSpPr>
            <a:cxnSpLocks/>
          </p:cNvCxnSpPr>
          <p:nvPr/>
        </p:nvCxnSpPr>
        <p:spPr>
          <a:xfrm>
            <a:off x="5439610" y="3817489"/>
            <a:ext cx="3656367" cy="1063795"/>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13BA1F26-3479-6DD2-0D45-9D2B85C413F5}"/>
              </a:ext>
            </a:extLst>
          </p:cNvPr>
          <p:cNvCxnSpPr>
            <a:cxnSpLocks/>
          </p:cNvCxnSpPr>
          <p:nvPr/>
        </p:nvCxnSpPr>
        <p:spPr>
          <a:xfrm>
            <a:off x="5439609" y="3309586"/>
            <a:ext cx="3667407" cy="1386415"/>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AA9C3462-A9E8-1ED0-C719-3FEC8E6334E2}"/>
              </a:ext>
            </a:extLst>
          </p:cNvPr>
          <p:cNvCxnSpPr>
            <a:cxnSpLocks/>
          </p:cNvCxnSpPr>
          <p:nvPr/>
        </p:nvCxnSpPr>
        <p:spPr>
          <a:xfrm>
            <a:off x="5439610" y="2919602"/>
            <a:ext cx="4485374" cy="200102"/>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EA454D49-C278-6E10-8D33-31019682AE07}"/>
              </a:ext>
            </a:extLst>
          </p:cNvPr>
          <p:cNvCxnSpPr>
            <a:cxnSpLocks/>
            <a:endCxn id="49" idx="1"/>
          </p:cNvCxnSpPr>
          <p:nvPr/>
        </p:nvCxnSpPr>
        <p:spPr>
          <a:xfrm flipV="1">
            <a:off x="5439610" y="4176627"/>
            <a:ext cx="3037877" cy="23235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3490B25A-B0E1-5690-CB7D-248E12C906BD}"/>
              </a:ext>
            </a:extLst>
          </p:cNvPr>
          <p:cNvSpPr/>
          <p:nvPr/>
        </p:nvSpPr>
        <p:spPr>
          <a:xfrm>
            <a:off x="2050675" y="1887558"/>
            <a:ext cx="3380342" cy="226308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D5038CBF-B220-BD69-B9FB-A4C9E3A7A0FE}"/>
              </a:ext>
            </a:extLst>
          </p:cNvPr>
          <p:cNvSpPr txBox="1"/>
          <p:nvPr/>
        </p:nvSpPr>
        <p:spPr>
          <a:xfrm>
            <a:off x="3049370" y="2568675"/>
            <a:ext cx="1483355" cy="369332"/>
          </a:xfrm>
          <a:prstGeom prst="rect">
            <a:avLst/>
          </a:prstGeom>
          <a:noFill/>
        </p:spPr>
        <p:txBody>
          <a:bodyPr wrap="none" rtlCol="0">
            <a:spAutoFit/>
          </a:bodyPr>
          <a:lstStyle/>
          <a:p>
            <a:r>
              <a:rPr lang="en-US" dirty="0"/>
              <a:t>stringLiteral2</a:t>
            </a:r>
          </a:p>
        </p:txBody>
      </p:sp>
      <p:sp>
        <p:nvSpPr>
          <p:cNvPr id="55" name="TextBox 54">
            <a:extLst>
              <a:ext uri="{FF2B5EF4-FFF2-40B4-BE49-F238E27FC236}">
                <a16:creationId xmlns:a16="http://schemas.microsoft.com/office/drawing/2014/main" id="{641E24E0-DABC-CB41-D72B-5BE4A5585208}"/>
              </a:ext>
            </a:extLst>
          </p:cNvPr>
          <p:cNvSpPr txBox="1"/>
          <p:nvPr/>
        </p:nvSpPr>
        <p:spPr>
          <a:xfrm>
            <a:off x="2908113" y="3134117"/>
            <a:ext cx="1671611" cy="369332"/>
          </a:xfrm>
          <a:prstGeom prst="rect">
            <a:avLst/>
          </a:prstGeom>
          <a:noFill/>
        </p:spPr>
        <p:txBody>
          <a:bodyPr wrap="none" rtlCol="0">
            <a:spAutoFit/>
          </a:bodyPr>
          <a:lstStyle/>
          <a:p>
            <a:r>
              <a:rPr lang="en-US" dirty="0"/>
              <a:t>personObject2</a:t>
            </a:r>
          </a:p>
        </p:txBody>
      </p:sp>
      <p:sp>
        <p:nvSpPr>
          <p:cNvPr id="59" name="TextBox 58">
            <a:extLst>
              <a:ext uri="{FF2B5EF4-FFF2-40B4-BE49-F238E27FC236}">
                <a16:creationId xmlns:a16="http://schemas.microsoft.com/office/drawing/2014/main" id="{DAF186CD-1A38-4DD0-DCC9-B3A3221915B4}"/>
              </a:ext>
            </a:extLst>
          </p:cNvPr>
          <p:cNvSpPr txBox="1"/>
          <p:nvPr/>
        </p:nvSpPr>
        <p:spPr>
          <a:xfrm>
            <a:off x="2969829" y="3683418"/>
            <a:ext cx="1548181" cy="369332"/>
          </a:xfrm>
          <a:prstGeom prst="rect">
            <a:avLst/>
          </a:prstGeom>
          <a:noFill/>
        </p:spPr>
        <p:txBody>
          <a:bodyPr wrap="none" rtlCol="0">
            <a:spAutoFit/>
          </a:bodyPr>
          <a:lstStyle/>
          <a:p>
            <a:r>
              <a:rPr lang="en-US" dirty="0" err="1"/>
              <a:t>personObject</a:t>
            </a:r>
            <a:endParaRPr lang="en-US" dirty="0"/>
          </a:p>
        </p:txBody>
      </p:sp>
      <p:cxnSp>
        <p:nvCxnSpPr>
          <p:cNvPr id="82" name="Straight Connector 81">
            <a:extLst>
              <a:ext uri="{FF2B5EF4-FFF2-40B4-BE49-F238E27FC236}">
                <a16:creationId xmlns:a16="http://schemas.microsoft.com/office/drawing/2014/main" id="{7864E70B-78B4-BCA8-FD87-71A52B107B37}"/>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AAB75FCF-A606-088D-C454-3FC72C9DEC9F}"/>
              </a:ext>
            </a:extLst>
          </p:cNvPr>
          <p:cNvCxnSpPr/>
          <p:nvPr/>
        </p:nvCxnSpPr>
        <p:spPr>
          <a:xfrm>
            <a:off x="2048228" y="3065726"/>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F92D6D1B-E620-C514-84F3-A0E58A574505}"/>
              </a:ext>
            </a:extLst>
          </p:cNvPr>
          <p:cNvCxnSpPr/>
          <p:nvPr/>
        </p:nvCxnSpPr>
        <p:spPr>
          <a:xfrm>
            <a:off x="2051990" y="2485149"/>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7A28A31C-3D35-F044-7B6B-6058C1E350FF}"/>
              </a:ext>
            </a:extLst>
          </p:cNvPr>
          <p:cNvCxnSpPr>
            <a:cxnSpLocks/>
          </p:cNvCxnSpPr>
          <p:nvPr/>
        </p:nvCxnSpPr>
        <p:spPr>
          <a:xfrm flipV="1">
            <a:off x="412955" y="1872384"/>
            <a:ext cx="0" cy="448618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370C82B-719E-B85D-5810-186C04D4AF15}"/>
              </a:ext>
            </a:extLst>
          </p:cNvPr>
          <p:cNvSpPr txBox="1"/>
          <p:nvPr/>
        </p:nvSpPr>
        <p:spPr>
          <a:xfrm>
            <a:off x="9924984" y="2658777"/>
            <a:ext cx="1582993" cy="369332"/>
          </a:xfrm>
          <a:prstGeom prst="rect">
            <a:avLst/>
          </a:prstGeom>
          <a:noFill/>
        </p:spPr>
        <p:txBody>
          <a:bodyPr wrap="square" rtlCol="0">
            <a:spAutoFit/>
          </a:bodyPr>
          <a:lstStyle/>
          <a:p>
            <a:r>
              <a:rPr lang="en-US" dirty="0"/>
              <a:t>String Pool</a:t>
            </a:r>
          </a:p>
        </p:txBody>
      </p:sp>
    </p:spTree>
    <p:extLst>
      <p:ext uri="{BB962C8B-B14F-4D97-AF65-F5344CB8AC3E}">
        <p14:creationId xmlns:p14="http://schemas.microsoft.com/office/powerpoint/2010/main" val="567542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A1734-6F67-F551-D063-51AECBF3DACB}"/>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CCAF5675-2FB0-CC17-E3C6-7A51D34F10DC}"/>
              </a:ext>
            </a:extLst>
          </p:cNvPr>
          <p:cNvGrpSpPr/>
          <p:nvPr/>
        </p:nvGrpSpPr>
        <p:grpSpPr>
          <a:xfrm>
            <a:off x="2048228" y="1872384"/>
            <a:ext cx="3391382" cy="4486188"/>
            <a:chOff x="4384040" y="1690687"/>
            <a:chExt cx="2799080" cy="4351338"/>
          </a:xfrm>
        </p:grpSpPr>
        <p:sp>
          <p:nvSpPr>
            <p:cNvPr id="9" name="Rectangle 8">
              <a:extLst>
                <a:ext uri="{FF2B5EF4-FFF2-40B4-BE49-F238E27FC236}">
                  <a16:creationId xmlns:a16="http://schemas.microsoft.com/office/drawing/2014/main" id="{42408F34-4720-1A22-7F3E-A0B7CCB8C2E4}"/>
                </a:ext>
              </a:extLst>
            </p:cNvPr>
            <p:cNvSpPr/>
            <p:nvPr/>
          </p:nvSpPr>
          <p:spPr>
            <a:xfrm>
              <a:off x="4384040" y="1690687"/>
              <a:ext cx="2799080" cy="4351338"/>
            </a:xfrm>
            <a:prstGeom prst="rect">
              <a:avLst/>
            </a:prstGeom>
            <a:solidFill>
              <a:srgbClr val="0FE39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1A8B2583-FB90-45CE-9AD6-CF9456659F94}"/>
                </a:ext>
              </a:extLst>
            </p:cNvPr>
            <p:cNvCxnSpPr/>
            <p:nvPr/>
          </p:nvCxnSpPr>
          <p:spPr>
            <a:xfrm>
              <a:off x="4384040" y="2290242"/>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4538398-FED7-22A5-C695-0319B7E651A0}"/>
                </a:ext>
              </a:extLst>
            </p:cNvPr>
            <p:cNvCxnSpPr/>
            <p:nvPr/>
          </p:nvCxnSpPr>
          <p:spPr>
            <a:xfrm>
              <a:off x="4384040" y="4392950"/>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531662B-5F97-BD75-D413-244536C2DF8E}"/>
                </a:ext>
              </a:extLst>
            </p:cNvPr>
            <p:cNvCxnSpPr/>
            <p:nvPr/>
          </p:nvCxnSpPr>
          <p:spPr>
            <a:xfrm>
              <a:off x="4384040" y="2812396"/>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44103AF-94F9-2353-7AD3-7A245F34F882}"/>
                </a:ext>
              </a:extLst>
            </p:cNvPr>
            <p:cNvCxnSpPr/>
            <p:nvPr/>
          </p:nvCxnSpPr>
          <p:spPr>
            <a:xfrm>
              <a:off x="4384040" y="4915401"/>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821B554-E849-169C-7448-F04C26CA196B}"/>
                </a:ext>
              </a:extLst>
            </p:cNvPr>
            <p:cNvCxnSpPr/>
            <p:nvPr/>
          </p:nvCxnSpPr>
          <p:spPr>
            <a:xfrm>
              <a:off x="4384040" y="5478417"/>
              <a:ext cx="279908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Cloud 15">
            <a:extLst>
              <a:ext uri="{FF2B5EF4-FFF2-40B4-BE49-F238E27FC236}">
                <a16:creationId xmlns:a16="http://schemas.microsoft.com/office/drawing/2014/main" id="{BE3F17AF-7A0E-C468-AE55-B19825DB0F1E}"/>
              </a:ext>
            </a:extLst>
          </p:cNvPr>
          <p:cNvSpPr/>
          <p:nvPr/>
        </p:nvSpPr>
        <p:spPr>
          <a:xfrm>
            <a:off x="7099311" y="1667000"/>
            <a:ext cx="5100063" cy="4279114"/>
          </a:xfrm>
          <a:prstGeom prst="cloud">
            <a:avLst/>
          </a:prstGeom>
          <a:solidFill>
            <a:srgbClr val="0FE3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loud 24">
            <a:extLst>
              <a:ext uri="{FF2B5EF4-FFF2-40B4-BE49-F238E27FC236}">
                <a16:creationId xmlns:a16="http://schemas.microsoft.com/office/drawing/2014/main" id="{7B69591C-D0ED-A9F9-D878-735331C34871}"/>
              </a:ext>
            </a:extLst>
          </p:cNvPr>
          <p:cNvSpPr/>
          <p:nvPr/>
        </p:nvSpPr>
        <p:spPr>
          <a:xfrm>
            <a:off x="9353502" y="2485149"/>
            <a:ext cx="1980990" cy="1408921"/>
          </a:xfrm>
          <a:prstGeom prst="cloud">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6EDA9F8-783F-4ED8-832D-980674E2D7D9}"/>
              </a:ext>
            </a:extLst>
          </p:cNvPr>
          <p:cNvSpPr/>
          <p:nvPr/>
        </p:nvSpPr>
        <p:spPr>
          <a:xfrm>
            <a:off x="9924984" y="3001497"/>
            <a:ext cx="721140" cy="434481"/>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2F5B19-19C8-D4F8-F338-C0929ABEAF85}"/>
              </a:ext>
            </a:extLst>
          </p:cNvPr>
          <p:cNvSpPr>
            <a:spLocks noGrp="1"/>
          </p:cNvSpPr>
          <p:nvPr>
            <p:ph type="title"/>
          </p:nvPr>
        </p:nvSpPr>
        <p:spPr/>
        <p:txBody>
          <a:bodyPr/>
          <a:lstStyle/>
          <a:p>
            <a:r>
              <a:rPr lang="en-US" dirty="0"/>
              <a:t>Stack Memory</a:t>
            </a:r>
          </a:p>
        </p:txBody>
      </p:sp>
      <p:sp>
        <p:nvSpPr>
          <p:cNvPr id="15" name="TextBox 14">
            <a:extLst>
              <a:ext uri="{FF2B5EF4-FFF2-40B4-BE49-F238E27FC236}">
                <a16:creationId xmlns:a16="http://schemas.microsoft.com/office/drawing/2014/main" id="{31941CE2-9E34-C7EA-8465-E940837A4699}"/>
              </a:ext>
            </a:extLst>
          </p:cNvPr>
          <p:cNvSpPr txBox="1"/>
          <p:nvPr/>
        </p:nvSpPr>
        <p:spPr>
          <a:xfrm>
            <a:off x="2476073" y="5883370"/>
            <a:ext cx="2506520" cy="369332"/>
          </a:xfrm>
          <a:prstGeom prst="rect">
            <a:avLst/>
          </a:prstGeom>
          <a:noFill/>
        </p:spPr>
        <p:txBody>
          <a:bodyPr wrap="none" rtlCol="0">
            <a:spAutoFit/>
          </a:bodyPr>
          <a:lstStyle/>
          <a:p>
            <a:r>
              <a:rPr lang="en-US" dirty="0"/>
              <a:t>primitiveVariable1 = 10</a:t>
            </a:r>
          </a:p>
        </p:txBody>
      </p:sp>
      <p:sp>
        <p:nvSpPr>
          <p:cNvPr id="4" name="Right Brace 3">
            <a:extLst>
              <a:ext uri="{FF2B5EF4-FFF2-40B4-BE49-F238E27FC236}">
                <a16:creationId xmlns:a16="http://schemas.microsoft.com/office/drawing/2014/main" id="{C2A4AE7B-43E4-B63A-3262-93ADE944456E}"/>
              </a:ext>
            </a:extLst>
          </p:cNvPr>
          <p:cNvSpPr/>
          <p:nvPr/>
        </p:nvSpPr>
        <p:spPr>
          <a:xfrm rot="10800000">
            <a:off x="1736599" y="4213934"/>
            <a:ext cx="238757" cy="2144638"/>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9C2ABB32-EB90-3AE4-3AEE-E85D374E6A9D}"/>
              </a:ext>
            </a:extLst>
          </p:cNvPr>
          <p:cNvSpPr txBox="1"/>
          <p:nvPr/>
        </p:nvSpPr>
        <p:spPr>
          <a:xfrm>
            <a:off x="822561" y="5075183"/>
            <a:ext cx="1088020" cy="400110"/>
          </a:xfrm>
          <a:prstGeom prst="rect">
            <a:avLst/>
          </a:prstGeom>
          <a:noFill/>
        </p:spPr>
        <p:txBody>
          <a:bodyPr wrap="square" rtlCol="0">
            <a:spAutoFit/>
          </a:bodyPr>
          <a:lstStyle/>
          <a:p>
            <a:pPr algn="ctr"/>
            <a:r>
              <a:rPr lang="en-US" sz="2000" dirty="0"/>
              <a:t>main</a:t>
            </a:r>
            <a:endParaRPr lang="en-US" dirty="0"/>
          </a:p>
        </p:txBody>
      </p:sp>
      <p:sp>
        <p:nvSpPr>
          <p:cNvPr id="7" name="TextBox 6">
            <a:extLst>
              <a:ext uri="{FF2B5EF4-FFF2-40B4-BE49-F238E27FC236}">
                <a16:creationId xmlns:a16="http://schemas.microsoft.com/office/drawing/2014/main" id="{AD65FA1B-E66D-9B21-7AAE-D7D687BD37ED}"/>
              </a:ext>
            </a:extLst>
          </p:cNvPr>
          <p:cNvSpPr txBox="1"/>
          <p:nvPr/>
        </p:nvSpPr>
        <p:spPr>
          <a:xfrm>
            <a:off x="7369" y="2768915"/>
            <a:ext cx="2328273" cy="584775"/>
          </a:xfrm>
          <a:prstGeom prst="rect">
            <a:avLst/>
          </a:prstGeom>
          <a:noFill/>
        </p:spPr>
        <p:txBody>
          <a:bodyPr wrap="square" rtlCol="0">
            <a:spAutoFit/>
          </a:bodyPr>
          <a:lstStyle/>
          <a:p>
            <a:pPr algn="ctr"/>
            <a:r>
              <a:rPr lang="en-US" sz="1600" dirty="0"/>
              <a:t>memory</a:t>
            </a:r>
          </a:p>
          <a:p>
            <a:pPr algn="ctr"/>
            <a:r>
              <a:rPr lang="en-US" sz="1600" dirty="0"/>
              <a:t>Management</a:t>
            </a:r>
            <a:endParaRPr lang="en-US" sz="1400" dirty="0"/>
          </a:p>
        </p:txBody>
      </p:sp>
      <p:sp>
        <p:nvSpPr>
          <p:cNvPr id="17" name="Rectangle 16">
            <a:extLst>
              <a:ext uri="{FF2B5EF4-FFF2-40B4-BE49-F238E27FC236}">
                <a16:creationId xmlns:a16="http://schemas.microsoft.com/office/drawing/2014/main" id="{3C4321C1-E78D-F1A1-8B7D-F14704464CD6}"/>
              </a:ext>
            </a:extLst>
          </p:cNvPr>
          <p:cNvSpPr/>
          <p:nvPr/>
        </p:nvSpPr>
        <p:spPr>
          <a:xfrm>
            <a:off x="8244252" y="2210469"/>
            <a:ext cx="1204548" cy="607281"/>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chemeClr val="tx1"/>
                </a:solidFill>
              </a:rPr>
              <a:t>strLiteral3</a:t>
            </a:r>
          </a:p>
        </p:txBody>
      </p:sp>
      <p:sp>
        <p:nvSpPr>
          <p:cNvPr id="18" name="Rectangle 17">
            <a:extLst>
              <a:ext uri="{FF2B5EF4-FFF2-40B4-BE49-F238E27FC236}">
                <a16:creationId xmlns:a16="http://schemas.microsoft.com/office/drawing/2014/main" id="{17A98263-4570-7DF6-0468-D46AA295DABF}"/>
              </a:ext>
            </a:extLst>
          </p:cNvPr>
          <p:cNvSpPr/>
          <p:nvPr/>
        </p:nvSpPr>
        <p:spPr>
          <a:xfrm>
            <a:off x="9107016" y="4569903"/>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personObj</a:t>
            </a:r>
            <a:endParaRPr lang="en-US" dirty="0">
              <a:solidFill>
                <a:schemeClr val="tx1"/>
              </a:solidFill>
            </a:endParaRPr>
          </a:p>
        </p:txBody>
      </p:sp>
      <p:cxnSp>
        <p:nvCxnSpPr>
          <p:cNvPr id="22" name="Straight Arrow Connector 21">
            <a:extLst>
              <a:ext uri="{FF2B5EF4-FFF2-40B4-BE49-F238E27FC236}">
                <a16:creationId xmlns:a16="http://schemas.microsoft.com/office/drawing/2014/main" id="{E336D720-50C9-2877-766F-286FDB3EEAD7}"/>
              </a:ext>
            </a:extLst>
          </p:cNvPr>
          <p:cNvCxnSpPr>
            <a:cxnSpLocks/>
          </p:cNvCxnSpPr>
          <p:nvPr/>
        </p:nvCxnSpPr>
        <p:spPr>
          <a:xfrm flipV="1">
            <a:off x="5439610" y="5001170"/>
            <a:ext cx="3656367" cy="453959"/>
          </a:xfrm>
          <a:prstGeom prst="straightConnector1">
            <a:avLst/>
          </a:prstGeom>
          <a:ln w="57150">
            <a:solidFill>
              <a:srgbClr val="002060"/>
            </a:solidFill>
            <a:tailEnd type="triangle"/>
          </a:ln>
        </p:spPr>
        <p:style>
          <a:lnRef idx="1">
            <a:schemeClr val="accent2"/>
          </a:lnRef>
          <a:fillRef idx="0">
            <a:schemeClr val="accent2"/>
          </a:fillRef>
          <a:effectRef idx="0">
            <a:schemeClr val="accent2"/>
          </a:effectRef>
          <a:fontRef idx="minor">
            <a:schemeClr val="tx1"/>
          </a:fontRef>
        </p:style>
      </p:cxnSp>
      <p:sp>
        <p:nvSpPr>
          <p:cNvPr id="23" name="TextBox 22">
            <a:extLst>
              <a:ext uri="{FF2B5EF4-FFF2-40B4-BE49-F238E27FC236}">
                <a16:creationId xmlns:a16="http://schemas.microsoft.com/office/drawing/2014/main" id="{E8C9DEBE-0E39-6DAC-AC76-4E362CECB8DE}"/>
              </a:ext>
            </a:extLst>
          </p:cNvPr>
          <p:cNvSpPr txBox="1"/>
          <p:nvPr/>
        </p:nvSpPr>
        <p:spPr>
          <a:xfrm>
            <a:off x="2955242" y="5302295"/>
            <a:ext cx="1548181" cy="369332"/>
          </a:xfrm>
          <a:prstGeom prst="rect">
            <a:avLst/>
          </a:prstGeom>
          <a:noFill/>
        </p:spPr>
        <p:txBody>
          <a:bodyPr wrap="none" rtlCol="0">
            <a:spAutoFit/>
          </a:bodyPr>
          <a:lstStyle/>
          <a:p>
            <a:r>
              <a:rPr lang="en-US" dirty="0" err="1"/>
              <a:t>personObject</a:t>
            </a:r>
            <a:endParaRPr lang="en-US" dirty="0"/>
          </a:p>
        </p:txBody>
      </p:sp>
      <p:sp>
        <p:nvSpPr>
          <p:cNvPr id="24" name="TextBox 23">
            <a:extLst>
              <a:ext uri="{FF2B5EF4-FFF2-40B4-BE49-F238E27FC236}">
                <a16:creationId xmlns:a16="http://schemas.microsoft.com/office/drawing/2014/main" id="{FEDB1DAE-3798-DECF-1C02-B76FB607102A}"/>
              </a:ext>
            </a:extLst>
          </p:cNvPr>
          <p:cNvSpPr txBox="1"/>
          <p:nvPr/>
        </p:nvSpPr>
        <p:spPr>
          <a:xfrm>
            <a:off x="3063957" y="4736853"/>
            <a:ext cx="1359924" cy="369332"/>
          </a:xfrm>
          <a:prstGeom prst="rect">
            <a:avLst/>
          </a:prstGeom>
          <a:noFill/>
        </p:spPr>
        <p:txBody>
          <a:bodyPr wrap="none" rtlCol="0">
            <a:spAutoFit/>
          </a:bodyPr>
          <a:lstStyle/>
          <a:p>
            <a:r>
              <a:rPr lang="en-US" dirty="0" err="1"/>
              <a:t>stringLiteral</a:t>
            </a:r>
            <a:endParaRPr lang="en-US" dirty="0"/>
          </a:p>
        </p:txBody>
      </p:sp>
      <p:sp>
        <p:nvSpPr>
          <p:cNvPr id="26" name="TextBox 25">
            <a:extLst>
              <a:ext uri="{FF2B5EF4-FFF2-40B4-BE49-F238E27FC236}">
                <a16:creationId xmlns:a16="http://schemas.microsoft.com/office/drawing/2014/main" id="{9E28F3D3-80E0-252E-C4E2-B250A6654F57}"/>
              </a:ext>
            </a:extLst>
          </p:cNvPr>
          <p:cNvSpPr txBox="1"/>
          <p:nvPr/>
        </p:nvSpPr>
        <p:spPr>
          <a:xfrm>
            <a:off x="9964634" y="3055535"/>
            <a:ext cx="641839" cy="369332"/>
          </a:xfrm>
          <a:prstGeom prst="rect">
            <a:avLst/>
          </a:prstGeom>
          <a:noFill/>
        </p:spPr>
        <p:txBody>
          <a:bodyPr wrap="square" rtlCol="0">
            <a:spAutoFit/>
          </a:bodyPr>
          <a:lstStyle/>
          <a:p>
            <a:r>
              <a:rPr lang="en-US" dirty="0"/>
              <a:t>“24”</a:t>
            </a:r>
          </a:p>
        </p:txBody>
      </p:sp>
      <p:cxnSp>
        <p:nvCxnSpPr>
          <p:cNvPr id="28" name="Straight Arrow Connector 27">
            <a:extLst>
              <a:ext uri="{FF2B5EF4-FFF2-40B4-BE49-F238E27FC236}">
                <a16:creationId xmlns:a16="http://schemas.microsoft.com/office/drawing/2014/main" id="{1D3253FD-3187-ADC6-B16F-09A889136462}"/>
              </a:ext>
            </a:extLst>
          </p:cNvPr>
          <p:cNvCxnSpPr>
            <a:cxnSpLocks/>
            <a:endCxn id="27" idx="1"/>
          </p:cNvCxnSpPr>
          <p:nvPr/>
        </p:nvCxnSpPr>
        <p:spPr>
          <a:xfrm flipV="1">
            <a:off x="5439609" y="3218738"/>
            <a:ext cx="4485375" cy="1702781"/>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683D08FF-4AF6-9F62-1772-809F7B36B0F0}"/>
              </a:ext>
            </a:extLst>
          </p:cNvPr>
          <p:cNvSpPr txBox="1"/>
          <p:nvPr/>
        </p:nvSpPr>
        <p:spPr>
          <a:xfrm>
            <a:off x="3202585" y="4213934"/>
            <a:ext cx="1053494" cy="369332"/>
          </a:xfrm>
          <a:prstGeom prst="rect">
            <a:avLst/>
          </a:prstGeom>
          <a:noFill/>
        </p:spPr>
        <p:txBody>
          <a:bodyPr wrap="none" rtlCol="0">
            <a:spAutoFit/>
          </a:bodyPr>
          <a:lstStyle/>
          <a:p>
            <a:r>
              <a:rPr lang="en-US" dirty="0" err="1"/>
              <a:t>memObj</a:t>
            </a:r>
            <a:endParaRPr lang="en-US" dirty="0"/>
          </a:p>
        </p:txBody>
      </p:sp>
      <p:cxnSp>
        <p:nvCxnSpPr>
          <p:cNvPr id="40" name="Straight Connector 39">
            <a:extLst>
              <a:ext uri="{FF2B5EF4-FFF2-40B4-BE49-F238E27FC236}">
                <a16:creationId xmlns:a16="http://schemas.microsoft.com/office/drawing/2014/main" id="{F5C13A7F-1041-E5F0-A408-30A334116AA6}"/>
              </a:ext>
            </a:extLst>
          </p:cNvPr>
          <p:cNvCxnSpPr/>
          <p:nvPr/>
        </p:nvCxnSpPr>
        <p:spPr>
          <a:xfrm>
            <a:off x="2048228" y="4151661"/>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04F164B1-821A-45E7-4C81-5D9B665A7370}"/>
              </a:ext>
            </a:extLst>
          </p:cNvPr>
          <p:cNvSpPr/>
          <p:nvPr/>
        </p:nvSpPr>
        <p:spPr>
          <a:xfrm>
            <a:off x="8477487" y="3865246"/>
            <a:ext cx="1236981" cy="622762"/>
          </a:xfrm>
          <a:prstGeom prst="rect">
            <a:avLst/>
          </a:prstGeom>
          <a:solidFill>
            <a:srgbClr val="FFFF0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err="1">
                <a:solidFill>
                  <a:schemeClr val="tx1"/>
                </a:solidFill>
              </a:rPr>
              <a:t>memObj</a:t>
            </a:r>
            <a:endParaRPr lang="en-US" dirty="0">
              <a:solidFill>
                <a:schemeClr val="tx1"/>
              </a:solidFill>
            </a:endParaRPr>
          </a:p>
        </p:txBody>
      </p:sp>
      <p:sp>
        <p:nvSpPr>
          <p:cNvPr id="53" name="Right Brace 52">
            <a:extLst>
              <a:ext uri="{FF2B5EF4-FFF2-40B4-BE49-F238E27FC236}">
                <a16:creationId xmlns:a16="http://schemas.microsoft.com/office/drawing/2014/main" id="{EB2065ED-DB0A-46B6-7A01-3C72C840761B}"/>
              </a:ext>
            </a:extLst>
          </p:cNvPr>
          <p:cNvSpPr/>
          <p:nvPr/>
        </p:nvSpPr>
        <p:spPr>
          <a:xfrm rot="10800000">
            <a:off x="1735916" y="1920243"/>
            <a:ext cx="238757" cy="2195235"/>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C2678BE4-C483-EC7A-1229-C79A84CB7773}"/>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EF816040-3863-B315-53FB-8927108AD2F6}"/>
              </a:ext>
            </a:extLst>
          </p:cNvPr>
          <p:cNvCxnSpPr>
            <a:cxnSpLocks/>
          </p:cNvCxnSpPr>
          <p:nvPr/>
        </p:nvCxnSpPr>
        <p:spPr>
          <a:xfrm>
            <a:off x="5439610" y="3817489"/>
            <a:ext cx="3656367" cy="1063795"/>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2B435A0F-8AA3-4F32-912C-71E4E1D73BFB}"/>
              </a:ext>
            </a:extLst>
          </p:cNvPr>
          <p:cNvCxnSpPr>
            <a:cxnSpLocks/>
          </p:cNvCxnSpPr>
          <p:nvPr/>
        </p:nvCxnSpPr>
        <p:spPr>
          <a:xfrm>
            <a:off x="5439609" y="3309586"/>
            <a:ext cx="3667407" cy="1386415"/>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8306B5B1-2619-C62C-E66F-CB5419CFC496}"/>
              </a:ext>
            </a:extLst>
          </p:cNvPr>
          <p:cNvCxnSpPr>
            <a:cxnSpLocks/>
          </p:cNvCxnSpPr>
          <p:nvPr/>
        </p:nvCxnSpPr>
        <p:spPr>
          <a:xfrm>
            <a:off x="5439610" y="2919602"/>
            <a:ext cx="4485374" cy="200102"/>
          </a:xfrm>
          <a:prstGeom prst="straightConnector1">
            <a:avLst/>
          </a:prstGeom>
          <a:ln w="57150">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409CC1F1-80A0-9230-B098-44B32FE5103F}"/>
              </a:ext>
            </a:extLst>
          </p:cNvPr>
          <p:cNvCxnSpPr>
            <a:cxnSpLocks/>
            <a:endCxn id="49" idx="1"/>
          </p:cNvCxnSpPr>
          <p:nvPr/>
        </p:nvCxnSpPr>
        <p:spPr>
          <a:xfrm flipV="1">
            <a:off x="5439610" y="4176627"/>
            <a:ext cx="3037877" cy="232356"/>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a:extLst>
              <a:ext uri="{FF2B5EF4-FFF2-40B4-BE49-F238E27FC236}">
                <a16:creationId xmlns:a16="http://schemas.microsoft.com/office/drawing/2014/main" id="{7F49FF32-FE73-5E72-832B-7F75B80925E4}"/>
              </a:ext>
            </a:extLst>
          </p:cNvPr>
          <p:cNvCxnSpPr>
            <a:cxnSpLocks/>
            <a:endCxn id="17" idx="1"/>
          </p:cNvCxnSpPr>
          <p:nvPr/>
        </p:nvCxnSpPr>
        <p:spPr>
          <a:xfrm>
            <a:off x="5439610" y="2214003"/>
            <a:ext cx="2804642" cy="300107"/>
          </a:xfrm>
          <a:prstGeom prst="straightConnector1">
            <a:avLst/>
          </a:prstGeom>
          <a:ln w="571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C5158BF8-522A-DD06-6010-C499A06C4637}"/>
              </a:ext>
            </a:extLst>
          </p:cNvPr>
          <p:cNvSpPr/>
          <p:nvPr/>
        </p:nvSpPr>
        <p:spPr>
          <a:xfrm>
            <a:off x="2050675" y="1887558"/>
            <a:ext cx="3380342" cy="226308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146512DB-B1A8-7263-BCF0-2605A5C323EF}"/>
              </a:ext>
            </a:extLst>
          </p:cNvPr>
          <p:cNvSpPr txBox="1"/>
          <p:nvPr/>
        </p:nvSpPr>
        <p:spPr>
          <a:xfrm>
            <a:off x="3002240" y="1995145"/>
            <a:ext cx="1483355" cy="369332"/>
          </a:xfrm>
          <a:prstGeom prst="rect">
            <a:avLst/>
          </a:prstGeom>
          <a:noFill/>
        </p:spPr>
        <p:txBody>
          <a:bodyPr wrap="none" rtlCol="0">
            <a:spAutoFit/>
          </a:bodyPr>
          <a:lstStyle/>
          <a:p>
            <a:r>
              <a:rPr lang="en-US" dirty="0"/>
              <a:t>stringLiteral3</a:t>
            </a:r>
          </a:p>
        </p:txBody>
      </p:sp>
      <p:sp>
        <p:nvSpPr>
          <p:cNvPr id="65" name="TextBox 64">
            <a:extLst>
              <a:ext uri="{FF2B5EF4-FFF2-40B4-BE49-F238E27FC236}">
                <a16:creationId xmlns:a16="http://schemas.microsoft.com/office/drawing/2014/main" id="{825A2C2E-2025-814C-941E-BF5179DD19AC}"/>
              </a:ext>
            </a:extLst>
          </p:cNvPr>
          <p:cNvSpPr txBox="1"/>
          <p:nvPr/>
        </p:nvSpPr>
        <p:spPr>
          <a:xfrm>
            <a:off x="3049370" y="2568675"/>
            <a:ext cx="1483355" cy="369332"/>
          </a:xfrm>
          <a:prstGeom prst="rect">
            <a:avLst/>
          </a:prstGeom>
          <a:noFill/>
        </p:spPr>
        <p:txBody>
          <a:bodyPr wrap="none" rtlCol="0">
            <a:spAutoFit/>
          </a:bodyPr>
          <a:lstStyle/>
          <a:p>
            <a:r>
              <a:rPr lang="en-US" dirty="0"/>
              <a:t>stringLiteral2</a:t>
            </a:r>
          </a:p>
        </p:txBody>
      </p:sp>
      <p:sp>
        <p:nvSpPr>
          <p:cNvPr id="55" name="TextBox 54">
            <a:extLst>
              <a:ext uri="{FF2B5EF4-FFF2-40B4-BE49-F238E27FC236}">
                <a16:creationId xmlns:a16="http://schemas.microsoft.com/office/drawing/2014/main" id="{8ECB0604-927D-E5BC-051F-D32A913E75DA}"/>
              </a:ext>
            </a:extLst>
          </p:cNvPr>
          <p:cNvSpPr txBox="1"/>
          <p:nvPr/>
        </p:nvSpPr>
        <p:spPr>
          <a:xfrm>
            <a:off x="2908113" y="3134117"/>
            <a:ext cx="1671611" cy="369332"/>
          </a:xfrm>
          <a:prstGeom prst="rect">
            <a:avLst/>
          </a:prstGeom>
          <a:noFill/>
        </p:spPr>
        <p:txBody>
          <a:bodyPr wrap="none" rtlCol="0">
            <a:spAutoFit/>
          </a:bodyPr>
          <a:lstStyle/>
          <a:p>
            <a:r>
              <a:rPr lang="en-US" dirty="0"/>
              <a:t>personObject2</a:t>
            </a:r>
          </a:p>
        </p:txBody>
      </p:sp>
      <p:sp>
        <p:nvSpPr>
          <p:cNvPr id="59" name="TextBox 58">
            <a:extLst>
              <a:ext uri="{FF2B5EF4-FFF2-40B4-BE49-F238E27FC236}">
                <a16:creationId xmlns:a16="http://schemas.microsoft.com/office/drawing/2014/main" id="{30D03D99-44D0-648C-2E69-0FAEDC7BC07C}"/>
              </a:ext>
            </a:extLst>
          </p:cNvPr>
          <p:cNvSpPr txBox="1"/>
          <p:nvPr/>
        </p:nvSpPr>
        <p:spPr>
          <a:xfrm>
            <a:off x="2969829" y="3683418"/>
            <a:ext cx="1548181" cy="369332"/>
          </a:xfrm>
          <a:prstGeom prst="rect">
            <a:avLst/>
          </a:prstGeom>
          <a:noFill/>
        </p:spPr>
        <p:txBody>
          <a:bodyPr wrap="none" rtlCol="0">
            <a:spAutoFit/>
          </a:bodyPr>
          <a:lstStyle/>
          <a:p>
            <a:r>
              <a:rPr lang="en-US" dirty="0" err="1"/>
              <a:t>personObject</a:t>
            </a:r>
            <a:endParaRPr lang="en-US" dirty="0"/>
          </a:p>
        </p:txBody>
      </p:sp>
      <p:cxnSp>
        <p:nvCxnSpPr>
          <p:cNvPr id="82" name="Straight Connector 81">
            <a:extLst>
              <a:ext uri="{FF2B5EF4-FFF2-40B4-BE49-F238E27FC236}">
                <a16:creationId xmlns:a16="http://schemas.microsoft.com/office/drawing/2014/main" id="{62702AAB-F529-02A0-C81B-10DF3AB9118D}"/>
              </a:ext>
            </a:extLst>
          </p:cNvPr>
          <p:cNvCxnSpPr/>
          <p:nvPr/>
        </p:nvCxnSpPr>
        <p:spPr>
          <a:xfrm>
            <a:off x="2048228" y="3611785"/>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C5944AB1-360E-0302-744A-F0E1DDD98EB1}"/>
              </a:ext>
            </a:extLst>
          </p:cNvPr>
          <p:cNvCxnSpPr/>
          <p:nvPr/>
        </p:nvCxnSpPr>
        <p:spPr>
          <a:xfrm>
            <a:off x="2048228" y="3065726"/>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F9942391-7A85-4F7F-93FB-53E69A43A248}"/>
              </a:ext>
            </a:extLst>
          </p:cNvPr>
          <p:cNvCxnSpPr/>
          <p:nvPr/>
        </p:nvCxnSpPr>
        <p:spPr>
          <a:xfrm>
            <a:off x="2051990" y="2485149"/>
            <a:ext cx="3391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4BD8827B-A46A-6F3D-3E24-C0F5738BD77E}"/>
              </a:ext>
            </a:extLst>
          </p:cNvPr>
          <p:cNvCxnSpPr>
            <a:cxnSpLocks/>
          </p:cNvCxnSpPr>
          <p:nvPr/>
        </p:nvCxnSpPr>
        <p:spPr>
          <a:xfrm flipV="1">
            <a:off x="412955" y="1872384"/>
            <a:ext cx="0" cy="4486188"/>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BF9BD38-0676-4EA7-F947-8EA6E70FE0B8}"/>
              </a:ext>
            </a:extLst>
          </p:cNvPr>
          <p:cNvSpPr txBox="1"/>
          <p:nvPr/>
        </p:nvSpPr>
        <p:spPr>
          <a:xfrm>
            <a:off x="9924984" y="2658777"/>
            <a:ext cx="1582993" cy="369332"/>
          </a:xfrm>
          <a:prstGeom prst="rect">
            <a:avLst/>
          </a:prstGeom>
          <a:noFill/>
        </p:spPr>
        <p:txBody>
          <a:bodyPr wrap="square" rtlCol="0">
            <a:spAutoFit/>
          </a:bodyPr>
          <a:lstStyle/>
          <a:p>
            <a:r>
              <a:rPr lang="en-US" dirty="0"/>
              <a:t>String Pool</a:t>
            </a:r>
          </a:p>
        </p:txBody>
      </p:sp>
    </p:spTree>
    <p:extLst>
      <p:ext uri="{BB962C8B-B14F-4D97-AF65-F5344CB8AC3E}">
        <p14:creationId xmlns:p14="http://schemas.microsoft.com/office/powerpoint/2010/main" val="3704527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490</TotalTime>
  <Words>699</Words>
  <Application>Microsoft Office PowerPoint</Application>
  <PresentationFormat>Widescreen</PresentationFormat>
  <Paragraphs>167</Paragraphs>
  <Slides>32</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Aptos Display</vt:lpstr>
      <vt:lpstr>Arial</vt:lpstr>
      <vt:lpstr>Arial Unicode MS</vt:lpstr>
      <vt:lpstr>Times New Roman</vt:lpstr>
      <vt:lpstr>Wingdings</vt:lpstr>
      <vt:lpstr>Office Theme</vt:lpstr>
      <vt:lpstr>Java Memory Model</vt:lpstr>
      <vt:lpstr>Types of Memory</vt:lpstr>
      <vt:lpstr>Stack Memory</vt:lpstr>
      <vt:lpstr>Stack Memory</vt:lpstr>
      <vt:lpstr>Stack Memory</vt:lpstr>
      <vt:lpstr>Stack Memory</vt:lpstr>
      <vt:lpstr>Stack Memory</vt:lpstr>
      <vt:lpstr>Stack Memory</vt:lpstr>
      <vt:lpstr>Stack Memory</vt:lpstr>
      <vt:lpstr>Stack Memory</vt:lpstr>
      <vt:lpstr>Object Reference Types</vt:lpstr>
      <vt:lpstr>Object Reference Types. Strong reference</vt:lpstr>
      <vt:lpstr>Object Reference Types. Weak reference</vt:lpstr>
      <vt:lpstr>Object Reference Types. Soft reference</vt:lpstr>
      <vt:lpstr>Object Reference Types. Phantom reference</vt:lpstr>
      <vt:lpstr>Heap</vt:lpstr>
      <vt:lpstr>Minor Garbage Collection</vt:lpstr>
      <vt:lpstr>Minor Garbage Collection</vt:lpstr>
      <vt:lpstr>Minor Garbage Collection</vt:lpstr>
      <vt:lpstr>Promotion to Old Generation</vt:lpstr>
      <vt:lpstr>Heap Metaspace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Shlapak, Danylo</dc:creator>
  <cp:lastModifiedBy>Shlapak, Danylo</cp:lastModifiedBy>
  <cp:revision>38</cp:revision>
  <dcterms:created xsi:type="dcterms:W3CDTF">2025-01-12T13:26:19Z</dcterms:created>
  <dcterms:modified xsi:type="dcterms:W3CDTF">2025-01-13T10:17:54Z</dcterms:modified>
</cp:coreProperties>
</file>