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60" r:id="rId5"/>
    <p:sldId id="259" r:id="rId6"/>
    <p:sldId id="269" r:id="rId7"/>
    <p:sldId id="261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E950-EED1-3399-FE7E-C2BB9EB48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1DA98-04D4-F737-4BF2-9670E625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95A9-E211-ACFD-E635-510BB5A6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7B34-38AF-373C-1364-16F8022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837A-03F3-4407-57E6-A96D2E98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B41B-6640-4E4B-628D-A6F4D2BB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36F7C-7C3D-CD89-2DA9-0B42A66F2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E585-C454-CA09-B661-EA3CE72C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23C2-7F78-9C5C-B8E9-066B8629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38BC-53E1-E61D-E730-8F410026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F4AC4-CBEA-3FE6-3FE7-333B21AE0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2A7F0-B97D-4DA8-04F8-8080A19E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3692-B410-9D3E-7A6A-ED840420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373E-23B4-8D76-EFC7-FB708918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0919-DD96-6402-97FC-5FE5306E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1BEC-8C6E-2381-975B-8C7E579E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864E-D635-463D-8C3A-C782AB05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43A9-E1B4-129F-B78E-D5232AC2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B501-EE10-6560-2214-90B7098E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7E04-1E9D-20B2-AC29-0E57C843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991A-E1B5-70B2-5DB9-3D3990DA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0AB5-5BAE-B107-C435-5199DDEA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4D72-44E1-1F16-C61C-FC2996AC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9B0A-6211-3215-D301-FAA14311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E8EEF-09FD-B224-CE8F-E13E94BD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C8B6-FAA5-D1D1-7FFD-0611E3CC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82AB-4C05-2907-3BF4-C7381BBF3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F9062-1E5D-5941-BCC6-BCD7FFD48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60BAA-8113-D9A2-F43D-C039C80F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E1AB5-57A2-2C93-CA7D-8331FDAB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8848F-114D-6BAE-18E9-CC57A083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000F-1726-5444-D6AB-19717BF5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01A8-D855-79D4-8A6A-D718FBED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967A7-FCCC-C5A1-7FD1-55F0B2945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3CA32-70AF-1ED8-1CDA-2F9902DF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0AB86-5FCF-F140-F3AF-E2D1AD0D2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DA3-D395-E81B-9763-E0886BCA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5AC95-E420-5B79-0B93-2C3C3878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EF8BB-9752-1D05-8952-9BBA0E50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665-E383-FEF1-8535-17CC6991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D71E4-A8E9-7638-DC3F-23B7BBD6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37F1-6656-D54D-A2F1-E3E605D3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932E3-2D3E-341F-88C7-DDF6D927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9B57A-FA5D-0EA0-0B0C-5D72A97E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1605B-14C6-D1C2-9C55-2D94B28D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95B0-38B9-5BE7-2679-BCB0867C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79D4-C6FA-AA7C-8658-0A7235AC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FC94-2B2B-AF23-0F08-B248CEDC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70D3E-E5E7-A4B4-43DA-3DC6EA858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872DC-55FC-2B82-D668-206A2225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EF0C-150D-1DB7-2A2A-CDAE0CEA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924F-BB23-D229-3570-A0C08AE2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368B-12A5-DC35-843A-521B6D9C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2493F-B85B-756B-CE68-E6AD7AC0E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42A6-771D-72BF-5B2D-8D96C4836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F7F0D-5F32-BA38-1CD8-30EC2DB4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D0A14-46E7-9D0B-7C97-8A916DE3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78F27-610A-8F8C-B328-52780C22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7D6E4-9A4A-93BA-4E5F-284B391C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15B29-75E2-3C95-D030-04F68D10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34B3-86F0-6499-D477-1A1FB4A3F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88192-017B-440F-8769-4E6663E16F1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6966-2696-3EE5-C406-3DBE216FB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21F7-6C8A-0B99-67AE-E2103E33F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B7D22-6EF4-4AB6-A945-52087AB1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4017-21E1-2788-2582-7A7B7B6AF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00406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74D75-FBE3-B236-E01D-2AEFE02D3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0E25-3A1F-4749-E232-C28F563E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Master Node. Scheduler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C8930-83FA-6D8E-C20D-7EF8220087D8}"/>
              </a:ext>
            </a:extLst>
          </p:cNvPr>
          <p:cNvSpPr txBox="1"/>
          <p:nvPr/>
        </p:nvSpPr>
        <p:spPr>
          <a:xfrm>
            <a:off x="838200" y="1957071"/>
            <a:ext cx="104197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242424"/>
                </a:solidFill>
                <a:effectLst/>
              </a:rPr>
              <a:t>The scheduler distributes work across multiple nodes. Its looks at resource requirements (CPU and memory requirements) to figure out when to run a pod, and what node to run it 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375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2570-250A-A9B0-4CA5-EE1F29BCE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34D039-A7F0-C7E6-57F8-492157A8383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42424"/>
                </a:solidFill>
                <a:latin typeface="sohne"/>
              </a:rPr>
              <a:t>Kubernetes Components. Worker Node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FE1D6-0882-AAAE-825F-2C92B8323B5A}"/>
              </a:ext>
            </a:extLst>
          </p:cNvPr>
          <p:cNvSpPr txBox="1"/>
          <p:nvPr/>
        </p:nvSpPr>
        <p:spPr>
          <a:xfrm>
            <a:off x="990600" y="1843088"/>
            <a:ext cx="7059561" cy="196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rgbClr val="242424"/>
                </a:solidFill>
                <a:effectLst/>
              </a:rPr>
              <a:t> Worker nodes contain 2 main components: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242424"/>
                </a:solidFill>
                <a:effectLst/>
              </a:rPr>
              <a:t>Kubelet</a:t>
            </a:r>
            <a:endParaRPr lang="en-US" sz="2800" b="0" i="0" dirty="0">
              <a:solidFill>
                <a:srgbClr val="242424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</a:rPr>
              <a:t> Kube-proxy</a:t>
            </a:r>
          </a:p>
        </p:txBody>
      </p:sp>
    </p:spTree>
    <p:extLst>
      <p:ext uri="{BB962C8B-B14F-4D97-AF65-F5344CB8AC3E}">
        <p14:creationId xmlns:p14="http://schemas.microsoft.com/office/powerpoint/2010/main" val="3381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8C14A-C24C-B1D0-7584-E938D7ABB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679D-1A6D-B428-AB55-08647ACF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Kubernetes Components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A208F-85B2-C134-A533-D7F2BB410F7F}"/>
              </a:ext>
            </a:extLst>
          </p:cNvPr>
          <p:cNvSpPr txBox="1"/>
          <p:nvPr/>
        </p:nvSpPr>
        <p:spPr>
          <a:xfrm>
            <a:off x="838200" y="1808757"/>
            <a:ext cx="10872019" cy="350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2800" b="0" i="0" dirty="0">
                <a:solidFill>
                  <a:srgbClr val="242424"/>
                </a:solidFill>
                <a:effectLst/>
              </a:rPr>
              <a:t>A Kubernetes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cluster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 is made up of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nodes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. These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nodes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 can be either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physical machines, or virtual machines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. You can have a cluster of one or more nodes, though ideally, you need at least two nodes.</a:t>
            </a:r>
          </a:p>
          <a:p>
            <a:pPr algn="just">
              <a:lnSpc>
                <a:spcPts val="2400"/>
              </a:lnSpc>
            </a:pPr>
            <a:endParaRPr lang="en-US" sz="2800" b="0" i="0" dirty="0">
              <a:solidFill>
                <a:srgbClr val="242424"/>
              </a:solidFill>
              <a:effectLst/>
            </a:endParaRPr>
          </a:p>
          <a:p>
            <a:pPr algn="just">
              <a:lnSpc>
                <a:spcPts val="2400"/>
              </a:lnSpc>
            </a:pPr>
            <a:r>
              <a:rPr lang="en-US" sz="2800" b="0" i="0" dirty="0">
                <a:solidFill>
                  <a:srgbClr val="242424"/>
                </a:solidFill>
                <a:effectLst/>
              </a:rPr>
              <a:t>A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cluster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 typically has a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master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node</a:t>
            </a:r>
            <a:r>
              <a:rPr lang="en-US" sz="2800" i="0" dirty="0">
                <a:solidFill>
                  <a:srgbClr val="242424"/>
                </a:solidFill>
                <a:effectLst/>
              </a:rPr>
              <a:t>,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 and a bunch of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worker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(minion) nodes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endParaRPr lang="en-US" sz="2800" dirty="0">
              <a:solidFill>
                <a:srgbClr val="242424"/>
              </a:solidFill>
            </a:endParaRPr>
          </a:p>
          <a:p>
            <a:pPr algn="just">
              <a:lnSpc>
                <a:spcPts val="2400"/>
              </a:lnSpc>
            </a:pP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The </a:t>
            </a:r>
            <a:r>
              <a:rPr lang="en-US" sz="2800" b="1" i="0" dirty="0">
                <a:solidFill>
                  <a:srgbClr val="242424"/>
                </a:solidFill>
                <a:effectLst/>
                <a:latin typeface="source-serif-pro"/>
              </a:rPr>
              <a:t>master node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 is responsible </a:t>
            </a:r>
            <a:r>
              <a:rPr lang="en-US" sz="2800" i="0" dirty="0">
                <a:solidFill>
                  <a:srgbClr val="242424"/>
                </a:solidFill>
                <a:effectLst/>
                <a:latin typeface="source-serif-pro"/>
              </a:rPr>
              <a:t>for </a:t>
            </a:r>
            <a:r>
              <a:rPr lang="en-US" sz="2800" b="1" i="0" dirty="0">
                <a:solidFill>
                  <a:srgbClr val="242424"/>
                </a:solidFill>
                <a:effectLst/>
                <a:latin typeface="source-serif-pro"/>
              </a:rPr>
              <a:t>watching the workers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n-US" sz="2800" b="1" i="0" dirty="0">
                <a:solidFill>
                  <a:srgbClr val="242424"/>
                </a:solidFill>
                <a:effectLst/>
                <a:latin typeface="source-serif-pro"/>
              </a:rPr>
              <a:t>performing the orchestration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. The worker nodes are responsible for running the containers.</a:t>
            </a:r>
            <a:endParaRPr lang="en-US" sz="2800" b="0" i="0" dirty="0">
              <a:solidFill>
                <a:srgbClr val="242424"/>
              </a:solidFill>
              <a:effectLst/>
            </a:endParaRPr>
          </a:p>
          <a:p>
            <a:pPr algn="just">
              <a:lnSpc>
                <a:spcPts val="2400"/>
              </a:lnSpc>
            </a:pPr>
            <a:endParaRPr lang="en-US" sz="2800" b="0" i="0" dirty="0">
              <a:solidFill>
                <a:srgbClr val="24242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729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EBD2E-20A7-5822-6A66-A205D403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79EA-F0FD-2622-4976-09889003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Kubernetes Components</a:t>
            </a:r>
            <a:endParaRPr lang="en-US" dirty="0"/>
          </a:p>
        </p:txBody>
      </p:sp>
      <p:pic>
        <p:nvPicPr>
          <p:cNvPr id="6146" name="Picture 2" descr="11 Ways to Optimize Kubernetes Resources and Reduce Costs | overcast blog">
            <a:extLst>
              <a:ext uri="{FF2B5EF4-FFF2-40B4-BE49-F238E27FC236}">
                <a16:creationId xmlns:a16="http://schemas.microsoft.com/office/drawing/2014/main" id="{625FBAB3-7F8B-B477-5843-CBF2B7A5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20" y="1403883"/>
            <a:ext cx="9059360" cy="516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6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706F8-8E0C-EFE8-8BFD-C84A97A3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422A-9867-E9B9-A936-3A5851DA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Kubernetes Components. Master Node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0793B-9983-69EA-9E39-67854B1BEF8A}"/>
              </a:ext>
            </a:extLst>
          </p:cNvPr>
          <p:cNvSpPr txBox="1"/>
          <p:nvPr/>
        </p:nvSpPr>
        <p:spPr>
          <a:xfrm>
            <a:off x="838200" y="1690688"/>
            <a:ext cx="996745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rgbClr val="242424"/>
                </a:solidFill>
                <a:effectLst/>
              </a:rPr>
              <a:t>Master node 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has quite a few components: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242424"/>
                </a:solidFill>
                <a:effectLst/>
              </a:rPr>
              <a:t>etcd</a:t>
            </a:r>
            <a:endParaRPr lang="en-US" sz="2800" b="1" i="0" dirty="0">
              <a:solidFill>
                <a:srgbClr val="242424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API</a:t>
            </a:r>
            <a:r>
              <a:rPr lang="en-US" sz="28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Server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Controller Manager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800" b="1" i="0" dirty="0">
                <a:solidFill>
                  <a:srgbClr val="242424"/>
                </a:solidFill>
                <a:effectLst/>
              </a:rPr>
              <a:t>Scheduler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CF310-1F20-2770-9F28-E630F025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F200-7DA3-A498-D50E-215CA5F5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Kubernetes Components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C137F3-0CF5-63BF-197D-3338D4B6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14" y="1612030"/>
            <a:ext cx="1024857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8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33558-D016-0020-9AD8-0DF82E1EB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6554-3ACE-61C7-76DA-D402A649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Kubernetes Components</a:t>
            </a:r>
            <a:endParaRPr lang="en-US" dirty="0"/>
          </a:p>
        </p:txBody>
      </p:sp>
      <p:pic>
        <p:nvPicPr>
          <p:cNvPr id="5122" name="Picture 2" descr="Kubernetes Cluster - GeeksforGeeks">
            <a:extLst>
              <a:ext uri="{FF2B5EF4-FFF2-40B4-BE49-F238E27FC236}">
                <a16:creationId xmlns:a16="http://schemas.microsoft.com/office/drawing/2014/main" id="{A6BE05E8-77B4-BF0A-E56B-648AAB819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7" t="13740" r="9262" b="10399"/>
          <a:stretch/>
        </p:blipFill>
        <p:spPr bwMode="auto">
          <a:xfrm>
            <a:off x="1371599" y="1808590"/>
            <a:ext cx="9448801" cy="44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1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6AC5F-F0B4-FF6D-D8DF-D98A6B328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E12D-5D2D-1253-09A1-EB68C535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Master Node. ETCD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B373B0-2AE3-D9A1-06F3-1757A317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5790"/>
            <a:ext cx="10202196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 err="1">
                <a:latin typeface="+mn-lt"/>
              </a:rPr>
              <a:t>etcd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 is a distributed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key-value 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. It is Kubernetes’ source of truth.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242424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Every time you make a change to Kubernetes — by way of sending it YAML or JSON via k8s’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REST API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or via the 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kubectl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 CLI tool — that change is stored in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etcd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 as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JSON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.</a:t>
            </a:r>
            <a:endParaRPr lang="en-US" altLang="en-US" sz="2800" dirty="0">
              <a:solidFill>
                <a:srgbClr val="242424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It is also versioned, so you also have some serious version control action going on.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74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EA1B5-7881-13BD-7569-DCC59039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CF7E-9079-D138-C1DC-7191223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Master Node. API Server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A42CF3-5453-2F34-D8E8-9287B54D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906132"/>
            <a:ext cx="1051560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API server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is responsible for serving up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Kubernetes API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.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API Server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is also what’s responsible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sending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 data to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pulling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 from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etcd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080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ECEEA-7FB6-3A4D-7310-89DF61BD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7C39-38AA-CA4B-75E9-5293F427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Master Node. Controller Manager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357EA9-B06A-097B-0DB7-B0171D7F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15600" cy="4554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b="0" i="0" dirty="0">
                <a:solidFill>
                  <a:srgbClr val="242424"/>
                </a:solidFill>
                <a:effectLst/>
                <a:latin typeface="+mn-lt"/>
              </a:rPr>
              <a:t>The </a:t>
            </a:r>
            <a:r>
              <a:rPr lang="en-US" sz="2800" b="1" i="0" dirty="0">
                <a:solidFill>
                  <a:srgbClr val="242424"/>
                </a:solidFill>
                <a:effectLst/>
                <a:latin typeface="+mn-lt"/>
              </a:rPr>
              <a:t>controller manager 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+mn-lt"/>
              </a:rPr>
              <a:t>is the brain behind the orchestration. Kubernetes has multiple controllers, each responsible for different things. Controllers watch the state of your cluster, then make or request changes where needed. </a:t>
            </a:r>
          </a:p>
          <a:p>
            <a:pPr algn="just"/>
            <a:endParaRPr lang="en-US" sz="2800" dirty="0">
              <a:solidFill>
                <a:srgbClr val="242424"/>
              </a:solidFill>
              <a:latin typeface="+mn-lt"/>
            </a:endParaRPr>
          </a:p>
          <a:p>
            <a:pPr algn="just"/>
            <a:r>
              <a:rPr lang="en-US" sz="2800" b="0" i="0" dirty="0">
                <a:solidFill>
                  <a:srgbClr val="242424"/>
                </a:solidFill>
                <a:effectLst/>
                <a:latin typeface="+mn-lt"/>
              </a:rPr>
              <a:t>There are controllers for: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  <a:latin typeface="+mn-lt"/>
              </a:rPr>
              <a:t> Taking action when a pod goes down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  <a:latin typeface="+mn-lt"/>
              </a:rPr>
              <a:t> Connecting services to pods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  <a:latin typeface="+mn-lt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61597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343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sohne</vt:lpstr>
      <vt:lpstr>source-serif-pro</vt:lpstr>
      <vt:lpstr>Office Theme</vt:lpstr>
      <vt:lpstr>Kubernetes</vt:lpstr>
      <vt:lpstr>Kubernetes Components</vt:lpstr>
      <vt:lpstr>Kubernetes Components</vt:lpstr>
      <vt:lpstr>Kubernetes Components. Master Node</vt:lpstr>
      <vt:lpstr>Kubernetes Components</vt:lpstr>
      <vt:lpstr>Kubernetes Components</vt:lpstr>
      <vt:lpstr>Master Node. ETCD</vt:lpstr>
      <vt:lpstr>Master Node. API Server</vt:lpstr>
      <vt:lpstr>Master Node. Controller Manager</vt:lpstr>
      <vt:lpstr>Master Node. Scheduler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26</cp:revision>
  <dcterms:created xsi:type="dcterms:W3CDTF">2025-02-06T11:34:11Z</dcterms:created>
  <dcterms:modified xsi:type="dcterms:W3CDTF">2025-02-06T21:44:42Z</dcterms:modified>
</cp:coreProperties>
</file>