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56E2-5C77-D7BC-89D2-56555DCD3E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661F22-EB02-CF9F-D38C-99D2893E0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6512EB-444A-56FC-D358-648D18A9EAAC}"/>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5" name="Footer Placeholder 4">
            <a:extLst>
              <a:ext uri="{FF2B5EF4-FFF2-40B4-BE49-F238E27FC236}">
                <a16:creationId xmlns:a16="http://schemas.microsoft.com/office/drawing/2014/main" id="{98B9A4B9-0E6B-2EB2-F03F-E7D6090ED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2B92B-F6FE-21EC-8D8B-EA5CA4902A3A}"/>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190418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64E4-6F72-B262-59A6-3AE4FBE3E7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A8C223-492C-B8D9-6740-55CA8A351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061C3-54BB-E512-E118-6F3745B47055}"/>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5" name="Footer Placeholder 4">
            <a:extLst>
              <a:ext uri="{FF2B5EF4-FFF2-40B4-BE49-F238E27FC236}">
                <a16:creationId xmlns:a16="http://schemas.microsoft.com/office/drawing/2014/main" id="{EFFAA5D4-8C8B-BFE8-749E-654757CDB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3E0B4-4BEE-6C21-4F9C-EDC099D27F1D}"/>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158707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02080-4A0E-4395-8D91-F5AC115857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AFF9FA-6032-D381-5505-7A0EFFBA9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47B3B-9F7F-3D24-C353-F610543F7CF3}"/>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5" name="Footer Placeholder 4">
            <a:extLst>
              <a:ext uri="{FF2B5EF4-FFF2-40B4-BE49-F238E27FC236}">
                <a16:creationId xmlns:a16="http://schemas.microsoft.com/office/drawing/2014/main" id="{FEC4D866-9848-1EB1-43B1-5EB9916A6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A15B2-C5BF-0618-B1E6-8202D82756CD}"/>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272274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3EFC-2E6D-6C8E-064C-901C4E381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7B43B1-0451-D2A5-F1D9-3AE5FD7FC6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6142F-3A66-773E-698C-119351088F8E}"/>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5" name="Footer Placeholder 4">
            <a:extLst>
              <a:ext uri="{FF2B5EF4-FFF2-40B4-BE49-F238E27FC236}">
                <a16:creationId xmlns:a16="http://schemas.microsoft.com/office/drawing/2014/main" id="{6777B36B-8145-216B-8F40-CF564916E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66F8E-C920-6987-5C48-33B2AE7ADF7D}"/>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141221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E47A-81DE-C7A1-A874-38AEA5A27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BA9C7-399C-C0B1-8D36-F82061F848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B32723-6E4E-9BF7-D88C-9161C1E0744F}"/>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5" name="Footer Placeholder 4">
            <a:extLst>
              <a:ext uri="{FF2B5EF4-FFF2-40B4-BE49-F238E27FC236}">
                <a16:creationId xmlns:a16="http://schemas.microsoft.com/office/drawing/2014/main" id="{F175922D-44E6-DC88-26B1-FD56D5994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F8AF2-3EBB-D7A2-B14C-56971537755E}"/>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4088935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2F4B-3343-6440-08AA-38310AA836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1FA3D-B979-763F-A9C0-DD4DF37D36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B082D-D23C-DE4A-3F9E-565C875CF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D4F2E5-B111-E7FE-D596-47F6504D3BF5}"/>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6" name="Footer Placeholder 5">
            <a:extLst>
              <a:ext uri="{FF2B5EF4-FFF2-40B4-BE49-F238E27FC236}">
                <a16:creationId xmlns:a16="http://schemas.microsoft.com/office/drawing/2014/main" id="{F13684A7-EBF0-91BA-9A70-C7241F825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D8354-5E66-A739-E753-9F2B61363A45}"/>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20545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462A-2BE8-F26D-115B-E82D91C9C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A5A314-5A51-8B45-91D2-6415293626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6EF79-6EDD-97C3-B8E9-9080C22E5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44634F-06B5-E08D-1EF2-CF541CEC49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E263F8-5BF0-1E1C-2BDD-6D8F960DBD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1ECBC7-2708-9C6F-7EF8-94930DC8B90B}"/>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8" name="Footer Placeholder 7">
            <a:extLst>
              <a:ext uri="{FF2B5EF4-FFF2-40B4-BE49-F238E27FC236}">
                <a16:creationId xmlns:a16="http://schemas.microsoft.com/office/drawing/2014/main" id="{DFB53263-5F30-15BA-9FAB-FB428CF7B8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60945-4ADD-CD8A-9FBE-8598B7D0FB2B}"/>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352813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542F-B6A2-05FE-E53B-8C5F301168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C35B42-7749-A98D-930A-C29E59731D23}"/>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4" name="Footer Placeholder 3">
            <a:extLst>
              <a:ext uri="{FF2B5EF4-FFF2-40B4-BE49-F238E27FC236}">
                <a16:creationId xmlns:a16="http://schemas.microsoft.com/office/drawing/2014/main" id="{E2F9BC91-92FB-3A66-8425-0776D9F590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30F1A0-1FC9-3BBD-14E1-62A130DE196E}"/>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151641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B8194-0AAB-5BBB-5E47-0CDC0DBAA921}"/>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3" name="Footer Placeholder 2">
            <a:extLst>
              <a:ext uri="{FF2B5EF4-FFF2-40B4-BE49-F238E27FC236}">
                <a16:creationId xmlns:a16="http://schemas.microsoft.com/office/drawing/2014/main" id="{3AAE7892-49E3-37A3-0B74-68A7704EAB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49896C-7CE2-EF86-08DE-F85E30DE3A39}"/>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162690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4761-4566-AB53-C3DA-C6493EEEC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210ACA-D49B-F682-62C1-DCC86CCC8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5CBD66-FF1E-1497-8F0F-A0857780A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509DE-5B13-950D-922B-D5B7069E4C60}"/>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6" name="Footer Placeholder 5">
            <a:extLst>
              <a:ext uri="{FF2B5EF4-FFF2-40B4-BE49-F238E27FC236}">
                <a16:creationId xmlns:a16="http://schemas.microsoft.com/office/drawing/2014/main" id="{48E94959-681D-0FDD-0786-AA146E06B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30EF4-78D3-CAA3-17EB-CADC58ECA555}"/>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214325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A7E1-2CD6-B3A3-B613-D9E32D042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3E18B5-BDE4-8D7E-F408-CD94072F6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F4CFD-821C-4E61-BAAC-B1EC407DF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E9411-5A5A-5EF1-0257-DAF84DA96041}"/>
              </a:ext>
            </a:extLst>
          </p:cNvPr>
          <p:cNvSpPr>
            <a:spLocks noGrp="1"/>
          </p:cNvSpPr>
          <p:nvPr>
            <p:ph type="dt" sz="half" idx="10"/>
          </p:nvPr>
        </p:nvSpPr>
        <p:spPr/>
        <p:txBody>
          <a:bodyPr/>
          <a:lstStyle/>
          <a:p>
            <a:fld id="{1AA059BA-8BED-4451-9286-CE2794D7A010}" type="datetimeFigureOut">
              <a:rPr lang="en-US" smtClean="0"/>
              <a:t>2/6/2025</a:t>
            </a:fld>
            <a:endParaRPr lang="en-US"/>
          </a:p>
        </p:txBody>
      </p:sp>
      <p:sp>
        <p:nvSpPr>
          <p:cNvPr id="6" name="Footer Placeholder 5">
            <a:extLst>
              <a:ext uri="{FF2B5EF4-FFF2-40B4-BE49-F238E27FC236}">
                <a16:creationId xmlns:a16="http://schemas.microsoft.com/office/drawing/2014/main" id="{555DE8F4-DC54-0EF6-EC1D-68825EBAA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D8841-D113-FCBE-82EE-2CA9B1E8509E}"/>
              </a:ext>
            </a:extLst>
          </p:cNvPr>
          <p:cNvSpPr>
            <a:spLocks noGrp="1"/>
          </p:cNvSpPr>
          <p:nvPr>
            <p:ph type="sldNum" sz="quarter" idx="12"/>
          </p:nvPr>
        </p:nvSpPr>
        <p:spPr/>
        <p:txBody>
          <a:bodyPr/>
          <a:lstStyle/>
          <a:p>
            <a:fld id="{8A6D9FB3-A799-4F06-BF2D-E1E8CB257EAB}" type="slidenum">
              <a:rPr lang="en-US" smtClean="0"/>
              <a:t>‹#›</a:t>
            </a:fld>
            <a:endParaRPr lang="en-US"/>
          </a:p>
        </p:txBody>
      </p:sp>
    </p:spTree>
    <p:extLst>
      <p:ext uri="{BB962C8B-B14F-4D97-AF65-F5344CB8AC3E}">
        <p14:creationId xmlns:p14="http://schemas.microsoft.com/office/powerpoint/2010/main" val="42950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72263-870C-B790-FEB6-1E5C4EC4AE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C6FD43-0672-D158-9A16-21769092C8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EF3D6-3286-AEF5-0B9C-77BB40FE5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A059BA-8BED-4451-9286-CE2794D7A010}" type="datetimeFigureOut">
              <a:rPr lang="en-US" smtClean="0"/>
              <a:t>2/6/2025</a:t>
            </a:fld>
            <a:endParaRPr lang="en-US"/>
          </a:p>
        </p:txBody>
      </p:sp>
      <p:sp>
        <p:nvSpPr>
          <p:cNvPr id="5" name="Footer Placeholder 4">
            <a:extLst>
              <a:ext uri="{FF2B5EF4-FFF2-40B4-BE49-F238E27FC236}">
                <a16:creationId xmlns:a16="http://schemas.microsoft.com/office/drawing/2014/main" id="{01E5DCE8-E9E3-8ED0-2479-0782F0F9E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D32688-8ADC-D246-EBBA-0CE3DFF00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6D9FB3-A799-4F06-BF2D-E1E8CB257EAB}" type="slidenum">
              <a:rPr lang="en-US" smtClean="0"/>
              <a:t>‹#›</a:t>
            </a:fld>
            <a:endParaRPr lang="en-US"/>
          </a:p>
        </p:txBody>
      </p:sp>
    </p:spTree>
    <p:extLst>
      <p:ext uri="{BB962C8B-B14F-4D97-AF65-F5344CB8AC3E}">
        <p14:creationId xmlns:p14="http://schemas.microsoft.com/office/powerpoint/2010/main" val="343406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6D6-7082-DC47-FB09-235ED0781A78}"/>
              </a:ext>
            </a:extLst>
          </p:cNvPr>
          <p:cNvSpPr>
            <a:spLocks noGrp="1"/>
          </p:cNvSpPr>
          <p:nvPr>
            <p:ph type="ctrTitle"/>
          </p:nvPr>
        </p:nvSpPr>
        <p:spPr/>
        <p:txBody>
          <a:bodyPr/>
          <a:lstStyle/>
          <a:p>
            <a:r>
              <a:rPr lang="en-US" dirty="0"/>
              <a:t>Load Balancing Algorithms</a:t>
            </a:r>
          </a:p>
        </p:txBody>
      </p:sp>
    </p:spTree>
    <p:extLst>
      <p:ext uri="{BB962C8B-B14F-4D97-AF65-F5344CB8AC3E}">
        <p14:creationId xmlns:p14="http://schemas.microsoft.com/office/powerpoint/2010/main" val="231992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FD1C4-9459-0E8E-844C-662C5F2C28C9}"/>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18C7AF7-83F4-BA68-861D-0919787F5704}"/>
              </a:ext>
            </a:extLst>
          </p:cNvPr>
          <p:cNvSpPr>
            <a:spLocks noGrp="1"/>
          </p:cNvSpPr>
          <p:nvPr>
            <p:ph type="title"/>
          </p:nvPr>
        </p:nvSpPr>
        <p:spPr>
          <a:xfrm>
            <a:off x="838200" y="365125"/>
            <a:ext cx="10515600" cy="1325563"/>
          </a:xfrm>
        </p:spPr>
        <p:txBody>
          <a:bodyPr/>
          <a:lstStyle/>
          <a:p>
            <a:r>
              <a:rPr lang="en-US" dirty="0"/>
              <a:t>Hash</a:t>
            </a:r>
          </a:p>
        </p:txBody>
      </p:sp>
      <p:pic>
        <p:nvPicPr>
          <p:cNvPr id="3" name="Picture 2">
            <a:extLst>
              <a:ext uri="{FF2B5EF4-FFF2-40B4-BE49-F238E27FC236}">
                <a16:creationId xmlns:a16="http://schemas.microsoft.com/office/drawing/2014/main" id="{DB826585-9D90-3C8F-8C11-85FB19656631}"/>
              </a:ext>
            </a:extLst>
          </p:cNvPr>
          <p:cNvPicPr>
            <a:picLocks noChangeAspect="1"/>
          </p:cNvPicPr>
          <p:nvPr/>
        </p:nvPicPr>
        <p:blipFill>
          <a:blip r:embed="rId2"/>
          <a:stretch>
            <a:fillRect/>
          </a:stretch>
        </p:blipFill>
        <p:spPr>
          <a:xfrm>
            <a:off x="874293" y="1570416"/>
            <a:ext cx="10916653" cy="5080752"/>
          </a:xfrm>
          <a:prstGeom prst="rect">
            <a:avLst/>
          </a:prstGeom>
        </p:spPr>
      </p:pic>
    </p:spTree>
    <p:extLst>
      <p:ext uri="{BB962C8B-B14F-4D97-AF65-F5344CB8AC3E}">
        <p14:creationId xmlns:p14="http://schemas.microsoft.com/office/powerpoint/2010/main" val="3999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369C-A8C3-3E66-12FA-22D791A6463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885E492-9EEC-EBE7-B03F-40F47AE16593}"/>
              </a:ext>
            </a:extLst>
          </p:cNvPr>
          <p:cNvSpPr>
            <a:spLocks noGrp="1"/>
          </p:cNvSpPr>
          <p:nvPr>
            <p:ph type="title"/>
          </p:nvPr>
        </p:nvSpPr>
        <p:spPr>
          <a:xfrm>
            <a:off x="838200" y="365125"/>
            <a:ext cx="10515600" cy="1325563"/>
          </a:xfrm>
        </p:spPr>
        <p:txBody>
          <a:bodyPr/>
          <a:lstStyle/>
          <a:p>
            <a:r>
              <a:rPr lang="en-US" dirty="0"/>
              <a:t>Least Connections</a:t>
            </a:r>
          </a:p>
        </p:txBody>
      </p:sp>
      <p:sp>
        <p:nvSpPr>
          <p:cNvPr id="4" name="TextBox 3">
            <a:extLst>
              <a:ext uri="{FF2B5EF4-FFF2-40B4-BE49-F238E27FC236}">
                <a16:creationId xmlns:a16="http://schemas.microsoft.com/office/drawing/2014/main" id="{5C4F84BC-2A9B-8FF9-456F-31B8C94DC9F2}"/>
              </a:ext>
            </a:extLst>
          </p:cNvPr>
          <p:cNvSpPr txBox="1"/>
          <p:nvPr/>
        </p:nvSpPr>
        <p:spPr>
          <a:xfrm>
            <a:off x="838200" y="1572516"/>
            <a:ext cx="10687665" cy="3108543"/>
          </a:xfrm>
          <a:prstGeom prst="rect">
            <a:avLst/>
          </a:prstGeom>
          <a:noFill/>
        </p:spPr>
        <p:txBody>
          <a:bodyPr wrap="square">
            <a:spAutoFit/>
          </a:bodyPr>
          <a:lstStyle/>
          <a:p>
            <a:pPr algn="just"/>
            <a:r>
              <a:rPr lang="en-US" sz="2800" b="0" i="0" dirty="0">
                <a:solidFill>
                  <a:srgbClr val="242424"/>
                </a:solidFill>
                <a:effectLst/>
              </a:rPr>
              <a:t>The </a:t>
            </a:r>
            <a:r>
              <a:rPr lang="en-US" sz="2800" b="1" i="0" dirty="0">
                <a:solidFill>
                  <a:srgbClr val="242424"/>
                </a:solidFill>
                <a:effectLst/>
              </a:rPr>
              <a:t>Least Connections </a:t>
            </a:r>
            <a:r>
              <a:rPr lang="en-US" sz="2800" b="0" i="0" dirty="0">
                <a:solidFill>
                  <a:srgbClr val="242424"/>
                </a:solidFill>
                <a:effectLst/>
              </a:rPr>
              <a:t>load balancing algorithm is a </a:t>
            </a:r>
            <a:r>
              <a:rPr lang="en-US" sz="2800" b="1" i="0" dirty="0">
                <a:solidFill>
                  <a:srgbClr val="242424"/>
                </a:solidFill>
                <a:effectLst/>
              </a:rPr>
              <a:t>dynamic algorithm </a:t>
            </a:r>
            <a:r>
              <a:rPr lang="en-US" sz="2800" b="0" i="0" dirty="0">
                <a:solidFill>
                  <a:srgbClr val="242424"/>
                </a:solidFill>
                <a:effectLst/>
              </a:rPr>
              <a:t>that distributes incoming requests to the server that is currently managing </a:t>
            </a:r>
            <a:r>
              <a:rPr lang="en-US" sz="2800" b="1" i="0" dirty="0">
                <a:solidFill>
                  <a:srgbClr val="242424"/>
                </a:solidFill>
                <a:effectLst/>
              </a:rPr>
              <a:t>the fewest open connections</a:t>
            </a:r>
            <a:r>
              <a:rPr lang="en-US" sz="2800" b="0" i="0" dirty="0">
                <a:solidFill>
                  <a:srgbClr val="242424"/>
                </a:solidFill>
                <a:effectLst/>
              </a:rPr>
              <a:t> at the time the new connection request is received. This algorithm takes into account the current number of active connections on each server and forwards new requests to the server that is currently serving the lowest number of active connections.</a:t>
            </a:r>
            <a:endParaRPr lang="en-US" sz="2800" dirty="0"/>
          </a:p>
        </p:txBody>
      </p:sp>
    </p:spTree>
    <p:extLst>
      <p:ext uri="{BB962C8B-B14F-4D97-AF65-F5344CB8AC3E}">
        <p14:creationId xmlns:p14="http://schemas.microsoft.com/office/powerpoint/2010/main" val="331133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C8BEF-CCF4-B68D-E234-FAF13644DE4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67C3E4D-6ABA-51C6-95A5-5F620817B422}"/>
              </a:ext>
            </a:extLst>
          </p:cNvPr>
          <p:cNvSpPr>
            <a:spLocks noGrp="1"/>
          </p:cNvSpPr>
          <p:nvPr>
            <p:ph type="title"/>
          </p:nvPr>
        </p:nvSpPr>
        <p:spPr>
          <a:xfrm>
            <a:off x="838200" y="365125"/>
            <a:ext cx="10515600" cy="1325563"/>
          </a:xfrm>
        </p:spPr>
        <p:txBody>
          <a:bodyPr/>
          <a:lstStyle/>
          <a:p>
            <a:r>
              <a:rPr lang="en-US" dirty="0"/>
              <a:t>Least Connections</a:t>
            </a:r>
          </a:p>
        </p:txBody>
      </p:sp>
      <p:pic>
        <p:nvPicPr>
          <p:cNvPr id="3" name="Picture 2">
            <a:extLst>
              <a:ext uri="{FF2B5EF4-FFF2-40B4-BE49-F238E27FC236}">
                <a16:creationId xmlns:a16="http://schemas.microsoft.com/office/drawing/2014/main" id="{3ECD0F16-7834-D7C5-1F9F-36A029A16BE3}"/>
              </a:ext>
            </a:extLst>
          </p:cNvPr>
          <p:cNvPicPr>
            <a:picLocks noChangeAspect="1"/>
          </p:cNvPicPr>
          <p:nvPr/>
        </p:nvPicPr>
        <p:blipFill>
          <a:blip r:embed="rId2"/>
          <a:stretch>
            <a:fillRect/>
          </a:stretch>
        </p:blipFill>
        <p:spPr>
          <a:xfrm>
            <a:off x="937751" y="1595830"/>
            <a:ext cx="10316497" cy="4988729"/>
          </a:xfrm>
          <a:prstGeom prst="rect">
            <a:avLst/>
          </a:prstGeom>
        </p:spPr>
      </p:pic>
    </p:spTree>
    <p:extLst>
      <p:ext uri="{BB962C8B-B14F-4D97-AF65-F5344CB8AC3E}">
        <p14:creationId xmlns:p14="http://schemas.microsoft.com/office/powerpoint/2010/main" val="87216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103E8-2051-885C-4EE6-B372176FD67E}"/>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EA82C8C-9A21-D10D-3969-EE7CD846B3DD}"/>
              </a:ext>
            </a:extLst>
          </p:cNvPr>
          <p:cNvSpPr>
            <a:spLocks noGrp="1"/>
          </p:cNvSpPr>
          <p:nvPr>
            <p:ph type="title"/>
          </p:nvPr>
        </p:nvSpPr>
        <p:spPr>
          <a:xfrm>
            <a:off x="838200" y="365125"/>
            <a:ext cx="10515600" cy="1325563"/>
          </a:xfrm>
        </p:spPr>
        <p:txBody>
          <a:bodyPr/>
          <a:lstStyle/>
          <a:p>
            <a:r>
              <a:rPr lang="en-US" dirty="0"/>
              <a:t>Response Time</a:t>
            </a:r>
          </a:p>
        </p:txBody>
      </p:sp>
      <p:sp>
        <p:nvSpPr>
          <p:cNvPr id="3" name="TextBox 2">
            <a:extLst>
              <a:ext uri="{FF2B5EF4-FFF2-40B4-BE49-F238E27FC236}">
                <a16:creationId xmlns:a16="http://schemas.microsoft.com/office/drawing/2014/main" id="{5486EE57-9AB9-53DD-37E5-E33D5BA2CA8E}"/>
              </a:ext>
            </a:extLst>
          </p:cNvPr>
          <p:cNvSpPr txBox="1"/>
          <p:nvPr/>
        </p:nvSpPr>
        <p:spPr>
          <a:xfrm>
            <a:off x="838200" y="1690688"/>
            <a:ext cx="10704871" cy="2677656"/>
          </a:xfrm>
          <a:prstGeom prst="rect">
            <a:avLst/>
          </a:prstGeom>
          <a:noFill/>
        </p:spPr>
        <p:txBody>
          <a:bodyPr wrap="square">
            <a:spAutoFit/>
          </a:bodyPr>
          <a:lstStyle/>
          <a:p>
            <a:pPr algn="just"/>
            <a:r>
              <a:rPr lang="en-US" sz="2800" b="0" i="0" dirty="0">
                <a:solidFill>
                  <a:srgbClr val="242424"/>
                </a:solidFill>
                <a:effectLst/>
              </a:rPr>
              <a:t>The </a:t>
            </a:r>
            <a:r>
              <a:rPr lang="en-US" sz="2800" b="1" i="0" dirty="0">
                <a:solidFill>
                  <a:srgbClr val="242424"/>
                </a:solidFill>
                <a:effectLst/>
              </a:rPr>
              <a:t>Least Response Time </a:t>
            </a:r>
            <a:r>
              <a:rPr lang="en-US" sz="2800" b="0" i="0" dirty="0">
                <a:solidFill>
                  <a:srgbClr val="242424"/>
                </a:solidFill>
                <a:effectLst/>
              </a:rPr>
              <a:t>load balancing algorithm is a dynamic algorithm that takes into account the current number of active connections on each server, plus the </a:t>
            </a:r>
            <a:r>
              <a:rPr lang="en-US" sz="2800" b="1" i="0" dirty="0">
                <a:solidFill>
                  <a:srgbClr val="242424"/>
                </a:solidFill>
                <a:effectLst/>
              </a:rPr>
              <a:t>average response time</a:t>
            </a:r>
            <a:r>
              <a:rPr lang="en-US" sz="2800" b="0" i="0" dirty="0">
                <a:solidFill>
                  <a:srgbClr val="242424"/>
                </a:solidFill>
                <a:effectLst/>
              </a:rPr>
              <a:t>. This load balancer forwards the new request to the server that is currently serving the lowest number of active connections and has the shortest average response time.</a:t>
            </a:r>
            <a:endParaRPr lang="en-US" sz="2800" dirty="0"/>
          </a:p>
        </p:txBody>
      </p:sp>
    </p:spTree>
    <p:extLst>
      <p:ext uri="{BB962C8B-B14F-4D97-AF65-F5344CB8AC3E}">
        <p14:creationId xmlns:p14="http://schemas.microsoft.com/office/powerpoint/2010/main" val="232867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08E11-40B0-23CF-7A70-19AE824A2A1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246754C-CE3D-EA11-2F9A-9B71E613A8AB}"/>
              </a:ext>
            </a:extLst>
          </p:cNvPr>
          <p:cNvSpPr>
            <a:spLocks noGrp="1"/>
          </p:cNvSpPr>
          <p:nvPr>
            <p:ph type="title"/>
          </p:nvPr>
        </p:nvSpPr>
        <p:spPr>
          <a:xfrm>
            <a:off x="838200" y="365125"/>
            <a:ext cx="10515600" cy="1325563"/>
          </a:xfrm>
        </p:spPr>
        <p:txBody>
          <a:bodyPr/>
          <a:lstStyle/>
          <a:p>
            <a:r>
              <a:rPr lang="en-US" dirty="0"/>
              <a:t>Response Time</a:t>
            </a:r>
          </a:p>
        </p:txBody>
      </p:sp>
      <p:pic>
        <p:nvPicPr>
          <p:cNvPr id="3" name="Picture 2">
            <a:extLst>
              <a:ext uri="{FF2B5EF4-FFF2-40B4-BE49-F238E27FC236}">
                <a16:creationId xmlns:a16="http://schemas.microsoft.com/office/drawing/2014/main" id="{FB02E9C2-88DC-FB69-AF40-E88E275EF197}"/>
              </a:ext>
            </a:extLst>
          </p:cNvPr>
          <p:cNvPicPr>
            <a:picLocks noChangeAspect="1"/>
          </p:cNvPicPr>
          <p:nvPr/>
        </p:nvPicPr>
        <p:blipFill>
          <a:blip r:embed="rId2"/>
          <a:stretch>
            <a:fillRect/>
          </a:stretch>
        </p:blipFill>
        <p:spPr>
          <a:xfrm>
            <a:off x="1020097" y="1616463"/>
            <a:ext cx="10333703" cy="4971349"/>
          </a:xfrm>
          <a:prstGeom prst="rect">
            <a:avLst/>
          </a:prstGeom>
        </p:spPr>
      </p:pic>
    </p:spTree>
    <p:extLst>
      <p:ext uri="{BB962C8B-B14F-4D97-AF65-F5344CB8AC3E}">
        <p14:creationId xmlns:p14="http://schemas.microsoft.com/office/powerpoint/2010/main" val="401338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8238B-4DC5-21F9-9694-C6010A8403B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C3FF324-2DE0-E884-3DC3-0FC30237FE0D}"/>
              </a:ext>
            </a:extLst>
          </p:cNvPr>
          <p:cNvSpPr>
            <a:spLocks noGrp="1"/>
          </p:cNvSpPr>
          <p:nvPr>
            <p:ph type="title"/>
          </p:nvPr>
        </p:nvSpPr>
        <p:spPr>
          <a:xfrm>
            <a:off x="838200" y="162866"/>
            <a:ext cx="10515600" cy="1325563"/>
          </a:xfrm>
        </p:spPr>
        <p:txBody>
          <a:bodyPr/>
          <a:lstStyle/>
          <a:p>
            <a:r>
              <a:rPr lang="en-US" dirty="0"/>
              <a:t>Comparison</a:t>
            </a:r>
          </a:p>
        </p:txBody>
      </p:sp>
      <p:graphicFrame>
        <p:nvGraphicFramePr>
          <p:cNvPr id="6" name="Table 5">
            <a:extLst>
              <a:ext uri="{FF2B5EF4-FFF2-40B4-BE49-F238E27FC236}">
                <a16:creationId xmlns:a16="http://schemas.microsoft.com/office/drawing/2014/main" id="{00B6D187-8FD8-B460-9B89-06FCA4E3CF4B}"/>
              </a:ext>
            </a:extLst>
          </p:cNvPr>
          <p:cNvGraphicFramePr>
            <a:graphicFrameLocks noGrp="1"/>
          </p:cNvGraphicFramePr>
          <p:nvPr>
            <p:extLst>
              <p:ext uri="{D42A27DB-BD31-4B8C-83A1-F6EECF244321}">
                <p14:modId xmlns:p14="http://schemas.microsoft.com/office/powerpoint/2010/main" val="1507265641"/>
              </p:ext>
            </p:extLst>
          </p:nvPr>
        </p:nvGraphicFramePr>
        <p:xfrm>
          <a:off x="934066" y="1320136"/>
          <a:ext cx="10589342" cy="5374998"/>
        </p:xfrm>
        <a:graphic>
          <a:graphicData uri="http://schemas.openxmlformats.org/drawingml/2006/table">
            <a:tbl>
              <a:tblPr firstRow="1" bandRow="1">
                <a:tableStyleId>{1E171933-4619-4E11-9A3F-F7608DF75F80}</a:tableStyleId>
              </a:tblPr>
              <a:tblGrid>
                <a:gridCol w="2423521">
                  <a:extLst>
                    <a:ext uri="{9D8B030D-6E8A-4147-A177-3AD203B41FA5}">
                      <a16:colId xmlns:a16="http://schemas.microsoft.com/office/drawing/2014/main" val="1321453724"/>
                    </a:ext>
                  </a:extLst>
                </a:gridCol>
                <a:gridCol w="3779970">
                  <a:extLst>
                    <a:ext uri="{9D8B030D-6E8A-4147-A177-3AD203B41FA5}">
                      <a16:colId xmlns:a16="http://schemas.microsoft.com/office/drawing/2014/main" val="2311951782"/>
                    </a:ext>
                  </a:extLst>
                </a:gridCol>
                <a:gridCol w="4385851">
                  <a:extLst>
                    <a:ext uri="{9D8B030D-6E8A-4147-A177-3AD203B41FA5}">
                      <a16:colId xmlns:a16="http://schemas.microsoft.com/office/drawing/2014/main" val="2364603723"/>
                    </a:ext>
                  </a:extLst>
                </a:gridCol>
              </a:tblGrid>
              <a:tr h="306312">
                <a:tc>
                  <a:txBody>
                    <a:bodyPr/>
                    <a:lstStyle/>
                    <a:p>
                      <a:r>
                        <a:rPr lang="en-US" sz="1600" b="1" dirty="0"/>
                        <a:t>Algorithm Name</a:t>
                      </a:r>
                      <a:endParaRPr lang="en-US" sz="1600" dirty="0"/>
                    </a:p>
                  </a:txBody>
                  <a:tcPr anchor="ctr"/>
                </a:tc>
                <a:tc>
                  <a:txBody>
                    <a:bodyPr/>
                    <a:lstStyle/>
                    <a:p>
                      <a:r>
                        <a:rPr lang="en-US" sz="1600" b="1" dirty="0"/>
                        <a:t>Pros</a:t>
                      </a:r>
                      <a:endParaRPr lang="en-US" sz="1600" dirty="0"/>
                    </a:p>
                  </a:txBody>
                  <a:tcPr anchor="ctr"/>
                </a:tc>
                <a:tc>
                  <a:txBody>
                    <a:bodyPr/>
                    <a:lstStyle/>
                    <a:p>
                      <a:r>
                        <a:rPr lang="en-US" sz="1600" b="1" dirty="0"/>
                        <a:t>Cons</a:t>
                      </a:r>
                      <a:endParaRPr lang="en-US" sz="1600" dirty="0"/>
                    </a:p>
                  </a:txBody>
                  <a:tcPr anchor="ctr"/>
                </a:tc>
                <a:extLst>
                  <a:ext uri="{0D108BD9-81ED-4DB2-BD59-A6C34878D82A}">
                    <a16:rowId xmlns:a16="http://schemas.microsoft.com/office/drawing/2014/main" val="557442791"/>
                  </a:ext>
                </a:extLst>
              </a:tr>
              <a:tr h="751858">
                <a:tc>
                  <a:txBody>
                    <a:bodyPr/>
                    <a:lstStyle/>
                    <a:p>
                      <a:r>
                        <a:rPr lang="en-US" sz="1600" b="1" dirty="0"/>
                        <a:t>Sticky Round Robin</a:t>
                      </a:r>
                      <a:endParaRPr lang="en-US" sz="1600" dirty="0"/>
                    </a:p>
                  </a:txBody>
                  <a:tcPr anchor="ctr"/>
                </a:tc>
                <a:tc>
                  <a:txBody>
                    <a:bodyPr/>
                    <a:lstStyle/>
                    <a:p>
                      <a:r>
                        <a:rPr lang="en-US" sz="1600"/>
                        <a:t>• Maintains session persistence</a:t>
                      </a:r>
                      <a:br>
                        <a:rPr lang="en-US" sz="1600"/>
                      </a:br>
                      <a:r>
                        <a:rPr lang="en-US" sz="1600"/>
                        <a:t>• Improves user experience for stateful applications</a:t>
                      </a:r>
                    </a:p>
                  </a:txBody>
                  <a:tcPr anchor="ctr"/>
                </a:tc>
                <a:tc>
                  <a:txBody>
                    <a:bodyPr/>
                    <a:lstStyle/>
                    <a:p>
                      <a:r>
                        <a:rPr lang="en-US" sz="1600" dirty="0"/>
                        <a:t>• May cause load imbalance over time</a:t>
                      </a:r>
                      <a:br>
                        <a:rPr lang="en-US" sz="1600" dirty="0"/>
                      </a:br>
                      <a:r>
                        <a:rPr lang="en-US" sz="1600" dirty="0"/>
                        <a:t>• Increases complexity in handling failures and scaling</a:t>
                      </a:r>
                    </a:p>
                  </a:txBody>
                  <a:tcPr anchor="ctr"/>
                </a:tc>
                <a:extLst>
                  <a:ext uri="{0D108BD9-81ED-4DB2-BD59-A6C34878D82A}">
                    <a16:rowId xmlns:a16="http://schemas.microsoft.com/office/drawing/2014/main" val="129410366"/>
                  </a:ext>
                </a:extLst>
              </a:tr>
              <a:tr h="529085">
                <a:tc>
                  <a:txBody>
                    <a:bodyPr/>
                    <a:lstStyle/>
                    <a:p>
                      <a:r>
                        <a:rPr lang="en-US" sz="1600" b="1" dirty="0"/>
                        <a:t>Round Robin</a:t>
                      </a:r>
                      <a:endParaRPr lang="en-US" sz="1600" dirty="0"/>
                    </a:p>
                  </a:txBody>
                  <a:tcPr anchor="ctr"/>
                </a:tc>
                <a:tc>
                  <a:txBody>
                    <a:bodyPr/>
                    <a:lstStyle/>
                    <a:p>
                      <a:r>
                        <a:rPr lang="en-US" sz="1600" dirty="0"/>
                        <a:t>• Very simple to implement</a:t>
                      </a:r>
                      <a:br>
                        <a:rPr lang="en-US" sz="1600" dirty="0"/>
                      </a:br>
                      <a:r>
                        <a:rPr lang="en-US" sz="1600" dirty="0"/>
                        <a:t>• Evenly distributes new connections</a:t>
                      </a:r>
                    </a:p>
                  </a:txBody>
                  <a:tcPr anchor="ctr"/>
                </a:tc>
                <a:tc>
                  <a:txBody>
                    <a:bodyPr/>
                    <a:lstStyle/>
                    <a:p>
                      <a:r>
                        <a:rPr lang="en-US" sz="1600" dirty="0"/>
                        <a:t>• Doesn’t account for real-time server load</a:t>
                      </a:r>
                    </a:p>
                  </a:txBody>
                  <a:tcPr anchor="ctr"/>
                </a:tc>
                <a:extLst>
                  <a:ext uri="{0D108BD9-81ED-4DB2-BD59-A6C34878D82A}">
                    <a16:rowId xmlns:a16="http://schemas.microsoft.com/office/drawing/2014/main" val="1988390910"/>
                  </a:ext>
                </a:extLst>
              </a:tr>
              <a:tr h="974630">
                <a:tc>
                  <a:txBody>
                    <a:bodyPr/>
                    <a:lstStyle/>
                    <a:p>
                      <a:r>
                        <a:rPr lang="en-US" sz="1600" b="1"/>
                        <a:t>Weighted Round Robin</a:t>
                      </a:r>
                      <a:endParaRPr lang="en-US" sz="1600"/>
                    </a:p>
                  </a:txBody>
                  <a:tcPr anchor="ctr"/>
                </a:tc>
                <a:tc>
                  <a:txBody>
                    <a:bodyPr/>
                    <a:lstStyle/>
                    <a:p>
                      <a:r>
                        <a:rPr lang="en-US" sz="1600"/>
                        <a:t>• Adjusts distribution based on server capacity</a:t>
                      </a:r>
                      <a:br>
                        <a:rPr lang="en-US" sz="1600"/>
                      </a:br>
                      <a:r>
                        <a:rPr lang="en-US" sz="1600"/>
                        <a:t>• Balances load better in mixed environments</a:t>
                      </a:r>
                    </a:p>
                  </a:txBody>
                  <a:tcPr anchor="ctr"/>
                </a:tc>
                <a:tc>
                  <a:txBody>
                    <a:bodyPr/>
                    <a:lstStyle/>
                    <a:p>
                      <a:r>
                        <a:rPr lang="en-US" sz="1600"/>
                        <a:t>• Requires proper weight configuration</a:t>
                      </a:r>
                      <a:br>
                        <a:rPr lang="en-US" sz="1600"/>
                      </a:br>
                      <a:r>
                        <a:rPr lang="en-US" sz="1600"/>
                        <a:t>• Static weights may not reflect real-time performance changes</a:t>
                      </a:r>
                    </a:p>
                  </a:txBody>
                  <a:tcPr anchor="ctr"/>
                </a:tc>
                <a:extLst>
                  <a:ext uri="{0D108BD9-81ED-4DB2-BD59-A6C34878D82A}">
                    <a16:rowId xmlns:a16="http://schemas.microsoft.com/office/drawing/2014/main" val="3453278503"/>
                  </a:ext>
                </a:extLst>
              </a:tr>
              <a:tr h="751858">
                <a:tc>
                  <a:txBody>
                    <a:bodyPr/>
                    <a:lstStyle/>
                    <a:p>
                      <a:r>
                        <a:rPr lang="en-US" sz="1600" b="1"/>
                        <a:t>Hash</a:t>
                      </a:r>
                      <a:endParaRPr lang="en-US" sz="1600"/>
                    </a:p>
                  </a:txBody>
                  <a:tcPr anchor="ctr"/>
                </a:tc>
                <a:tc>
                  <a:txBody>
                    <a:bodyPr/>
                    <a:lstStyle/>
                    <a:p>
                      <a:r>
                        <a:rPr lang="en-US" sz="1600" dirty="0"/>
                        <a:t>• Ensures consistent routing for a given client</a:t>
                      </a:r>
                      <a:br>
                        <a:rPr lang="en-US" sz="1600" dirty="0"/>
                      </a:br>
                      <a:r>
                        <a:rPr lang="en-US" sz="1600" dirty="0"/>
                        <a:t>• Easy to implement</a:t>
                      </a:r>
                    </a:p>
                  </a:txBody>
                  <a:tcPr anchor="ctr"/>
                </a:tc>
                <a:tc>
                  <a:txBody>
                    <a:bodyPr/>
                    <a:lstStyle/>
                    <a:p>
                      <a:r>
                        <a:rPr lang="en-US" sz="1600"/>
                        <a:t>• Can lead to uneven load if client IP distribution is skewed</a:t>
                      </a:r>
                      <a:br>
                        <a:rPr lang="en-US" sz="1600"/>
                      </a:br>
                      <a:r>
                        <a:rPr lang="en-US" sz="1600"/>
                        <a:t>• Doesn’t adapt to dynamic server loads</a:t>
                      </a:r>
                    </a:p>
                  </a:txBody>
                  <a:tcPr anchor="ctr"/>
                </a:tc>
                <a:extLst>
                  <a:ext uri="{0D108BD9-81ED-4DB2-BD59-A6C34878D82A}">
                    <a16:rowId xmlns:a16="http://schemas.microsoft.com/office/drawing/2014/main" val="1898058351"/>
                  </a:ext>
                </a:extLst>
              </a:tr>
              <a:tr h="751858">
                <a:tc>
                  <a:txBody>
                    <a:bodyPr/>
                    <a:lstStyle/>
                    <a:p>
                      <a:r>
                        <a:rPr lang="en-US" sz="1600" b="1" dirty="0"/>
                        <a:t>Least Connection</a:t>
                      </a:r>
                      <a:endParaRPr lang="en-US" sz="1600" dirty="0"/>
                    </a:p>
                  </a:txBody>
                  <a:tcPr anchor="ctr"/>
                </a:tc>
                <a:tc>
                  <a:txBody>
                    <a:bodyPr/>
                    <a:lstStyle/>
                    <a:p>
                      <a:r>
                        <a:rPr lang="en-US" sz="1600"/>
                        <a:t>• Routes requests to the server with the fewest active connections</a:t>
                      </a:r>
                      <a:br>
                        <a:rPr lang="en-US" sz="1600"/>
                      </a:br>
                      <a:r>
                        <a:rPr lang="en-US" sz="1600"/>
                        <a:t>• Helps prevent server overload</a:t>
                      </a:r>
                    </a:p>
                  </a:txBody>
                  <a:tcPr anchor="ctr"/>
                </a:tc>
                <a:tc>
                  <a:txBody>
                    <a:bodyPr/>
                    <a:lstStyle/>
                    <a:p>
                      <a:r>
                        <a:rPr lang="en-US" sz="1600" dirty="0"/>
                        <a:t>• Requires constant connection monitoring</a:t>
                      </a:r>
                      <a:br>
                        <a:rPr lang="en-US" sz="1600" dirty="0"/>
                      </a:br>
                      <a:r>
                        <a:rPr lang="en-US" sz="1600" dirty="0"/>
                        <a:t>• May not accurately reflect server load if connection durations vary</a:t>
                      </a:r>
                    </a:p>
                  </a:txBody>
                  <a:tcPr anchor="ctr"/>
                </a:tc>
                <a:extLst>
                  <a:ext uri="{0D108BD9-81ED-4DB2-BD59-A6C34878D82A}">
                    <a16:rowId xmlns:a16="http://schemas.microsoft.com/office/drawing/2014/main" val="1791610268"/>
                  </a:ext>
                </a:extLst>
              </a:tr>
              <a:tr h="924918">
                <a:tc>
                  <a:txBody>
                    <a:bodyPr/>
                    <a:lstStyle/>
                    <a:p>
                      <a:r>
                        <a:rPr lang="en-US" sz="1600" b="1"/>
                        <a:t>Response Time</a:t>
                      </a:r>
                      <a:endParaRPr lang="en-US" sz="1600"/>
                    </a:p>
                  </a:txBody>
                  <a:tcPr anchor="ctr"/>
                </a:tc>
                <a:tc>
                  <a:txBody>
                    <a:bodyPr/>
                    <a:lstStyle/>
                    <a:p>
                      <a:r>
                        <a:rPr lang="en-US" sz="1600" dirty="0"/>
                        <a:t>• Chooses the server with the fastest current response</a:t>
                      </a:r>
                      <a:br>
                        <a:rPr lang="en-US" sz="1600" dirty="0"/>
                      </a:br>
                      <a:r>
                        <a:rPr lang="en-US" sz="1600" dirty="0"/>
                        <a:t>• Can improve overall application speed</a:t>
                      </a:r>
                    </a:p>
                  </a:txBody>
                  <a:tcPr anchor="ctr"/>
                </a:tc>
                <a:tc>
                  <a:txBody>
                    <a:bodyPr/>
                    <a:lstStyle/>
                    <a:p>
                      <a:r>
                        <a:rPr lang="en-US" sz="1600" dirty="0"/>
                        <a:t>• Needs continuous performance monitoring</a:t>
                      </a:r>
                      <a:br>
                        <a:rPr lang="en-US" sz="1600" dirty="0"/>
                      </a:br>
                      <a:r>
                        <a:rPr lang="en-US" sz="1600" dirty="0"/>
                        <a:t>• Susceptible to transient network fluctuations and measurement delays</a:t>
                      </a:r>
                    </a:p>
                  </a:txBody>
                  <a:tcPr anchor="ctr"/>
                </a:tc>
                <a:extLst>
                  <a:ext uri="{0D108BD9-81ED-4DB2-BD59-A6C34878D82A}">
                    <a16:rowId xmlns:a16="http://schemas.microsoft.com/office/drawing/2014/main" val="2555104492"/>
                  </a:ext>
                </a:extLst>
              </a:tr>
            </a:tbl>
          </a:graphicData>
        </a:graphic>
      </p:graphicFrame>
    </p:spTree>
    <p:extLst>
      <p:ext uri="{BB962C8B-B14F-4D97-AF65-F5344CB8AC3E}">
        <p14:creationId xmlns:p14="http://schemas.microsoft.com/office/powerpoint/2010/main" val="150794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2324-729E-2C35-A1BE-DC7A6696BFA9}"/>
              </a:ext>
            </a:extLst>
          </p:cNvPr>
          <p:cNvSpPr>
            <a:spLocks noGrp="1"/>
          </p:cNvSpPr>
          <p:nvPr>
            <p:ph type="title"/>
          </p:nvPr>
        </p:nvSpPr>
        <p:spPr/>
        <p:txBody>
          <a:bodyPr/>
          <a:lstStyle/>
          <a:p>
            <a:r>
              <a:rPr lang="en-US" dirty="0"/>
              <a:t>Load Balancing Algorithms</a:t>
            </a:r>
          </a:p>
        </p:txBody>
      </p:sp>
      <p:sp>
        <p:nvSpPr>
          <p:cNvPr id="3" name="Content Placeholder 2">
            <a:extLst>
              <a:ext uri="{FF2B5EF4-FFF2-40B4-BE49-F238E27FC236}">
                <a16:creationId xmlns:a16="http://schemas.microsoft.com/office/drawing/2014/main" id="{971A26EF-4D9D-864A-8851-FFB49110298C}"/>
              </a:ext>
            </a:extLst>
          </p:cNvPr>
          <p:cNvSpPr>
            <a:spLocks noGrp="1"/>
          </p:cNvSpPr>
          <p:nvPr>
            <p:ph idx="1"/>
          </p:nvPr>
        </p:nvSpPr>
        <p:spPr/>
        <p:txBody>
          <a:bodyPr/>
          <a:lstStyle/>
          <a:p>
            <a:pPr>
              <a:buClr>
                <a:srgbClr val="FF0000"/>
              </a:buClr>
              <a:buFont typeface="Wingdings" panose="05000000000000000000" pitchFamily="2" charset="2"/>
              <a:buChar char="§"/>
            </a:pPr>
            <a:r>
              <a:rPr lang="en-US" dirty="0"/>
              <a:t>Static</a:t>
            </a:r>
          </a:p>
          <a:p>
            <a:pPr lvl="1">
              <a:buClr>
                <a:srgbClr val="FF0000"/>
              </a:buClr>
              <a:buFont typeface="Wingdings" panose="05000000000000000000" pitchFamily="2" charset="2"/>
              <a:buChar char="§"/>
            </a:pPr>
            <a:r>
              <a:rPr lang="en-US" sz="2800" dirty="0"/>
              <a:t>Sticky Round Robing </a:t>
            </a:r>
          </a:p>
          <a:p>
            <a:pPr lvl="1">
              <a:buClr>
                <a:srgbClr val="FF0000"/>
              </a:buClr>
              <a:buFont typeface="Wingdings" panose="05000000000000000000" pitchFamily="2" charset="2"/>
              <a:buChar char="§"/>
            </a:pPr>
            <a:r>
              <a:rPr lang="en-US" sz="2800" dirty="0"/>
              <a:t>Round Robin</a:t>
            </a:r>
          </a:p>
          <a:p>
            <a:pPr lvl="1">
              <a:buClr>
                <a:srgbClr val="FF0000"/>
              </a:buClr>
              <a:buFont typeface="Wingdings" panose="05000000000000000000" pitchFamily="2" charset="2"/>
              <a:buChar char="§"/>
            </a:pPr>
            <a:r>
              <a:rPr lang="en-US" sz="2800" dirty="0"/>
              <a:t>Weighted Round Robing</a:t>
            </a:r>
          </a:p>
          <a:p>
            <a:pPr lvl="1">
              <a:buClr>
                <a:srgbClr val="FF0000"/>
              </a:buClr>
              <a:buFont typeface="Wingdings" panose="05000000000000000000" pitchFamily="2" charset="2"/>
              <a:buChar char="§"/>
            </a:pPr>
            <a:r>
              <a:rPr lang="en-US" sz="2800" dirty="0"/>
              <a:t>Hash</a:t>
            </a:r>
          </a:p>
          <a:p>
            <a:pPr>
              <a:buClr>
                <a:srgbClr val="FF0000"/>
              </a:buClr>
              <a:buFont typeface="Wingdings" panose="05000000000000000000" pitchFamily="2" charset="2"/>
              <a:buChar char="§"/>
            </a:pPr>
            <a:r>
              <a:rPr lang="en-US" dirty="0"/>
              <a:t>Dynamic</a:t>
            </a:r>
          </a:p>
          <a:p>
            <a:pPr lvl="1">
              <a:buClr>
                <a:srgbClr val="FF0000"/>
              </a:buClr>
              <a:buFont typeface="Wingdings" panose="05000000000000000000" pitchFamily="2" charset="2"/>
              <a:buChar char="§"/>
            </a:pPr>
            <a:r>
              <a:rPr lang="en-US" sz="2800" dirty="0"/>
              <a:t>Least Connection</a:t>
            </a:r>
          </a:p>
          <a:p>
            <a:pPr lvl="1">
              <a:buClr>
                <a:srgbClr val="FF0000"/>
              </a:buClr>
              <a:buFont typeface="Wingdings" panose="05000000000000000000" pitchFamily="2" charset="2"/>
              <a:buChar char="§"/>
            </a:pPr>
            <a:r>
              <a:rPr lang="en-US" sz="2800" dirty="0"/>
              <a:t>Response Time</a:t>
            </a:r>
          </a:p>
          <a:p>
            <a:pPr lvl="1"/>
            <a:endParaRPr lang="en-US" dirty="0"/>
          </a:p>
        </p:txBody>
      </p:sp>
    </p:spTree>
    <p:extLst>
      <p:ext uri="{BB962C8B-B14F-4D97-AF65-F5344CB8AC3E}">
        <p14:creationId xmlns:p14="http://schemas.microsoft.com/office/powerpoint/2010/main" val="152463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872B5-4E79-7DF9-BC25-3426D5D6A4CF}"/>
              </a:ext>
            </a:extLst>
          </p:cNvPr>
          <p:cNvSpPr>
            <a:spLocks noGrp="1"/>
          </p:cNvSpPr>
          <p:nvPr>
            <p:ph type="title"/>
          </p:nvPr>
        </p:nvSpPr>
        <p:spPr/>
        <p:txBody>
          <a:bodyPr/>
          <a:lstStyle/>
          <a:p>
            <a:r>
              <a:rPr lang="en-US" dirty="0"/>
              <a:t>Round Robin</a:t>
            </a:r>
          </a:p>
        </p:txBody>
      </p:sp>
      <p:sp>
        <p:nvSpPr>
          <p:cNvPr id="5" name="TextBox 4">
            <a:extLst>
              <a:ext uri="{FF2B5EF4-FFF2-40B4-BE49-F238E27FC236}">
                <a16:creationId xmlns:a16="http://schemas.microsoft.com/office/drawing/2014/main" id="{AECD5D4E-7687-2ABC-9DCC-CC5EFDC95F20}"/>
              </a:ext>
            </a:extLst>
          </p:cNvPr>
          <p:cNvSpPr txBox="1"/>
          <p:nvPr/>
        </p:nvSpPr>
        <p:spPr>
          <a:xfrm>
            <a:off x="838200" y="1670563"/>
            <a:ext cx="10788445" cy="2677656"/>
          </a:xfrm>
          <a:prstGeom prst="rect">
            <a:avLst/>
          </a:prstGeom>
          <a:noFill/>
        </p:spPr>
        <p:txBody>
          <a:bodyPr wrap="square">
            <a:spAutoFit/>
          </a:bodyPr>
          <a:lstStyle/>
          <a:p>
            <a:pPr algn="just"/>
            <a:r>
              <a:rPr lang="en-US" sz="2800" b="0" i="0" dirty="0">
                <a:solidFill>
                  <a:srgbClr val="273239"/>
                </a:solidFill>
                <a:effectLst/>
                <a:latin typeface="Nunito" pitchFamily="2" charset="0"/>
              </a:rPr>
              <a:t>The </a:t>
            </a:r>
            <a:r>
              <a:rPr lang="en-US" sz="2800" b="1" i="0" dirty="0">
                <a:solidFill>
                  <a:srgbClr val="273239"/>
                </a:solidFill>
                <a:effectLst/>
                <a:latin typeface="Nunito" pitchFamily="2" charset="0"/>
              </a:rPr>
              <a:t>Round Robin algorithm </a:t>
            </a:r>
            <a:r>
              <a:rPr lang="en-US" sz="2800" b="0" i="0" dirty="0">
                <a:solidFill>
                  <a:srgbClr val="273239"/>
                </a:solidFill>
                <a:effectLst/>
                <a:latin typeface="Nunito" pitchFamily="2" charset="0"/>
              </a:rPr>
              <a:t>is a simple </a:t>
            </a:r>
            <a:r>
              <a:rPr lang="en-US" sz="2800" b="1" i="0" dirty="0">
                <a:solidFill>
                  <a:srgbClr val="273239"/>
                </a:solidFill>
                <a:effectLst/>
                <a:latin typeface="Nunito" pitchFamily="2" charset="0"/>
              </a:rPr>
              <a:t>static </a:t>
            </a:r>
            <a:r>
              <a:rPr lang="en-US" sz="2800" b="0" i="0" dirty="0">
                <a:solidFill>
                  <a:srgbClr val="273239"/>
                </a:solidFill>
                <a:effectLst/>
                <a:latin typeface="Nunito" pitchFamily="2" charset="0"/>
              </a:rPr>
              <a:t>load balancing approach in which </a:t>
            </a:r>
            <a:r>
              <a:rPr lang="en-US" sz="2800" i="0" dirty="0">
                <a:solidFill>
                  <a:srgbClr val="273239"/>
                </a:solidFill>
                <a:effectLst/>
                <a:latin typeface="Nunito" pitchFamily="2" charset="0"/>
              </a:rPr>
              <a:t>requests are distributed across the servers </a:t>
            </a:r>
            <a:r>
              <a:rPr lang="en-US" sz="2800" b="0" i="0" dirty="0">
                <a:solidFill>
                  <a:srgbClr val="273239"/>
                </a:solidFill>
                <a:effectLst/>
                <a:latin typeface="Nunito" pitchFamily="2" charset="0"/>
              </a:rPr>
              <a:t>in a </a:t>
            </a:r>
            <a:r>
              <a:rPr lang="en-US" sz="2800" b="1" i="0" dirty="0">
                <a:solidFill>
                  <a:srgbClr val="273239"/>
                </a:solidFill>
                <a:effectLst/>
                <a:latin typeface="Nunito" pitchFamily="2" charset="0"/>
              </a:rPr>
              <a:t>sequential</a:t>
            </a:r>
            <a:r>
              <a:rPr lang="en-US" sz="2800" b="0" i="0" dirty="0">
                <a:solidFill>
                  <a:srgbClr val="273239"/>
                </a:solidFill>
                <a:effectLst/>
                <a:latin typeface="Nunito" pitchFamily="2" charset="0"/>
              </a:rPr>
              <a:t> or </a:t>
            </a:r>
            <a:r>
              <a:rPr lang="en-US" sz="2800" b="1" i="0" dirty="0">
                <a:solidFill>
                  <a:srgbClr val="273239"/>
                </a:solidFill>
                <a:effectLst/>
                <a:latin typeface="Nunito" pitchFamily="2" charset="0"/>
              </a:rPr>
              <a:t>rotational</a:t>
            </a:r>
            <a:r>
              <a:rPr lang="en-US" sz="2800" b="0" i="0" dirty="0">
                <a:solidFill>
                  <a:srgbClr val="273239"/>
                </a:solidFill>
                <a:effectLst/>
                <a:latin typeface="Nunito" pitchFamily="2" charset="0"/>
              </a:rPr>
              <a:t> manner. It is easy to implement but it doesn’t consider the load already on a server so there is a risk that one of the servers receives a lot of requests and becomes overloaded.</a:t>
            </a:r>
            <a:endParaRPr lang="en-US" sz="2800" dirty="0"/>
          </a:p>
        </p:txBody>
      </p:sp>
    </p:spTree>
    <p:extLst>
      <p:ext uri="{BB962C8B-B14F-4D97-AF65-F5344CB8AC3E}">
        <p14:creationId xmlns:p14="http://schemas.microsoft.com/office/powerpoint/2010/main" val="23682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E9C44-4719-7D14-DE46-6FC72653AF2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A5EFC37-134F-3F66-FAEE-78603A588C63}"/>
              </a:ext>
            </a:extLst>
          </p:cNvPr>
          <p:cNvPicPr>
            <a:picLocks noChangeAspect="1"/>
          </p:cNvPicPr>
          <p:nvPr/>
        </p:nvPicPr>
        <p:blipFill>
          <a:blip r:embed="rId2"/>
          <a:stretch>
            <a:fillRect/>
          </a:stretch>
        </p:blipFill>
        <p:spPr>
          <a:xfrm>
            <a:off x="1081548" y="1690688"/>
            <a:ext cx="10028903" cy="4619613"/>
          </a:xfrm>
          <a:prstGeom prst="rect">
            <a:avLst/>
          </a:prstGeom>
        </p:spPr>
      </p:pic>
      <p:sp>
        <p:nvSpPr>
          <p:cNvPr id="7" name="Title 1">
            <a:extLst>
              <a:ext uri="{FF2B5EF4-FFF2-40B4-BE49-F238E27FC236}">
                <a16:creationId xmlns:a16="http://schemas.microsoft.com/office/drawing/2014/main" id="{C926CB93-1009-246A-7843-951CEAEFB3B3}"/>
              </a:ext>
            </a:extLst>
          </p:cNvPr>
          <p:cNvSpPr>
            <a:spLocks noGrp="1"/>
          </p:cNvSpPr>
          <p:nvPr>
            <p:ph type="title"/>
          </p:nvPr>
        </p:nvSpPr>
        <p:spPr>
          <a:xfrm>
            <a:off x="838200" y="365125"/>
            <a:ext cx="10515600" cy="1325563"/>
          </a:xfrm>
        </p:spPr>
        <p:txBody>
          <a:bodyPr/>
          <a:lstStyle/>
          <a:p>
            <a:r>
              <a:rPr lang="en-US" dirty="0"/>
              <a:t>Round Robin</a:t>
            </a:r>
          </a:p>
        </p:txBody>
      </p:sp>
    </p:spTree>
    <p:extLst>
      <p:ext uri="{BB962C8B-B14F-4D97-AF65-F5344CB8AC3E}">
        <p14:creationId xmlns:p14="http://schemas.microsoft.com/office/powerpoint/2010/main" val="361277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0C41C-1E79-653D-C904-F2CA65D0D43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A97BADB-074A-81B1-B95C-A4A4D29820B8}"/>
              </a:ext>
            </a:extLst>
          </p:cNvPr>
          <p:cNvSpPr>
            <a:spLocks noGrp="1"/>
          </p:cNvSpPr>
          <p:nvPr>
            <p:ph type="title"/>
          </p:nvPr>
        </p:nvSpPr>
        <p:spPr>
          <a:xfrm>
            <a:off x="838200" y="365125"/>
            <a:ext cx="10515600" cy="1325563"/>
          </a:xfrm>
        </p:spPr>
        <p:txBody>
          <a:bodyPr/>
          <a:lstStyle/>
          <a:p>
            <a:r>
              <a:rPr lang="en-US" dirty="0"/>
              <a:t>Sticky Round Robin</a:t>
            </a:r>
          </a:p>
        </p:txBody>
      </p:sp>
      <p:sp>
        <p:nvSpPr>
          <p:cNvPr id="7" name="TextBox 6">
            <a:extLst>
              <a:ext uri="{FF2B5EF4-FFF2-40B4-BE49-F238E27FC236}">
                <a16:creationId xmlns:a16="http://schemas.microsoft.com/office/drawing/2014/main" id="{23C217DF-4026-75AE-7786-5DD5D33B7362}"/>
              </a:ext>
            </a:extLst>
          </p:cNvPr>
          <p:cNvSpPr txBox="1"/>
          <p:nvPr/>
        </p:nvSpPr>
        <p:spPr>
          <a:xfrm>
            <a:off x="838200" y="1690688"/>
            <a:ext cx="10891684" cy="3108543"/>
          </a:xfrm>
          <a:prstGeom prst="rect">
            <a:avLst/>
          </a:prstGeom>
          <a:noFill/>
        </p:spPr>
        <p:txBody>
          <a:bodyPr wrap="square">
            <a:spAutoFit/>
          </a:bodyPr>
          <a:lstStyle/>
          <a:p>
            <a:pPr algn="just"/>
            <a:r>
              <a:rPr lang="en-US" sz="2800" dirty="0"/>
              <a:t>The </a:t>
            </a:r>
            <a:r>
              <a:rPr lang="en-US" sz="2800" b="1" dirty="0"/>
              <a:t>Sticky Round Robin</a:t>
            </a:r>
            <a:r>
              <a:rPr lang="en-US" sz="2800" dirty="0"/>
              <a:t> algorithm (often referred to as </a:t>
            </a:r>
            <a:r>
              <a:rPr lang="en-US" sz="2800" b="1" dirty="0"/>
              <a:t>session affinity Round Robin</a:t>
            </a:r>
            <a:r>
              <a:rPr lang="en-US" sz="2800" dirty="0"/>
              <a:t> or simply </a:t>
            </a:r>
            <a:r>
              <a:rPr lang="en-US" sz="2800" b="1" dirty="0"/>
              <a:t>sticky sessions</a:t>
            </a:r>
            <a:r>
              <a:rPr lang="en-US" sz="2800" dirty="0"/>
              <a:t>) is a variant of the standard Round Robin load balancing algorithm that adds a “stickiness” component. This stickiness ensures that once a client is assigned to a particular server, subsequent requests from that same client are routed to the same server, as long as the session remains active. </a:t>
            </a:r>
          </a:p>
        </p:txBody>
      </p:sp>
    </p:spTree>
    <p:extLst>
      <p:ext uri="{BB962C8B-B14F-4D97-AF65-F5344CB8AC3E}">
        <p14:creationId xmlns:p14="http://schemas.microsoft.com/office/powerpoint/2010/main" val="160342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E9333-8C23-7BB1-BA12-D7A73B88B4E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1513A4C-B310-5B82-F0FB-07256A0881D5}"/>
              </a:ext>
            </a:extLst>
          </p:cNvPr>
          <p:cNvPicPr>
            <a:picLocks noChangeAspect="1"/>
          </p:cNvPicPr>
          <p:nvPr/>
        </p:nvPicPr>
        <p:blipFill>
          <a:blip r:embed="rId2"/>
          <a:stretch>
            <a:fillRect/>
          </a:stretch>
        </p:blipFill>
        <p:spPr>
          <a:xfrm>
            <a:off x="1125793" y="1760603"/>
            <a:ext cx="9940413" cy="4732272"/>
          </a:xfrm>
          <a:prstGeom prst="rect">
            <a:avLst/>
          </a:prstGeom>
        </p:spPr>
      </p:pic>
      <p:sp>
        <p:nvSpPr>
          <p:cNvPr id="7" name="Title 1">
            <a:extLst>
              <a:ext uri="{FF2B5EF4-FFF2-40B4-BE49-F238E27FC236}">
                <a16:creationId xmlns:a16="http://schemas.microsoft.com/office/drawing/2014/main" id="{CD4B1F3B-E6A0-9638-DF87-5502AC497D46}"/>
              </a:ext>
            </a:extLst>
          </p:cNvPr>
          <p:cNvSpPr>
            <a:spLocks noGrp="1"/>
          </p:cNvSpPr>
          <p:nvPr>
            <p:ph type="title"/>
          </p:nvPr>
        </p:nvSpPr>
        <p:spPr>
          <a:xfrm>
            <a:off x="838200" y="365125"/>
            <a:ext cx="10515600" cy="1325563"/>
          </a:xfrm>
        </p:spPr>
        <p:txBody>
          <a:bodyPr/>
          <a:lstStyle/>
          <a:p>
            <a:r>
              <a:rPr lang="en-US" dirty="0"/>
              <a:t>Sticky Round Robin</a:t>
            </a:r>
          </a:p>
        </p:txBody>
      </p:sp>
    </p:spTree>
    <p:extLst>
      <p:ext uri="{BB962C8B-B14F-4D97-AF65-F5344CB8AC3E}">
        <p14:creationId xmlns:p14="http://schemas.microsoft.com/office/powerpoint/2010/main" val="194850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693F0-03B2-99F4-9EA3-577B16E5622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1ECDE7D-F025-CE59-C1EA-5E71B97E8836}"/>
              </a:ext>
            </a:extLst>
          </p:cNvPr>
          <p:cNvSpPr>
            <a:spLocks noGrp="1"/>
          </p:cNvSpPr>
          <p:nvPr>
            <p:ph type="title"/>
          </p:nvPr>
        </p:nvSpPr>
        <p:spPr>
          <a:xfrm>
            <a:off x="838200" y="365125"/>
            <a:ext cx="10515600" cy="1325563"/>
          </a:xfrm>
        </p:spPr>
        <p:txBody>
          <a:bodyPr/>
          <a:lstStyle/>
          <a:p>
            <a:r>
              <a:rPr lang="en-US" dirty="0"/>
              <a:t>Weighted Round Robin</a:t>
            </a:r>
          </a:p>
        </p:txBody>
      </p:sp>
      <p:sp>
        <p:nvSpPr>
          <p:cNvPr id="3" name="TextBox 2">
            <a:extLst>
              <a:ext uri="{FF2B5EF4-FFF2-40B4-BE49-F238E27FC236}">
                <a16:creationId xmlns:a16="http://schemas.microsoft.com/office/drawing/2014/main" id="{AD14CE11-B42A-0BF4-CA80-C9B3DA84720E}"/>
              </a:ext>
            </a:extLst>
          </p:cNvPr>
          <p:cNvSpPr txBox="1"/>
          <p:nvPr/>
        </p:nvSpPr>
        <p:spPr>
          <a:xfrm>
            <a:off x="838200" y="1690688"/>
            <a:ext cx="10785987" cy="3626634"/>
          </a:xfrm>
          <a:prstGeom prst="rect">
            <a:avLst/>
          </a:prstGeom>
          <a:noFill/>
        </p:spPr>
        <p:txBody>
          <a:bodyPr wrap="square">
            <a:spAutoFit/>
          </a:bodyPr>
          <a:lstStyle/>
          <a:p>
            <a:pPr algn="just" rtl="0" fontAlgn="base">
              <a:spcAft>
                <a:spcPts val="750"/>
              </a:spcAft>
            </a:pPr>
            <a:r>
              <a:rPr lang="en-US" sz="2600" b="0" i="0" dirty="0">
                <a:solidFill>
                  <a:srgbClr val="273239"/>
                </a:solidFill>
                <a:effectLst/>
              </a:rPr>
              <a:t>The </a:t>
            </a:r>
            <a:r>
              <a:rPr lang="en-US" sz="2600" b="1" i="0" dirty="0">
                <a:solidFill>
                  <a:srgbClr val="273239"/>
                </a:solidFill>
                <a:effectLst/>
              </a:rPr>
              <a:t>Weighted Round Robin </a:t>
            </a:r>
            <a:r>
              <a:rPr lang="en-US" sz="2600" b="0" i="0" dirty="0">
                <a:solidFill>
                  <a:srgbClr val="273239"/>
                </a:solidFill>
                <a:effectLst/>
              </a:rPr>
              <a:t>algorithm is also a static load balancing approach which is much similar to the </a:t>
            </a:r>
            <a:r>
              <a:rPr lang="en-US" sz="2600" b="1" i="0" dirty="0">
                <a:solidFill>
                  <a:srgbClr val="273239"/>
                </a:solidFill>
                <a:effectLst/>
              </a:rPr>
              <a:t>round-robin technique</a:t>
            </a:r>
            <a:r>
              <a:rPr lang="en-US" sz="2600" b="0" i="0" dirty="0">
                <a:solidFill>
                  <a:srgbClr val="273239"/>
                </a:solidFill>
                <a:effectLst/>
              </a:rPr>
              <a:t>. The only difference is, that each of the resources in a list is provided a </a:t>
            </a:r>
            <a:r>
              <a:rPr lang="en-US" sz="2600" b="1" i="0" dirty="0">
                <a:solidFill>
                  <a:srgbClr val="273239"/>
                </a:solidFill>
                <a:effectLst/>
              </a:rPr>
              <a:t>weighted score</a:t>
            </a:r>
            <a:r>
              <a:rPr lang="en-US" sz="2600" b="0" i="0" dirty="0">
                <a:solidFill>
                  <a:srgbClr val="273239"/>
                </a:solidFill>
                <a:effectLst/>
              </a:rPr>
              <a:t>. Depending on the weighted score the request is distributed to these servers. </a:t>
            </a:r>
          </a:p>
          <a:p>
            <a:pPr algn="l" fontAlgn="base">
              <a:spcAft>
                <a:spcPts val="1800"/>
              </a:spcAft>
              <a:buFont typeface="Arial" panose="020B0604020202020204" pitchFamily="34" charset="0"/>
              <a:buChar char="•"/>
            </a:pPr>
            <a:r>
              <a:rPr lang="en-US" sz="2600" b="0" i="0" dirty="0">
                <a:solidFill>
                  <a:srgbClr val="273239"/>
                </a:solidFill>
                <a:effectLst/>
              </a:rPr>
              <a:t> Servers with higher weights are given a larger proportion of the requests.</a:t>
            </a:r>
          </a:p>
          <a:p>
            <a:pPr algn="l" fontAlgn="base">
              <a:spcAft>
                <a:spcPts val="1800"/>
              </a:spcAft>
              <a:buFont typeface="Arial" panose="020B0604020202020204" pitchFamily="34" charset="0"/>
              <a:buChar char="•"/>
            </a:pPr>
            <a:r>
              <a:rPr lang="en-US" sz="2600" b="0" i="0" dirty="0">
                <a:solidFill>
                  <a:srgbClr val="273239"/>
                </a:solidFill>
                <a:effectLst/>
              </a:rPr>
              <a:t> The distribution is cyclic, similar to the round-robin technique, but with each server receiving a number of requests proportional to its weight.</a:t>
            </a:r>
          </a:p>
        </p:txBody>
      </p:sp>
    </p:spTree>
    <p:extLst>
      <p:ext uri="{BB962C8B-B14F-4D97-AF65-F5344CB8AC3E}">
        <p14:creationId xmlns:p14="http://schemas.microsoft.com/office/powerpoint/2010/main" val="2042397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94051-C71E-1221-71D1-857641EB1AF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118B0B4A-07AA-E99C-2A75-4B1F8BD52F59}"/>
              </a:ext>
            </a:extLst>
          </p:cNvPr>
          <p:cNvSpPr>
            <a:spLocks noGrp="1"/>
          </p:cNvSpPr>
          <p:nvPr>
            <p:ph type="title"/>
          </p:nvPr>
        </p:nvSpPr>
        <p:spPr>
          <a:xfrm>
            <a:off x="838200" y="365125"/>
            <a:ext cx="10515600" cy="1325563"/>
          </a:xfrm>
        </p:spPr>
        <p:txBody>
          <a:bodyPr/>
          <a:lstStyle/>
          <a:p>
            <a:r>
              <a:rPr lang="en-US" dirty="0"/>
              <a:t>Weighted Round Robin</a:t>
            </a:r>
          </a:p>
        </p:txBody>
      </p:sp>
      <p:pic>
        <p:nvPicPr>
          <p:cNvPr id="4" name="Picture 3">
            <a:extLst>
              <a:ext uri="{FF2B5EF4-FFF2-40B4-BE49-F238E27FC236}">
                <a16:creationId xmlns:a16="http://schemas.microsoft.com/office/drawing/2014/main" id="{B8BAFF07-9124-4023-6D27-C161B26000E6}"/>
              </a:ext>
            </a:extLst>
          </p:cNvPr>
          <p:cNvPicPr>
            <a:picLocks noChangeAspect="1"/>
          </p:cNvPicPr>
          <p:nvPr/>
        </p:nvPicPr>
        <p:blipFill>
          <a:blip r:embed="rId2"/>
          <a:stretch>
            <a:fillRect/>
          </a:stretch>
        </p:blipFill>
        <p:spPr>
          <a:xfrm>
            <a:off x="1307690" y="1800460"/>
            <a:ext cx="9576619" cy="4692415"/>
          </a:xfrm>
          <a:prstGeom prst="rect">
            <a:avLst/>
          </a:prstGeom>
        </p:spPr>
      </p:pic>
    </p:spTree>
    <p:extLst>
      <p:ext uri="{BB962C8B-B14F-4D97-AF65-F5344CB8AC3E}">
        <p14:creationId xmlns:p14="http://schemas.microsoft.com/office/powerpoint/2010/main" val="200576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6BC85-25CD-687A-44F7-85BC6139E6C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47821E5-FF4A-6AA5-33C9-D5E6C0503397}"/>
              </a:ext>
            </a:extLst>
          </p:cNvPr>
          <p:cNvSpPr>
            <a:spLocks noGrp="1"/>
          </p:cNvSpPr>
          <p:nvPr>
            <p:ph type="title"/>
          </p:nvPr>
        </p:nvSpPr>
        <p:spPr>
          <a:xfrm>
            <a:off x="838200" y="365125"/>
            <a:ext cx="10515600" cy="1325563"/>
          </a:xfrm>
        </p:spPr>
        <p:txBody>
          <a:bodyPr/>
          <a:lstStyle/>
          <a:p>
            <a:r>
              <a:rPr lang="en-US" dirty="0"/>
              <a:t>Hash</a:t>
            </a:r>
          </a:p>
        </p:txBody>
      </p:sp>
      <p:sp>
        <p:nvSpPr>
          <p:cNvPr id="4" name="TextBox 3">
            <a:extLst>
              <a:ext uri="{FF2B5EF4-FFF2-40B4-BE49-F238E27FC236}">
                <a16:creationId xmlns:a16="http://schemas.microsoft.com/office/drawing/2014/main" id="{AF76BAE6-8A55-7510-D654-D149725775E1}"/>
              </a:ext>
            </a:extLst>
          </p:cNvPr>
          <p:cNvSpPr txBox="1"/>
          <p:nvPr/>
        </p:nvSpPr>
        <p:spPr>
          <a:xfrm>
            <a:off x="838200" y="1588276"/>
            <a:ext cx="10852355" cy="2677656"/>
          </a:xfrm>
          <a:prstGeom prst="rect">
            <a:avLst/>
          </a:prstGeom>
          <a:noFill/>
        </p:spPr>
        <p:txBody>
          <a:bodyPr wrap="square">
            <a:spAutoFit/>
          </a:bodyPr>
          <a:lstStyle/>
          <a:p>
            <a:pPr algn="just"/>
            <a:r>
              <a:rPr lang="en-US" sz="2800" b="1" i="0" dirty="0">
                <a:solidFill>
                  <a:srgbClr val="242424"/>
                </a:solidFill>
                <a:effectLst/>
              </a:rPr>
              <a:t>Hash load balancing </a:t>
            </a:r>
            <a:r>
              <a:rPr lang="en-US" sz="2800" b="0" i="0" dirty="0">
                <a:solidFill>
                  <a:srgbClr val="242424"/>
                </a:solidFill>
                <a:effectLst/>
              </a:rPr>
              <a:t>is a technique that uses the source and destination IP addresses of a data packet to determine which server in a pool of servers should handle the request. The load balancer performs a </a:t>
            </a:r>
            <a:r>
              <a:rPr lang="en-US" sz="2800" b="1" i="0" dirty="0">
                <a:solidFill>
                  <a:srgbClr val="242424"/>
                </a:solidFill>
                <a:effectLst/>
              </a:rPr>
              <a:t>mathematical calculation (hash function) </a:t>
            </a:r>
            <a:r>
              <a:rPr lang="en-US" sz="2800" b="0" i="0" dirty="0">
                <a:solidFill>
                  <a:srgbClr val="242424"/>
                </a:solidFill>
                <a:effectLst/>
              </a:rPr>
              <a:t>on the IP addresses to generate a hash value, which is then used to select the server.</a:t>
            </a:r>
            <a:endParaRPr lang="en-US" sz="2800" dirty="0"/>
          </a:p>
        </p:txBody>
      </p:sp>
    </p:spTree>
    <p:extLst>
      <p:ext uri="{BB962C8B-B14F-4D97-AF65-F5344CB8AC3E}">
        <p14:creationId xmlns:p14="http://schemas.microsoft.com/office/powerpoint/2010/main" val="169162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TotalTime>
  <Words>653</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Nunito</vt:lpstr>
      <vt:lpstr>Wingdings</vt:lpstr>
      <vt:lpstr>Office Theme</vt:lpstr>
      <vt:lpstr>Load Balancing Algorithms</vt:lpstr>
      <vt:lpstr>Load Balancing Algorithms</vt:lpstr>
      <vt:lpstr>Round Robin</vt:lpstr>
      <vt:lpstr>Round Robin</vt:lpstr>
      <vt:lpstr>Sticky Round Robin</vt:lpstr>
      <vt:lpstr>Sticky Round Robin</vt:lpstr>
      <vt:lpstr>Weighted Round Robin</vt:lpstr>
      <vt:lpstr>Weighted Round Robin</vt:lpstr>
      <vt:lpstr>Hash</vt:lpstr>
      <vt:lpstr>Hash</vt:lpstr>
      <vt:lpstr>Least Connections</vt:lpstr>
      <vt:lpstr>Least Connections</vt:lpstr>
      <vt:lpstr>Response Time</vt:lpstr>
      <vt:lpstr>Response Time</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Shlapak, Danylo</dc:creator>
  <cp:lastModifiedBy>Shlapak, Danylo</cp:lastModifiedBy>
  <cp:revision>23</cp:revision>
  <dcterms:created xsi:type="dcterms:W3CDTF">2025-02-06T19:43:56Z</dcterms:created>
  <dcterms:modified xsi:type="dcterms:W3CDTF">2025-02-06T21:44:34Z</dcterms:modified>
</cp:coreProperties>
</file>