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80" r:id="rId17"/>
    <p:sldId id="272" r:id="rId18"/>
    <p:sldId id="277" r:id="rId19"/>
    <p:sldId id="278" r:id="rId20"/>
    <p:sldId id="276" r:id="rId21"/>
    <p:sldId id="273" r:id="rId22"/>
    <p:sldId id="279" r:id="rId23"/>
    <p:sldId id="286" r:id="rId24"/>
    <p:sldId id="281" r:id="rId25"/>
    <p:sldId id="287" r:id="rId26"/>
    <p:sldId id="282" r:id="rId27"/>
    <p:sldId id="283" r:id="rId28"/>
    <p:sldId id="284" r:id="rId29"/>
    <p:sldId id="285" r:id="rId30"/>
    <p:sldId id="274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76" d="100"/>
          <a:sy n="7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A03A-4B91-7C7E-6F1A-E5B6F479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646D3-6827-02AD-8566-2A30246A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D92B-E6D3-699C-F47E-F405F433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CCB7-5431-9CB2-7C9D-F40F6AEF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25B1-975D-1165-E73A-902445E2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3BD-9684-2E02-7FBF-6568AEC1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5198-591B-FF1A-E7EF-97B3FA0F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B83F-5622-118F-0EE2-6F96CA81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7E97-B06F-1C16-1B5B-961EC4ED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F50A-0348-7A20-B2D1-9A5C377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FA6C7-C3F7-DF28-A624-C40824593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5A2B5-5F03-44B2-6582-2F8EB272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11E2-1AA8-6CFA-E3B4-0098AD99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B99F-9C9F-18C9-85B9-2FFC3409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A611-2333-D866-DCD9-23AD6F9F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4748-85BE-10A5-6B16-AAA1344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C716-E129-CCA4-B718-EE3FC38A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DBA1-316C-E079-2849-647444EB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29CB-D8DF-0D4E-E7EE-A7D6644E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6BB7-CB93-3196-EEE0-DF9B8C6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FB2C-1104-5B3B-4125-02098DF3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7E45-6012-9E30-8271-AD34D11E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35BE-AD3F-12C8-A897-8E7ED26C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3074-A62C-1AB5-D389-FE432859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7A76-B737-9CB2-0DF1-7FFE8D67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0651-C05B-00F2-8CF9-F728E191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2289-DAE5-6878-DA0F-73A776CF2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7075-8BD4-0F94-A480-DA4428B1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5604-88B7-3306-8B50-F451FF81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EDC59-A251-D9A4-B5D5-4B4D5F36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1A6CA-6761-97F6-B2B0-4CC7DDB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914C-C3D6-DAB6-EA5A-003DD6FC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D5E9-9170-282A-A629-F06C40D4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A2180-E863-DDCB-9F17-206B149E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66531-3007-DC0C-602F-A9459674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B071F-7047-95FF-EB32-30D9E39C9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CC089-1C87-5767-552A-235693B1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1DB32-2E63-6464-AA9D-771C62D1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0DBC4-4EED-55B3-6931-E036B758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3096-A8F9-EC43-8AEA-0CAD969E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E9444-C45C-92B0-87BE-1879840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9720B-A3FB-99A5-5F0F-B778C25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7EFB-EBAA-0BB2-833D-80479511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43967-0BDA-16B8-7432-39A9299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E5936-5C2B-17FC-0422-C974F5CE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07E1-48BB-D76A-68A3-ED3E1FC0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04C-5308-D807-1CB1-18EFC0A4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A065-69D7-69E3-21CC-9D1757A6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DCED3-A895-38A7-AF20-FC3A064B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AD4E-8075-4A92-737C-DB8156A1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65999-65D5-1AB0-0ED2-6679D185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0E34-EE5E-4DF2-3DD5-95ABC9C9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DFAC-022A-D153-3AD4-D30552EF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2BC8E-F295-E51C-13DC-4637715D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B503D-8C8C-32FF-6A03-A73387D1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FF297-DD22-49FD-88D4-43CDA539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3A6E-CE2A-0513-9A91-92DD60FC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F0AD0-E138-60BE-0EAC-FBAC05A4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4940F-83A0-AF1B-1387-BCB5572F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34AC-8A0C-5065-D836-42DA57F7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D831-1917-902E-CD9A-7D930E4DF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AF581-1BFC-4B66-B8FD-885E680D724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89E5-9381-8881-CC4D-6507C41BC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2184-78CA-EA52-F26C-4555C59BA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93F30-B4E4-43B4-BF2F-3CA5BC85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inux/run-script-on-startup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run-a-script-on-startup-in-linux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A4F6-777B-EAAF-0876-34B12F00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216576"/>
          </a:xfrm>
        </p:spPr>
        <p:txBody>
          <a:bodyPr/>
          <a:lstStyle/>
          <a:p>
            <a:r>
              <a:rPr lang="en-US" dirty="0"/>
              <a:t>Linux Commands</a:t>
            </a:r>
          </a:p>
        </p:txBody>
      </p:sp>
    </p:spTree>
    <p:extLst>
      <p:ext uri="{BB962C8B-B14F-4D97-AF65-F5344CB8AC3E}">
        <p14:creationId xmlns:p14="http://schemas.microsoft.com/office/powerpoint/2010/main" val="300168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5648-5CFB-B8BD-7C75-5AFD53CE1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994A27-AFAD-FB95-5C1A-2CBF7D86D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Basic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04EA-F063-CA4B-7863-04B61056A653}"/>
              </a:ext>
            </a:extLst>
          </p:cNvPr>
          <p:cNvSpPr txBox="1"/>
          <p:nvPr/>
        </p:nvSpPr>
        <p:spPr>
          <a:xfrm>
            <a:off x="977347" y="2417562"/>
            <a:ext cx="636767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Navigating Directories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Show the current directory path.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List files and subdirectories in the current directory.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[directory] – Change to the specified directory.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Move up one directory level.</a:t>
            </a: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6B7EFD-9CFA-AD26-B6A1-7159A2A3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97" y="1774134"/>
            <a:ext cx="4240742" cy="549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FEA5E9-F26F-49ED-827D-6F863A7F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97" y="2671917"/>
            <a:ext cx="4441288" cy="440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199746-CC49-BB86-3BF5-6FE803DD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97" y="3429000"/>
            <a:ext cx="4386367" cy="1065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08A73B-7BF9-332E-FF75-FA4433F5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097" y="4811453"/>
            <a:ext cx="4135759" cy="11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3FDE7-D5C6-4021-5CAB-3DF145BA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41B05E-1C41-6156-FB15-94B7DE71B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Basic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370A1-EB42-F367-F885-A9F09962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619" y="2303460"/>
            <a:ext cx="6685721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Managing Files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touch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[filename] – Create an empty file.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[filename] – Display the contents of a file.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[filename] – Edit a file using the Nano text editor.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[filename] – Delete a file.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[source] [destination] – Move or rename a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7B6B0-3E89-A7DE-F3B4-4C668770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584" y="1859530"/>
            <a:ext cx="4686954" cy="99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92960-DAD1-01EE-D664-AB09DFAC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84" y="3189463"/>
            <a:ext cx="4697640" cy="369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3BE75-E55A-7964-1374-ED0A4448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584" y="3898472"/>
            <a:ext cx="2838846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8D759F-9D3D-7CDE-EBE9-7AB580CC2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584" y="5428458"/>
            <a:ext cx="467742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A9545-E7CE-5BF8-8A1C-15659FE18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49E396-BE82-007B-580A-5455B892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Basic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34A1C-AF8A-AB13-10CD-DF7B15271A85}"/>
              </a:ext>
            </a:extLst>
          </p:cNvPr>
          <p:cNvSpPr txBox="1"/>
          <p:nvPr/>
        </p:nvSpPr>
        <p:spPr>
          <a:xfrm>
            <a:off x="990386" y="2545138"/>
            <a:ext cx="6122504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Managing Directories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mkdir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[directory] – Create a new directory.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rmdir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[directory] – Delete an empty directory.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-r [directory] – Remove a directory and its contents recursively.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E9204-4A24-AD2C-A01B-E2D8A71E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29" y="2292691"/>
            <a:ext cx="432495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D884B-B87D-304F-FE26-282226FC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87" y="3205208"/>
            <a:ext cx="4334480" cy="809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0A737E-89B5-2553-DE58-E061BF757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087" y="4360646"/>
            <a:ext cx="435353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3B0F-8B87-5820-996D-96BB922F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645F22-14E5-74BE-4F7B-1A08463E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File viewing and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A5FC61-5C2A-82E9-1A0D-B16524A97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86385"/>
            <a:ext cx="48013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 file contents.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 file contents page by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 the first few lines of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 the last few lines of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 for a string in a file or output.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3A8050-56CC-8BA1-9F0F-8EF0BF02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61" y="2386385"/>
            <a:ext cx="517279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721D3-FFB4-FF16-5FF4-5B72B9621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D3F8F4-90FE-53D8-32C2-F69354AB9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System and processes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3335D8-2167-35CC-C51D-7FB03BA9D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93" y="2291212"/>
            <a:ext cx="54963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 OS details.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whoami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 the active username.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 active processes.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aux)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/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htop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Live view of active processes and system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kill /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killall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Terminate processes by ID or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777E5-F677-9BC7-A827-F3FEE5C7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86" y="2449995"/>
            <a:ext cx="5592293" cy="27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3FD1-6F22-53E4-F725-F273E0FC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79D15F-3EAB-86AF-907A-8E3C84E81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Linux. Network and Package management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6CB26A-2E73-DCC4-7D0E-4A5732EF9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69" y="2195657"/>
            <a:ext cx="492980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Download files directly from the internet.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Securely connect to remote servers.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(ssh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username@remote_server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Securely copy files between local and remote systems.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user@host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apt / yum /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pacman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 software packages.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apt install package)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5C29D-F0E8-7AFC-27DA-9E7A963F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04" y="2215124"/>
            <a:ext cx="6033080" cy="3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1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FDBAE-26F1-A254-9B7B-B857AE2C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3F2355-E971-398D-EDB6-E6079EEB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Linux. Other commands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65F03-CD95-1D6C-F341-EF9941BE46B7}"/>
              </a:ext>
            </a:extLst>
          </p:cNvPr>
          <p:cNvSpPr txBox="1"/>
          <p:nvPr/>
        </p:nvSpPr>
        <p:spPr>
          <a:xfrm>
            <a:off x="1524000" y="1967059"/>
            <a:ext cx="70236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tar: </a:t>
            </a:r>
            <a:r>
              <a:rPr lang="en-US" sz="2000" dirty="0"/>
              <a:t>Compress and extract files in Linux.</a:t>
            </a:r>
          </a:p>
          <a:p>
            <a:endParaRPr lang="en-US" sz="2000" dirty="0"/>
          </a:p>
          <a:p>
            <a:r>
              <a:rPr lang="en-US" sz="2000" b="1" dirty="0"/>
              <a:t>service: </a:t>
            </a:r>
            <a:r>
              <a:rPr lang="en-US" sz="2000" dirty="0"/>
              <a:t>Manage system services in Linux.</a:t>
            </a:r>
          </a:p>
          <a:p>
            <a:endParaRPr lang="en-US" sz="2000" dirty="0"/>
          </a:p>
          <a:p>
            <a:r>
              <a:rPr lang="en-US" sz="2000" b="1" dirty="0" err="1"/>
              <a:t>df</a:t>
            </a:r>
            <a:r>
              <a:rPr lang="en-US" sz="2000" b="1" dirty="0"/>
              <a:t>: </a:t>
            </a:r>
            <a:r>
              <a:rPr lang="en-US" sz="2000" dirty="0"/>
              <a:t>Display disk space usage of file systems.</a:t>
            </a:r>
          </a:p>
          <a:p>
            <a:endParaRPr lang="en-US" sz="2000" dirty="0"/>
          </a:p>
          <a:p>
            <a:r>
              <a:rPr lang="en-US" sz="2000" b="1" dirty="0"/>
              <a:t>sed: </a:t>
            </a:r>
            <a:r>
              <a:rPr lang="en-US" sz="2000" dirty="0"/>
              <a:t>Stream editor for parsing and transforming text.</a:t>
            </a:r>
          </a:p>
          <a:p>
            <a:endParaRPr lang="en-US" sz="2000" dirty="0"/>
          </a:p>
          <a:p>
            <a:r>
              <a:rPr lang="en-US" sz="2000" b="1" dirty="0"/>
              <a:t>diff: </a:t>
            </a:r>
            <a:r>
              <a:rPr lang="en-US" sz="2000" dirty="0"/>
              <a:t>Compare the differences between two files line by line.</a:t>
            </a:r>
          </a:p>
          <a:p>
            <a:endParaRPr lang="en-US" sz="2000" dirty="0"/>
          </a:p>
          <a:p>
            <a:r>
              <a:rPr lang="en-US" sz="2000" b="1" dirty="0" err="1"/>
              <a:t>systemctl</a:t>
            </a:r>
            <a:r>
              <a:rPr lang="en-US" sz="2000" b="1" dirty="0"/>
              <a:t>: </a:t>
            </a:r>
            <a:r>
              <a:rPr lang="en-US" sz="2000" dirty="0"/>
              <a:t>Control the </a:t>
            </a:r>
            <a:r>
              <a:rPr lang="en-US" sz="2000" dirty="0" err="1"/>
              <a:t>systemd</a:t>
            </a:r>
            <a:r>
              <a:rPr lang="en-US" sz="2000" dirty="0"/>
              <a:t> system and service manager.</a:t>
            </a:r>
          </a:p>
          <a:p>
            <a:endParaRPr lang="en-US" sz="2000" dirty="0"/>
          </a:p>
          <a:p>
            <a:r>
              <a:rPr lang="en-US" sz="2000" b="1" dirty="0"/>
              <a:t>history: </a:t>
            </a:r>
            <a:r>
              <a:rPr lang="en-US" sz="2000" dirty="0"/>
              <a:t>Display the history of previously executed commands.</a:t>
            </a:r>
          </a:p>
        </p:txBody>
      </p:sp>
    </p:spTree>
    <p:extLst>
      <p:ext uri="{BB962C8B-B14F-4D97-AF65-F5344CB8AC3E}">
        <p14:creationId xmlns:p14="http://schemas.microsoft.com/office/powerpoint/2010/main" val="3107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79BEA-F0E9-C3EC-6056-7DA88204B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C29AB6-9627-CE9D-353A-D7FEBB44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File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2AAA1-8D78-A1B5-CD22-72414AC72297}"/>
              </a:ext>
            </a:extLst>
          </p:cNvPr>
          <p:cNvSpPr txBox="1"/>
          <p:nvPr/>
        </p:nvSpPr>
        <p:spPr>
          <a:xfrm>
            <a:off x="1524000" y="2767280"/>
            <a:ext cx="5794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-</a:t>
            </a:r>
            <a:r>
              <a:rPr lang="en-US" sz="8000" dirty="0" err="1"/>
              <a:t>rwxrw</a:t>
            </a:r>
            <a:r>
              <a:rPr lang="en-US" sz="8000" dirty="0"/>
              <a:t>-r--</a:t>
            </a:r>
            <a:endParaRPr lang="en-US" sz="4000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02CCD10-240E-1A1C-ADAF-24C50B478AA7}"/>
              </a:ext>
            </a:extLst>
          </p:cNvPr>
          <p:cNvSpPr/>
          <p:nvPr/>
        </p:nvSpPr>
        <p:spPr>
          <a:xfrm rot="5400000">
            <a:off x="2613916" y="3222627"/>
            <a:ext cx="278446" cy="14577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18FC792-688A-725F-F35F-EC4B08646C56}"/>
              </a:ext>
            </a:extLst>
          </p:cNvPr>
          <p:cNvSpPr/>
          <p:nvPr/>
        </p:nvSpPr>
        <p:spPr>
          <a:xfrm rot="5400000">
            <a:off x="4086564" y="3264040"/>
            <a:ext cx="278446" cy="13749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3D7B0FB-4335-47FC-9CE1-5B407ABE6930}"/>
              </a:ext>
            </a:extLst>
          </p:cNvPr>
          <p:cNvSpPr/>
          <p:nvPr/>
        </p:nvSpPr>
        <p:spPr>
          <a:xfrm rot="5400000">
            <a:off x="5319016" y="3452883"/>
            <a:ext cx="288385" cy="9872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FCD25-428D-2E62-006F-095EFC4C1340}"/>
              </a:ext>
            </a:extLst>
          </p:cNvPr>
          <p:cNvSpPr txBox="1"/>
          <p:nvPr/>
        </p:nvSpPr>
        <p:spPr>
          <a:xfrm>
            <a:off x="1745973" y="4130476"/>
            <a:ext cx="2014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 </a:t>
            </a:r>
          </a:p>
          <a:p>
            <a:pPr algn="ctr"/>
            <a:r>
              <a:rPr lang="en-US" sz="2000" dirty="0"/>
              <a:t>(owner)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9390C-C611-BAAA-630D-E45B9818D54B}"/>
              </a:ext>
            </a:extLst>
          </p:cNvPr>
          <p:cNvSpPr txBox="1"/>
          <p:nvPr/>
        </p:nvSpPr>
        <p:spPr>
          <a:xfrm>
            <a:off x="3218621" y="4170233"/>
            <a:ext cx="201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Group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60DFD8-F3DD-71B0-5972-B8050A372AFC}"/>
              </a:ext>
            </a:extLst>
          </p:cNvPr>
          <p:cNvSpPr txBox="1"/>
          <p:nvPr/>
        </p:nvSpPr>
        <p:spPr>
          <a:xfrm>
            <a:off x="4456042" y="4189620"/>
            <a:ext cx="201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Other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AD1A148-8E3F-5408-31E1-5C3D7E990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64274"/>
              </p:ext>
            </p:extLst>
          </p:nvPr>
        </p:nvGraphicFramePr>
        <p:xfrm>
          <a:off x="7390847" y="2803450"/>
          <a:ext cx="4082222" cy="1997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70">
                  <a:extLst>
                    <a:ext uri="{9D8B030D-6E8A-4147-A177-3AD203B41FA5}">
                      <a16:colId xmlns:a16="http://schemas.microsoft.com/office/drawing/2014/main" val="2132381479"/>
                    </a:ext>
                  </a:extLst>
                </a:gridCol>
                <a:gridCol w="2840152">
                  <a:extLst>
                    <a:ext uri="{9D8B030D-6E8A-4147-A177-3AD203B41FA5}">
                      <a16:colId xmlns:a16="http://schemas.microsoft.com/office/drawing/2014/main" val="740449372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107469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0418286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798315"/>
                  </a:ext>
                </a:extLst>
              </a:tr>
            </a:tbl>
          </a:graphicData>
        </a:graphic>
      </p:graphicFrame>
      <p:sp>
        <p:nvSpPr>
          <p:cNvPr id="24" name="Right Brace 23">
            <a:extLst>
              <a:ext uri="{FF2B5EF4-FFF2-40B4-BE49-F238E27FC236}">
                <a16:creationId xmlns:a16="http://schemas.microsoft.com/office/drawing/2014/main" id="{7287F16E-C62A-2D44-3381-AAFD93529EA2}"/>
              </a:ext>
            </a:extLst>
          </p:cNvPr>
          <p:cNvSpPr/>
          <p:nvPr/>
        </p:nvSpPr>
        <p:spPr>
          <a:xfrm rot="5400000">
            <a:off x="1606750" y="3729522"/>
            <a:ext cx="278446" cy="4439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4DA95-FF78-8AE4-9E6E-60CABEA9CB67}"/>
              </a:ext>
            </a:extLst>
          </p:cNvPr>
          <p:cNvSpPr txBox="1"/>
          <p:nvPr/>
        </p:nvSpPr>
        <p:spPr>
          <a:xfrm>
            <a:off x="1406661" y="4125783"/>
            <a:ext cx="67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8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085A2-3DF6-ED31-6921-2F5668F29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670619-5C3E-DCA2-256D-290785D5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File permissions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CE8C5B-57DD-C570-8CF7-433A5585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24950"/>
              </p:ext>
            </p:extLst>
          </p:nvPr>
        </p:nvGraphicFramePr>
        <p:xfrm>
          <a:off x="7596810" y="2643013"/>
          <a:ext cx="3522319" cy="1997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147">
                  <a:extLst>
                    <a:ext uri="{9D8B030D-6E8A-4147-A177-3AD203B41FA5}">
                      <a16:colId xmlns:a16="http://schemas.microsoft.com/office/drawing/2014/main" val="2132381479"/>
                    </a:ext>
                  </a:extLst>
                </a:gridCol>
                <a:gridCol w="2241172">
                  <a:extLst>
                    <a:ext uri="{9D8B030D-6E8A-4147-A177-3AD203B41FA5}">
                      <a16:colId xmlns:a16="http://schemas.microsoft.com/office/drawing/2014/main" val="740449372"/>
                    </a:ext>
                  </a:extLst>
                </a:gridCol>
              </a:tblGrid>
              <a:tr h="6659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107469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0418286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798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837FE6-E855-B871-AF39-9687AE246250}"/>
              </a:ext>
            </a:extLst>
          </p:cNvPr>
          <p:cNvSpPr txBox="1"/>
          <p:nvPr/>
        </p:nvSpPr>
        <p:spPr>
          <a:xfrm>
            <a:off x="947531" y="2283393"/>
            <a:ext cx="5794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-</a:t>
            </a:r>
            <a:r>
              <a:rPr lang="en-US" sz="8000" dirty="0" err="1"/>
              <a:t>rwxrw</a:t>
            </a:r>
            <a:r>
              <a:rPr lang="en-US" sz="8000" dirty="0"/>
              <a:t>-r--</a:t>
            </a:r>
            <a:endParaRPr lang="en-US" sz="4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70238EC-4EF5-DA31-899F-0CE78CDF204C}"/>
              </a:ext>
            </a:extLst>
          </p:cNvPr>
          <p:cNvSpPr/>
          <p:nvPr/>
        </p:nvSpPr>
        <p:spPr>
          <a:xfrm rot="5400000">
            <a:off x="2037447" y="2738740"/>
            <a:ext cx="278446" cy="14577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A735D0A-0D73-044C-88FF-61998469043D}"/>
              </a:ext>
            </a:extLst>
          </p:cNvPr>
          <p:cNvSpPr/>
          <p:nvPr/>
        </p:nvSpPr>
        <p:spPr>
          <a:xfrm rot="5400000">
            <a:off x="3510095" y="2780153"/>
            <a:ext cx="278446" cy="13749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3FF6CC3-817A-FB34-B931-DFA5D6D42077}"/>
              </a:ext>
            </a:extLst>
          </p:cNvPr>
          <p:cNvSpPr/>
          <p:nvPr/>
        </p:nvSpPr>
        <p:spPr>
          <a:xfrm rot="5400000">
            <a:off x="4742547" y="2968996"/>
            <a:ext cx="288385" cy="9872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207B-59BD-551A-E278-12636475BE34}"/>
              </a:ext>
            </a:extLst>
          </p:cNvPr>
          <p:cNvSpPr txBox="1"/>
          <p:nvPr/>
        </p:nvSpPr>
        <p:spPr>
          <a:xfrm>
            <a:off x="1169504" y="3646589"/>
            <a:ext cx="201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C422A-2203-5098-F45E-935D2846D226}"/>
              </a:ext>
            </a:extLst>
          </p:cNvPr>
          <p:cNvSpPr txBox="1"/>
          <p:nvPr/>
        </p:nvSpPr>
        <p:spPr>
          <a:xfrm>
            <a:off x="2642152" y="3686346"/>
            <a:ext cx="201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69A4E-1528-94E1-49E9-6265E2D65283}"/>
              </a:ext>
            </a:extLst>
          </p:cNvPr>
          <p:cNvSpPr txBox="1"/>
          <p:nvPr/>
        </p:nvSpPr>
        <p:spPr>
          <a:xfrm>
            <a:off x="3879573" y="3705733"/>
            <a:ext cx="201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4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02A75B-53C1-4494-6034-25B3CDA5DF28}"/>
              </a:ext>
            </a:extLst>
          </p:cNvPr>
          <p:cNvCxnSpPr>
            <a:stCxn id="8" idx="2"/>
          </p:cNvCxnSpPr>
          <p:nvPr/>
        </p:nvCxnSpPr>
        <p:spPr>
          <a:xfrm>
            <a:off x="2176670" y="4231364"/>
            <a:ext cx="1472647" cy="678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CA9774-60FC-9B02-5ED7-091DEAD930E5}"/>
              </a:ext>
            </a:extLst>
          </p:cNvPr>
          <p:cNvCxnSpPr>
            <a:stCxn id="9" idx="2"/>
          </p:cNvCxnSpPr>
          <p:nvPr/>
        </p:nvCxnSpPr>
        <p:spPr>
          <a:xfrm flipH="1">
            <a:off x="3649317" y="4271121"/>
            <a:ext cx="1" cy="638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12B598-8925-A4AF-D948-6B87E0DF449A}"/>
              </a:ext>
            </a:extLst>
          </p:cNvPr>
          <p:cNvCxnSpPr>
            <a:stCxn id="11" idx="2"/>
          </p:cNvCxnSpPr>
          <p:nvPr/>
        </p:nvCxnSpPr>
        <p:spPr>
          <a:xfrm flipH="1">
            <a:off x="3646832" y="4290508"/>
            <a:ext cx="1239907" cy="619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010E8F-27D5-9725-48BF-C76BF0404BF0}"/>
              </a:ext>
            </a:extLst>
          </p:cNvPr>
          <p:cNvSpPr txBox="1"/>
          <p:nvPr/>
        </p:nvSpPr>
        <p:spPr>
          <a:xfrm>
            <a:off x="2818573" y="4949687"/>
            <a:ext cx="165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764</a:t>
            </a:r>
          </a:p>
        </p:txBody>
      </p:sp>
    </p:spTree>
    <p:extLst>
      <p:ext uri="{BB962C8B-B14F-4D97-AF65-F5344CB8AC3E}">
        <p14:creationId xmlns:p14="http://schemas.microsoft.com/office/powerpoint/2010/main" val="247855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F9843-6E71-FB24-C990-0089CBD09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49C431-D438-9B13-77E8-94952FC21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File permissions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DB4BA-D7C4-D76C-1ED1-63EB4C287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087" y="2341169"/>
            <a:ext cx="44118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664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File Baseline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/>
              <a:t>755</a:t>
            </a:r>
            <a:r>
              <a:rPr lang="uk-UA" altLang="en-US" sz="3200" b="1" dirty="0"/>
              <a:t> </a:t>
            </a:r>
            <a:r>
              <a:rPr lang="uk-UA" altLang="en-US" sz="3200" dirty="0"/>
              <a:t>– </a:t>
            </a:r>
            <a:r>
              <a:rPr lang="en-US" altLang="en-US" sz="3200" dirty="0"/>
              <a:t>Directory Baseline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/>
              <a:t>400 </a:t>
            </a:r>
            <a:r>
              <a:rPr lang="en-US" altLang="en-US" sz="3200" dirty="0"/>
              <a:t>– Key Pair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014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46CE-D1B4-5097-4EC5-A8C02C7B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is Linux?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E735E-9814-42C7-031E-53C228813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7270"/>
            <a:ext cx="5361432" cy="2926778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</a:rPr>
              <a:t>Linux is an open-source operating system kernel that was first released by Linus Torvalds in 1991. </a:t>
            </a:r>
          </a:p>
          <a:p>
            <a:pPr algn="just"/>
            <a:r>
              <a:rPr lang="en-US" b="0" i="0" dirty="0">
                <a:effectLst/>
              </a:rPr>
              <a:t>Unlike proprietary operating systems, the source code of Linux is freely available for anyone to use, modify, and distribute.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E41BAFF-8443-E6BB-687C-6CAFBA789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956" y="2162218"/>
            <a:ext cx="2769044" cy="328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3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1EAAD-DC29-B2E5-33F3-D37F2FD15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AF3BBD-2C52-E19B-C53B-0E994AC5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File permissions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A3AB3-71F7-0948-A0DB-96DA8584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44" y="2912164"/>
            <a:ext cx="58939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chmod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Change file permissions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chmod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755 file.sh)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Change file or directory ownership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user:group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file.txt)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DCCC6-F10A-7B7C-0813-16509B3C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" t="36744"/>
          <a:stretch/>
        </p:blipFill>
        <p:spPr>
          <a:xfrm>
            <a:off x="5889436" y="2345235"/>
            <a:ext cx="5993303" cy="566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5764-B35A-175E-158E-DE4A5F39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36" y="3076056"/>
            <a:ext cx="5978896" cy="1028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EE76C-CAC5-0D99-0AAA-816769A6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436" y="4268388"/>
            <a:ext cx="6005988" cy="11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EE07-5CDE-0365-374C-50AA6F18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3B207C-76E4-6161-C7F3-605FA98BC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7491-1788-9951-A2F2-DAFF5C8A7B8D}"/>
              </a:ext>
            </a:extLst>
          </p:cNvPr>
          <p:cNvSpPr txBox="1"/>
          <p:nvPr/>
        </p:nvSpPr>
        <p:spPr>
          <a:xfrm>
            <a:off x="921855" y="2921168"/>
            <a:ext cx="47732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A0A23"/>
                </a:solidFill>
                <a:effectLst/>
              </a:rPr>
              <a:t>A bash script is a series of commands written in a file. Which are read and executed by the bash program.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73618-3CFF-0A94-2BFE-DF3DDB6D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40" y="2105561"/>
            <a:ext cx="5566039" cy="870066"/>
          </a:xfrm>
          <a:prstGeom prst="rect">
            <a:avLst/>
          </a:prstGeom>
        </p:spPr>
      </p:pic>
      <p:pic>
        <p:nvPicPr>
          <p:cNvPr id="12294" name="Picture 6" descr="How To Create And Run A Bash Script In Linux Shell Script In Linux -  Otosection">
            <a:extLst>
              <a:ext uri="{FF2B5EF4-FFF2-40B4-BE49-F238E27FC236}">
                <a16:creationId xmlns:a16="http://schemas.microsoft.com/office/drawing/2014/main" id="{7803012A-A54C-E6BC-E01A-8688E5E97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9"/>
          <a:stretch/>
        </p:blipFill>
        <p:spPr bwMode="auto">
          <a:xfrm>
            <a:off x="6167540" y="3153755"/>
            <a:ext cx="5566039" cy="30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3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1E7DE-56D9-BBE0-D4AB-7E87B2DFF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B31400-267E-8823-D75C-D5C2CB2A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64463-A932-7621-922F-D5CEB2A9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30" y="2261420"/>
            <a:ext cx="5284939" cy="3056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126F1-CCBF-2247-7B14-143BB13D1F85}"/>
              </a:ext>
            </a:extLst>
          </p:cNvPr>
          <p:cNvCxnSpPr>
            <a:cxnSpLocks/>
          </p:cNvCxnSpPr>
          <p:nvPr/>
        </p:nvCxnSpPr>
        <p:spPr>
          <a:xfrm flipH="1">
            <a:off x="5903843" y="2176670"/>
            <a:ext cx="1421296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69E901-5AC5-59E9-B6CC-912A8CC62F5F}"/>
              </a:ext>
            </a:extLst>
          </p:cNvPr>
          <p:cNvSpPr txBox="1"/>
          <p:nvPr/>
        </p:nvSpPr>
        <p:spPr>
          <a:xfrm>
            <a:off x="7325139" y="1738200"/>
            <a:ext cx="2545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A0A23"/>
                </a:solidFill>
                <a:effectLst/>
              </a:rPr>
              <a:t>bash shell path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1AABD-1D0A-B321-AF2E-5971A7BC3046}"/>
              </a:ext>
            </a:extLst>
          </p:cNvPr>
          <p:cNvCxnSpPr>
            <a:cxnSpLocks/>
          </p:cNvCxnSpPr>
          <p:nvPr/>
        </p:nvCxnSpPr>
        <p:spPr>
          <a:xfrm flipV="1">
            <a:off x="2174696" y="3429000"/>
            <a:ext cx="1565730" cy="431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09AF87-0CD7-7042-92AD-F0BFCA6695C7}"/>
              </a:ext>
            </a:extLst>
          </p:cNvPr>
          <p:cNvSpPr txBox="1"/>
          <p:nvPr/>
        </p:nvSpPr>
        <p:spPr>
          <a:xfrm>
            <a:off x="488016" y="3683796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A0A23"/>
                </a:solidFill>
                <a:effectLst/>
              </a:rPr>
              <a:t>comment</a:t>
            </a:r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D32C30-2D44-57C4-C769-77DA8DE8103C}"/>
              </a:ext>
            </a:extLst>
          </p:cNvPr>
          <p:cNvCxnSpPr>
            <a:cxnSpLocks/>
          </p:cNvCxnSpPr>
          <p:nvPr/>
        </p:nvCxnSpPr>
        <p:spPr>
          <a:xfrm flipV="1">
            <a:off x="2320907" y="3945406"/>
            <a:ext cx="1419519" cy="438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05C16-0059-5950-D7BB-2627DE675E28}"/>
              </a:ext>
            </a:extLst>
          </p:cNvPr>
          <p:cNvSpPr txBox="1"/>
          <p:nvPr/>
        </p:nvSpPr>
        <p:spPr>
          <a:xfrm>
            <a:off x="943714" y="4250071"/>
            <a:ext cx="14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A0A23"/>
                </a:solidFill>
                <a:effectLst/>
              </a:rPr>
              <a:t>variable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95B83B-C0DC-73FB-46DF-977A50B7DB40}"/>
              </a:ext>
            </a:extLst>
          </p:cNvPr>
          <p:cNvCxnSpPr>
            <a:cxnSpLocks/>
          </p:cNvCxnSpPr>
          <p:nvPr/>
        </p:nvCxnSpPr>
        <p:spPr>
          <a:xfrm flipH="1" flipV="1">
            <a:off x="4322315" y="4970944"/>
            <a:ext cx="766520" cy="714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62D638-F3B9-682C-13E9-75C5E8DE96EB}"/>
              </a:ext>
            </a:extLst>
          </p:cNvPr>
          <p:cNvSpPr txBox="1"/>
          <p:nvPr/>
        </p:nvSpPr>
        <p:spPr>
          <a:xfrm>
            <a:off x="5005861" y="5602218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A0A23"/>
                </a:solidFill>
                <a:effectLst/>
              </a:rPr>
              <a:t>command</a:t>
            </a:r>
            <a:endParaRPr lang="en-US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3D5124-FFE1-63F5-5C65-B163979456F5}"/>
              </a:ext>
            </a:extLst>
          </p:cNvPr>
          <p:cNvCxnSpPr>
            <a:cxnSpLocks/>
          </p:cNvCxnSpPr>
          <p:nvPr/>
        </p:nvCxnSpPr>
        <p:spPr>
          <a:xfrm flipH="1" flipV="1">
            <a:off x="7146809" y="4960313"/>
            <a:ext cx="766520" cy="714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05DEAB-A2DF-A6D0-CDC6-0773F27214AA}"/>
              </a:ext>
            </a:extLst>
          </p:cNvPr>
          <p:cNvSpPr txBox="1"/>
          <p:nvPr/>
        </p:nvSpPr>
        <p:spPr>
          <a:xfrm>
            <a:off x="7913329" y="5579043"/>
            <a:ext cx="2417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A0A23"/>
                </a:solidFill>
                <a:effectLst/>
              </a:rPr>
              <a:t>variable usage</a:t>
            </a:r>
            <a:endParaRPr lang="en-US" sz="2800" dirty="0"/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C060041A-8101-A52A-0880-06A37C28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38" y="2983077"/>
            <a:ext cx="1355035" cy="16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4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60EF-8E5A-8B42-B2C3-A5F495A44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0D43AF-A32C-C982-2204-826BCFC1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8724F-BD36-1B90-7371-B9DA54B5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48" y="2119980"/>
            <a:ext cx="3919904" cy="41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033B-F59E-40C5-C553-8B981D62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386FBC-E16F-1521-AC2B-E2C698CBD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84B7E-5EF8-BF90-79BF-4F2854B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14" y="1956991"/>
            <a:ext cx="5072572" cy="39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1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BD499-DBE7-DDA7-506A-0C050E81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C87F07-6776-7685-FA8C-A9B6F8649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E3189-BA76-F9F8-A803-DBBEDA28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84" y="1677627"/>
            <a:ext cx="4740432" cy="45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FBF40-500C-C285-9628-6174A7341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064A89-30A0-FAE6-08F0-33E9F514F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B75FB-9AE7-1BCE-6C57-23DDE796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39" y="2389392"/>
            <a:ext cx="4926721" cy="30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B114-465B-0220-2C9C-582268E1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D35711-1C50-A274-E45C-A8BEAF4A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1209F-567B-0F64-4B47-C49B2EC9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56" y="1949973"/>
            <a:ext cx="3684888" cy="37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7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7B3F6-3CD9-67E1-9797-C0CF8692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505429-29EE-00C0-473B-E2B3A08D8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01A7F-A871-BC56-1E47-41051EE5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83" y="2084983"/>
            <a:ext cx="7631234" cy="4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58B3F-34E5-7583-D9D0-DEEA7163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7266BD-B55A-7B47-D5C3-65AA27B1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Bash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90863-4F34-DA88-C27E-556B5CB3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17" y="1698991"/>
            <a:ext cx="4471965" cy="47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6332B-E5F9-4FC7-A952-0C56A5DEB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5760-C111-35FB-D835-9F9DA919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Why is Linux used?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D359B-D592-ACD8-897C-C8F483ACF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4355"/>
            <a:ext cx="5782056" cy="4069778"/>
          </a:xfrm>
        </p:spPr>
        <p:txBody>
          <a:bodyPr>
            <a:noAutofit/>
          </a:bodyPr>
          <a:lstStyle/>
          <a:p>
            <a:pPr algn="just" fontAlgn="auto">
              <a:buFont typeface="+mj-lt"/>
              <a:buAutoNum type="arabicPeriod"/>
            </a:pPr>
            <a:r>
              <a:rPr lang="en-US" sz="1800" b="1" dirty="0">
                <a:effectLst/>
              </a:rPr>
              <a:t>Open-Source Nature</a:t>
            </a:r>
            <a:r>
              <a:rPr lang="en-US" sz="1800" dirty="0">
                <a:effectLst/>
              </a:rPr>
              <a:t>: The open-source nature of Linux allows developers to customize and optimize the OS for their specific needs. This has fostered a large and active community that continually improves and supports the system.</a:t>
            </a:r>
          </a:p>
          <a:p>
            <a:pPr algn="just" fontAlgn="auto">
              <a:buFont typeface="+mj-lt"/>
              <a:buAutoNum type="arabicPeriod"/>
            </a:pPr>
            <a:r>
              <a:rPr lang="en-US" sz="1800" b="1" dirty="0">
                <a:effectLst/>
              </a:rPr>
              <a:t>Stability and Reliability</a:t>
            </a:r>
            <a:r>
              <a:rPr lang="en-US" sz="1800" dirty="0">
                <a:effectLst/>
              </a:rPr>
              <a:t>: Linux is known for its stability and reliability. It is less prone to crashes and can run for extended periods without the need for a reboot.</a:t>
            </a:r>
          </a:p>
          <a:p>
            <a:pPr algn="just" fontAlgn="auto">
              <a:buFont typeface="+mj-lt"/>
              <a:buAutoNum type="arabicPeriod"/>
            </a:pPr>
            <a:r>
              <a:rPr lang="en-US" sz="1800" b="1" dirty="0">
                <a:effectLst/>
              </a:rPr>
              <a:t>Security</a:t>
            </a:r>
            <a:r>
              <a:rPr lang="en-US" sz="1800" dirty="0">
                <a:effectLst/>
              </a:rPr>
              <a:t>: Linux’s robust security features make it a preferred choice for environments where security is paramount. </a:t>
            </a:r>
          </a:p>
          <a:p>
            <a:pPr algn="just" fontAlgn="auto">
              <a:buFont typeface="+mj-lt"/>
              <a:buAutoNum type="arabicPeriod"/>
            </a:pPr>
            <a:r>
              <a:rPr lang="en-US" sz="1800" b="1" dirty="0">
                <a:effectLst/>
              </a:rPr>
              <a:t>Performance</a:t>
            </a:r>
            <a:r>
              <a:rPr lang="en-US" sz="1800" dirty="0">
                <a:effectLst/>
              </a:rPr>
              <a:t>: Linux can be optimized for performance, making it suitable for high-performance computing tasks.</a:t>
            </a:r>
          </a:p>
        </p:txBody>
      </p:sp>
      <p:pic>
        <p:nvPicPr>
          <p:cNvPr id="2060" name="Picture 12" descr="100+ Free Linux &amp; Penguin Images - Pixabay">
            <a:extLst>
              <a:ext uri="{FF2B5EF4-FFF2-40B4-BE49-F238E27FC236}">
                <a16:creationId xmlns:a16="http://schemas.microsoft.com/office/drawing/2014/main" id="{30D86D92-B1E7-24DB-F448-F4A6687B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41" y="2190865"/>
            <a:ext cx="3103345" cy="31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69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B03E6-B7CD-6C46-1AD4-19207156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CC24B1-8837-2FF4-EDFB-E5CF56954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Crontab</a:t>
            </a:r>
          </a:p>
        </p:txBody>
      </p:sp>
      <p:pic>
        <p:nvPicPr>
          <p:cNvPr id="15364" name="Picture 4" descr="Crontab Explained in Linux [With Examples]">
            <a:extLst>
              <a:ext uri="{FF2B5EF4-FFF2-40B4-BE49-F238E27FC236}">
                <a16:creationId xmlns:a16="http://schemas.microsoft.com/office/drawing/2014/main" id="{7E867304-D1D2-E522-8DC7-029A20EFE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" t="7797" r="5436" b="10348"/>
          <a:stretch/>
        </p:blipFill>
        <p:spPr bwMode="auto">
          <a:xfrm>
            <a:off x="2267157" y="1878497"/>
            <a:ext cx="7657686" cy="39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0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F7532-1CF7-0718-C733-75BD02C28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5A6990-F6E4-CDCA-7CAF-A618B0872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Crontab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8D76F-1585-6483-33E9-74E9A2FE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53" y="1540565"/>
            <a:ext cx="7400094" cy="48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51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9DD4EF-7E85-9710-86D6-719C4C28A9F3}"/>
              </a:ext>
            </a:extLst>
          </p:cNvPr>
          <p:cNvSpPr txBox="1">
            <a:spLocks/>
          </p:cNvSpPr>
          <p:nvPr/>
        </p:nvSpPr>
        <p:spPr>
          <a:xfrm>
            <a:off x="1524000" y="583349"/>
            <a:ext cx="9144000" cy="87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Linux. </a:t>
            </a:r>
            <a:r>
              <a:rPr lang="en-US" dirty="0" err="1"/>
              <a:t>Htop</a:t>
            </a:r>
            <a:r>
              <a:rPr lang="en-US" dirty="0"/>
              <a:t> Load Average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0F121-518D-423D-3936-A27EC44843DC}"/>
              </a:ext>
            </a:extLst>
          </p:cNvPr>
          <p:cNvSpPr txBox="1"/>
          <p:nvPr/>
        </p:nvSpPr>
        <p:spPr>
          <a:xfrm>
            <a:off x="732140" y="1843038"/>
            <a:ext cx="34162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Load average, as the name suggests, depicts the average load on a CPU for a set time interval. These values are the number of processes waiting for the CPU or using it in the given period.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386" name="Picture 2" descr="Load Average">
            <a:extLst>
              <a:ext uri="{FF2B5EF4-FFF2-40B4-BE49-F238E27FC236}">
                <a16:creationId xmlns:a16="http://schemas.microsoft.com/office/drawing/2014/main" id="{2597D9B0-3F8F-1AD7-D8EB-086DEB762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2" t="16005" r="1036" b="33103"/>
          <a:stretch/>
        </p:blipFill>
        <p:spPr bwMode="auto">
          <a:xfrm>
            <a:off x="6096000" y="2310367"/>
            <a:ext cx="4250725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EC24CE-86BB-DF24-1C76-CE0FEB4F1FA5}"/>
              </a:ext>
            </a:extLst>
          </p:cNvPr>
          <p:cNvCxnSpPr/>
          <p:nvPr/>
        </p:nvCxnSpPr>
        <p:spPr>
          <a:xfrm flipV="1">
            <a:off x="6692901" y="2748633"/>
            <a:ext cx="1528461" cy="1117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7244E-2594-EA8E-1BDF-1C262B50772C}"/>
              </a:ext>
            </a:extLst>
          </p:cNvPr>
          <p:cNvSpPr txBox="1"/>
          <p:nvPr/>
        </p:nvSpPr>
        <p:spPr>
          <a:xfrm>
            <a:off x="5562601" y="3924300"/>
            <a:ext cx="203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Average l</a:t>
            </a:r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oad on the CPU for the last minute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EE06A-938E-E550-4430-380916D8F567}"/>
              </a:ext>
            </a:extLst>
          </p:cNvPr>
          <p:cNvCxnSpPr>
            <a:cxnSpLocks/>
          </p:cNvCxnSpPr>
          <p:nvPr/>
        </p:nvCxnSpPr>
        <p:spPr>
          <a:xfrm flipV="1">
            <a:off x="8985592" y="2739049"/>
            <a:ext cx="0" cy="1136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37672-B58D-67D7-BEBC-8BE43B04A1D8}"/>
              </a:ext>
            </a:extLst>
          </p:cNvPr>
          <p:cNvSpPr txBox="1"/>
          <p:nvPr/>
        </p:nvSpPr>
        <p:spPr>
          <a:xfrm>
            <a:off x="10190977" y="3952015"/>
            <a:ext cx="2170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Average load for the last 15-minute interval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0629E6-405D-F7DD-C0E8-0B46910F556B}"/>
              </a:ext>
            </a:extLst>
          </p:cNvPr>
          <p:cNvCxnSpPr>
            <a:cxnSpLocks/>
          </p:cNvCxnSpPr>
          <p:nvPr/>
        </p:nvCxnSpPr>
        <p:spPr>
          <a:xfrm flipH="1" flipV="1">
            <a:off x="9749823" y="2713831"/>
            <a:ext cx="882309" cy="11398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6B4AA-7730-1CBD-E21B-82F2960B5D83}"/>
              </a:ext>
            </a:extLst>
          </p:cNvPr>
          <p:cNvSpPr txBox="1"/>
          <p:nvPr/>
        </p:nvSpPr>
        <p:spPr>
          <a:xfrm>
            <a:off x="7887770" y="4076700"/>
            <a:ext cx="2170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Average load for the last 5-minute interval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2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4E09-4CDE-1C42-2650-6F8C8648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501680-346D-CF6E-CE22-4789CBF118FD}"/>
              </a:ext>
            </a:extLst>
          </p:cNvPr>
          <p:cNvSpPr txBox="1">
            <a:spLocks/>
          </p:cNvSpPr>
          <p:nvPr/>
        </p:nvSpPr>
        <p:spPr>
          <a:xfrm>
            <a:off x="1524000" y="583349"/>
            <a:ext cx="9144000" cy="87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Linux. Crontab on reboot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425FF-5DD8-4F57-60CC-AC7A8A69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57" y="2797008"/>
            <a:ext cx="8308743" cy="3235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59D3F-20A0-BC0D-9C7B-63E3DF08D3A1}"/>
              </a:ext>
            </a:extLst>
          </p:cNvPr>
          <p:cNvSpPr txBox="1"/>
          <p:nvPr/>
        </p:nvSpPr>
        <p:spPr>
          <a:xfrm>
            <a:off x="4953001" y="1453415"/>
            <a:ext cx="203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@reboot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C26C8-41DF-C7BC-6DFC-741A49B5403A}"/>
              </a:ext>
            </a:extLst>
          </p:cNvPr>
          <p:cNvSpPr txBox="1"/>
          <p:nvPr/>
        </p:nvSpPr>
        <p:spPr>
          <a:xfrm>
            <a:off x="3276600" y="6274651"/>
            <a:ext cx="718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 ways: </a:t>
            </a:r>
            <a:r>
              <a:rPr lang="en-US" dirty="0">
                <a:hlinkClick r:id="rId3"/>
              </a:rPr>
              <a:t>https://www.baeldung.com/linux/run-script-on-startup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https://www.tutorialspoint.com/run-a-script-on-startup-in-linux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52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B0D-3448-1DD0-2FFE-E0AF2265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program (jar) in separate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44F8-18B6-EEC6-E3FD-EE9717A1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nohup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nohup</a:t>
            </a:r>
            <a:r>
              <a:rPr lang="en-US" dirty="0"/>
              <a:t> java –jar app.jar &amp;</a:t>
            </a:r>
          </a:p>
        </p:txBody>
      </p:sp>
    </p:spTree>
    <p:extLst>
      <p:ext uri="{BB962C8B-B14F-4D97-AF65-F5344CB8AC3E}">
        <p14:creationId xmlns:p14="http://schemas.microsoft.com/office/powerpoint/2010/main" val="360273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5AF62-2BC0-8504-39C6-5FE62DFF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86968B-4957-D32B-E703-0B554499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Folder Structure</a:t>
            </a:r>
          </a:p>
        </p:txBody>
      </p:sp>
      <p:pic>
        <p:nvPicPr>
          <p:cNvPr id="3074" name="Picture 2" descr="Linux file system hierarchy">
            <a:extLst>
              <a:ext uri="{FF2B5EF4-FFF2-40B4-BE49-F238E27FC236}">
                <a16:creationId xmlns:a16="http://schemas.microsoft.com/office/drawing/2014/main" id="{31108091-7A6C-369D-E6A1-B89B283E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54622"/>
            <a:ext cx="9872493" cy="321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C4F6-E500-EFAB-AD3C-34A66137D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A21CEE-2409-056E-B5A0-2F485814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Folder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27738-73AD-55E7-B327-4F4A0995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14" y="1635256"/>
            <a:ext cx="5090572" cy="47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991B3-1F08-E59C-D8FC-BB397FB0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85" y="1730144"/>
            <a:ext cx="6173061" cy="48203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4D6ECD-AFA0-D7F6-246A-7DC9552C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37196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FEFF-159D-4559-28FC-6855C8E5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AC9E0C-E780-4480-03A9-806BBB59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ED995-CB29-D07F-B286-91724DDE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16" y="2762985"/>
            <a:ext cx="5215559" cy="577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17DC5-696E-1ABC-D006-9EAF1BA1E934}"/>
              </a:ext>
            </a:extLst>
          </p:cNvPr>
          <p:cNvCxnSpPr>
            <a:cxnSpLocks/>
          </p:cNvCxnSpPr>
          <p:nvPr/>
        </p:nvCxnSpPr>
        <p:spPr>
          <a:xfrm flipV="1">
            <a:off x="2395728" y="3224784"/>
            <a:ext cx="1277767" cy="1676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BB7D57-E1D7-6239-0900-95AE46C47BAB}"/>
              </a:ext>
            </a:extLst>
          </p:cNvPr>
          <p:cNvSpPr txBox="1"/>
          <p:nvPr/>
        </p:nvSpPr>
        <p:spPr>
          <a:xfrm>
            <a:off x="1453896" y="4941835"/>
            <a:ext cx="156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C0CB14-E12E-9EFE-FF89-C8186CE093D8}"/>
              </a:ext>
            </a:extLst>
          </p:cNvPr>
          <p:cNvCxnSpPr>
            <a:cxnSpLocks/>
          </p:cNvCxnSpPr>
          <p:nvPr/>
        </p:nvCxnSpPr>
        <p:spPr>
          <a:xfrm flipV="1">
            <a:off x="4443984" y="3200400"/>
            <a:ext cx="0" cy="1741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305B88-5F3F-6A3D-5737-5352B19DB910}"/>
              </a:ext>
            </a:extLst>
          </p:cNvPr>
          <p:cNvSpPr txBox="1"/>
          <p:nvPr/>
        </p:nvSpPr>
        <p:spPr>
          <a:xfrm>
            <a:off x="3662172" y="4938489"/>
            <a:ext cx="156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F75125-48D4-F141-CFAF-9F902B325B7D}"/>
              </a:ext>
            </a:extLst>
          </p:cNvPr>
          <p:cNvCxnSpPr>
            <a:cxnSpLocks/>
          </p:cNvCxnSpPr>
          <p:nvPr/>
        </p:nvCxnSpPr>
        <p:spPr>
          <a:xfrm flipV="1">
            <a:off x="6022848" y="3194668"/>
            <a:ext cx="0" cy="1741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5C374E-B887-DC3B-C986-C8ABD19D02DC}"/>
              </a:ext>
            </a:extLst>
          </p:cNvPr>
          <p:cNvSpPr txBox="1"/>
          <p:nvPr/>
        </p:nvSpPr>
        <p:spPr>
          <a:xfrm>
            <a:off x="5257802" y="4901184"/>
            <a:ext cx="173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System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3EF08A-2B0C-8DD4-F6E0-636B4501D9AA}"/>
              </a:ext>
            </a:extLst>
          </p:cNvPr>
          <p:cNvCxnSpPr>
            <a:cxnSpLocks/>
          </p:cNvCxnSpPr>
          <p:nvPr/>
        </p:nvCxnSpPr>
        <p:spPr>
          <a:xfrm flipV="1">
            <a:off x="7702296" y="3224784"/>
            <a:ext cx="0" cy="17137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63F3E2-853F-5B1A-13D7-D61C5ED24684}"/>
              </a:ext>
            </a:extLst>
          </p:cNvPr>
          <p:cNvSpPr txBox="1"/>
          <p:nvPr/>
        </p:nvSpPr>
        <p:spPr>
          <a:xfrm>
            <a:off x="6996684" y="4901184"/>
            <a:ext cx="156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Separator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ED54EF-8A3B-ED19-889C-46C793F8F20A}"/>
              </a:ext>
            </a:extLst>
          </p:cNvPr>
          <p:cNvCxnSpPr>
            <a:cxnSpLocks/>
          </p:cNvCxnSpPr>
          <p:nvPr/>
        </p:nvCxnSpPr>
        <p:spPr>
          <a:xfrm flipH="1" flipV="1">
            <a:off x="7941124" y="3194668"/>
            <a:ext cx="1330892" cy="1551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DAC039-EBFA-79EE-9343-00784F8F698D}"/>
              </a:ext>
            </a:extLst>
          </p:cNvPr>
          <p:cNvSpPr txBox="1"/>
          <p:nvPr/>
        </p:nvSpPr>
        <p:spPr>
          <a:xfrm>
            <a:off x="8328875" y="4784601"/>
            <a:ext cx="2237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Current catalog </a:t>
            </a:r>
          </a:p>
          <a:p>
            <a:pPr algn="ctr"/>
            <a:r>
              <a:rPr lang="en-US" sz="2000" dirty="0"/>
              <a:t>(root catalog ~)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04868F-774B-089B-0BA3-1B5D90A0B98B}"/>
              </a:ext>
            </a:extLst>
          </p:cNvPr>
          <p:cNvCxnSpPr>
            <a:cxnSpLocks/>
          </p:cNvCxnSpPr>
          <p:nvPr/>
        </p:nvCxnSpPr>
        <p:spPr>
          <a:xfrm flipH="1" flipV="1">
            <a:off x="8255941" y="3036877"/>
            <a:ext cx="1709059" cy="301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FCFCB1-A65F-BD66-D77B-AD4917205A88}"/>
              </a:ext>
            </a:extLst>
          </p:cNvPr>
          <p:cNvSpPr txBox="1"/>
          <p:nvPr/>
        </p:nvSpPr>
        <p:spPr>
          <a:xfrm>
            <a:off x="10008322" y="2525278"/>
            <a:ext cx="17600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Waiting for command $</a:t>
            </a:r>
          </a:p>
          <a:p>
            <a:r>
              <a:rPr lang="en-US" sz="2000" dirty="0"/>
              <a:t>Under the root # displayed.</a:t>
            </a:r>
          </a:p>
        </p:txBody>
      </p:sp>
    </p:spTree>
    <p:extLst>
      <p:ext uri="{BB962C8B-B14F-4D97-AF65-F5344CB8AC3E}">
        <p14:creationId xmlns:p14="http://schemas.microsoft.com/office/powerpoint/2010/main" val="118278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FAB15-805F-B19D-F124-F6DC4FC6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6394A5-7EE0-69EC-6E08-F27C798D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Command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6B808-37A7-F347-6B26-9819351C8A75}"/>
              </a:ext>
            </a:extLst>
          </p:cNvPr>
          <p:cNvSpPr txBox="1"/>
          <p:nvPr/>
        </p:nvSpPr>
        <p:spPr>
          <a:xfrm>
            <a:off x="3128772" y="1963425"/>
            <a:ext cx="593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command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[options] [arguments]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7B1DBC-6D47-1BEB-9A7F-EA1CE270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570" y="3058211"/>
            <a:ext cx="8926806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</a:rPr>
              <a:t>command: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</a:rPr>
              <a:t>Name of the command (ls, cp, rm)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</a:rPr>
              <a:t>[options]: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</a:rPr>
              <a:t>Options, preceded by a hyphen (-) or double hyphen (--), modify the behavior of the command (ls -a)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</a:rPr>
              <a:t>[arguments]: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</a:rPr>
              <a:t>Inpu</a:t>
            </a:r>
            <a:r>
              <a:rPr lang="en-US" altLang="en-US" sz="2400" dirty="0">
                <a:solidFill>
                  <a:srgbClr val="0A0A23"/>
                </a:solidFill>
              </a:rPr>
              <a:t>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</a:rPr>
              <a:t>for the commands (cat access.log)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474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091B4-1F81-EC26-1366-EC27B9B8D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FF35D0-2B04-BC8A-F63A-EA78F2B42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49"/>
            <a:ext cx="9144000" cy="870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Linux. man</a:t>
            </a:r>
          </a:p>
        </p:txBody>
      </p:sp>
      <p:pic>
        <p:nvPicPr>
          <p:cNvPr id="6148" name="Picture 4" descr="5b1232a6-8c0b-4a97-86f0-9f15f2e14ed7">
            <a:extLst>
              <a:ext uri="{FF2B5EF4-FFF2-40B4-BE49-F238E27FC236}">
                <a16:creationId xmlns:a16="http://schemas.microsoft.com/office/drawing/2014/main" id="{00C5181A-E3DF-11CB-648B-3CE084CC4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8632"/>
            <a:ext cx="9041296" cy="46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944</Words>
  <Application>Microsoft Office PowerPoint</Application>
  <PresentationFormat>Widescreen</PresentationFormat>
  <Paragraphs>147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Linux Commands</vt:lpstr>
      <vt:lpstr>What is Linux?</vt:lpstr>
      <vt:lpstr>Why is Linux used?</vt:lpstr>
      <vt:lpstr>Linux. Folder Structure</vt:lpstr>
      <vt:lpstr>Linux. Folder Structure</vt:lpstr>
      <vt:lpstr>Linux</vt:lpstr>
      <vt:lpstr>Linux</vt:lpstr>
      <vt:lpstr>Linux. Command structure</vt:lpstr>
      <vt:lpstr>Linux. man</vt:lpstr>
      <vt:lpstr>Linux. Basic commands</vt:lpstr>
      <vt:lpstr>Linux. Basic commands</vt:lpstr>
      <vt:lpstr>Linux. Basic commands</vt:lpstr>
      <vt:lpstr>Linux. File viewing and search</vt:lpstr>
      <vt:lpstr>Linux. System and processes</vt:lpstr>
      <vt:lpstr>Linux. Network and Package management</vt:lpstr>
      <vt:lpstr>Linux. Other commands</vt:lpstr>
      <vt:lpstr>Linux. File permissions</vt:lpstr>
      <vt:lpstr>Linux. File permissions</vt:lpstr>
      <vt:lpstr>Linux. File permissions</vt:lpstr>
      <vt:lpstr>Linux. File permissions</vt:lpstr>
      <vt:lpstr>Linux. Bash scripts</vt:lpstr>
      <vt:lpstr>Linux. Bash scripts</vt:lpstr>
      <vt:lpstr>Linux. Bash scripts</vt:lpstr>
      <vt:lpstr>Linux. Bash scripts</vt:lpstr>
      <vt:lpstr>Linux. Bash scripts</vt:lpstr>
      <vt:lpstr>Linux. Bash scripts</vt:lpstr>
      <vt:lpstr>Linux. Bash scripts</vt:lpstr>
      <vt:lpstr>Linux. Bash scripts</vt:lpstr>
      <vt:lpstr>Linux. Bash scripts</vt:lpstr>
      <vt:lpstr>Linux. Crontab</vt:lpstr>
      <vt:lpstr>Linux. Crontab</vt:lpstr>
      <vt:lpstr>PowerPoint Presentation</vt:lpstr>
      <vt:lpstr>PowerPoint Presentation</vt:lpstr>
      <vt:lpstr>How to run program (jar) in separate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47</cp:revision>
  <dcterms:created xsi:type="dcterms:W3CDTF">2025-01-07T12:53:18Z</dcterms:created>
  <dcterms:modified xsi:type="dcterms:W3CDTF">2025-02-12T10:24:22Z</dcterms:modified>
</cp:coreProperties>
</file>