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1" r:id="rId4"/>
    <p:sldId id="260" r:id="rId5"/>
    <p:sldId id="263" r:id="rId6"/>
    <p:sldId id="269" r:id="rId7"/>
    <p:sldId id="272" r:id="rId8"/>
    <p:sldId id="274" r:id="rId9"/>
    <p:sldId id="275" r:id="rId10"/>
    <p:sldId id="276" r:id="rId11"/>
    <p:sldId id="265" r:id="rId12"/>
    <p:sldId id="277" r:id="rId13"/>
    <p:sldId id="278" r:id="rId14"/>
    <p:sldId id="266" r:id="rId15"/>
    <p:sldId id="279" r:id="rId16"/>
    <p:sldId id="280" r:id="rId17"/>
    <p:sldId id="281" r:id="rId18"/>
    <p:sldId id="282" r:id="rId19"/>
    <p:sldId id="267" r:id="rId20"/>
    <p:sldId id="283" r:id="rId21"/>
    <p:sldId id="258" r:id="rId22"/>
    <p:sldId id="285" r:id="rId23"/>
    <p:sldId id="273" r:id="rId24"/>
    <p:sldId id="284" r:id="rId25"/>
    <p:sldId id="270" r:id="rId26"/>
    <p:sldId id="271" r:id="rId27"/>
    <p:sldId id="259" r:id="rId28"/>
    <p:sldId id="286"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0" d="100"/>
          <a:sy n="150" d="100"/>
        </p:scale>
        <p:origin x="65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2E153-0BF4-C3CE-65C4-98E65B1738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5084A58-199C-0A6C-36FE-3B002FA990C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0F60CCC-FAA7-22B4-5CAF-215A54973003}"/>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5" name="Footer Placeholder 4">
            <a:extLst>
              <a:ext uri="{FF2B5EF4-FFF2-40B4-BE49-F238E27FC236}">
                <a16:creationId xmlns:a16="http://schemas.microsoft.com/office/drawing/2014/main" id="{D41A2536-D7A1-DB5F-4900-EB0A98B168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AB7E46-3B73-A2D2-E5B9-05FFDE113D49}"/>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24673268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AD860-2E5A-CC92-DCE0-7AE46AA48B9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92F2FC-2171-8F89-DAA2-B04643C89F0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701422C-429E-435D-55EA-4B57A723CFD1}"/>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5" name="Footer Placeholder 4">
            <a:extLst>
              <a:ext uri="{FF2B5EF4-FFF2-40B4-BE49-F238E27FC236}">
                <a16:creationId xmlns:a16="http://schemas.microsoft.com/office/drawing/2014/main" id="{A4EB667D-178C-FBEB-3B8E-10B127A2AA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9D5901-B3DE-62E6-D592-10CA81051E5D}"/>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5192114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2B4D6E-1579-E75A-A5A9-51F3A5CDAD3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CF5823D-92E5-A37F-CC6E-CA5ECB04390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5893B-CEDF-115F-B0E7-4091243E60A9}"/>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5" name="Footer Placeholder 4">
            <a:extLst>
              <a:ext uri="{FF2B5EF4-FFF2-40B4-BE49-F238E27FC236}">
                <a16:creationId xmlns:a16="http://schemas.microsoft.com/office/drawing/2014/main" id="{62634ECF-5138-DC02-EC72-A007A0FA1C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E446DC4-F6D8-1397-7A3C-99D7178B427E}"/>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3588182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B474FA-7EE2-5F53-4CC3-D8D5E79E035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8D34297-215E-2F03-13A4-29B47636E6D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ECEF10-98CF-4C73-6D04-7A9C79CA2EAF}"/>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5" name="Footer Placeholder 4">
            <a:extLst>
              <a:ext uri="{FF2B5EF4-FFF2-40B4-BE49-F238E27FC236}">
                <a16:creationId xmlns:a16="http://schemas.microsoft.com/office/drawing/2014/main" id="{0999B8B6-78F1-A0A2-64A7-5B402E0A77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A0DAF5-BCB1-DB5B-122B-B034A2225001}"/>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30758120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4F2508-8EC0-EA9B-33A3-07CFC48326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B6EB938-824A-F288-C985-D856947006B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48B3BB5-687C-A567-3B76-7A0EE705FDD2}"/>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5" name="Footer Placeholder 4">
            <a:extLst>
              <a:ext uri="{FF2B5EF4-FFF2-40B4-BE49-F238E27FC236}">
                <a16:creationId xmlns:a16="http://schemas.microsoft.com/office/drawing/2014/main" id="{A9742325-C55F-DD2B-4E53-0D83C680E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28C67-D1F6-005E-77E9-28EDB9F42A1D}"/>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1085459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F83E1-037E-8598-73FD-621D4B1361F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13DD77D-6F4E-E1FD-734E-B5DD4A9B88D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F41F374-B110-82D9-B1D2-774E6C3A36C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E5A718-0188-A319-9129-AC2B3E318985}"/>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6" name="Footer Placeholder 5">
            <a:extLst>
              <a:ext uri="{FF2B5EF4-FFF2-40B4-BE49-F238E27FC236}">
                <a16:creationId xmlns:a16="http://schemas.microsoft.com/office/drawing/2014/main" id="{2069AC6E-A58E-1F69-D944-730C0F818B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43DDAB5-32B2-38BE-463D-1FA111C156F3}"/>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881757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778E2-FD77-F6AB-FA74-B93D9360BE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920B50D-08DC-E2E8-7471-2F9A3C775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752F36-3FD2-3260-F372-F28D44A1D5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49834E0-5B86-6841-DCBE-CC20B604BE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451081E-48D4-D077-12FF-E348F865A1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1C3BD2-F55F-AB44-3E2F-F7ED15FB652B}"/>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8" name="Footer Placeholder 7">
            <a:extLst>
              <a:ext uri="{FF2B5EF4-FFF2-40B4-BE49-F238E27FC236}">
                <a16:creationId xmlns:a16="http://schemas.microsoft.com/office/drawing/2014/main" id="{30FDF78F-D4B2-8C12-95A4-AFFA785DF76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CDD7545-BD7A-21F3-C215-2F2CE62F6142}"/>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15321725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B2CC8-FACF-3D32-5449-6EEC8BC7150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A7E40-A46E-9BFE-AD24-A496BB644C66}"/>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4" name="Footer Placeholder 3">
            <a:extLst>
              <a:ext uri="{FF2B5EF4-FFF2-40B4-BE49-F238E27FC236}">
                <a16:creationId xmlns:a16="http://schemas.microsoft.com/office/drawing/2014/main" id="{B26E0BDE-2090-73E3-CBD1-8321350289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59AE5C6-BBFD-0C72-95CD-AFE06EB9D1A4}"/>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351391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6BA8C89-D4FA-854F-4940-4ECB1140B6EB}"/>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3" name="Footer Placeholder 2">
            <a:extLst>
              <a:ext uri="{FF2B5EF4-FFF2-40B4-BE49-F238E27FC236}">
                <a16:creationId xmlns:a16="http://schemas.microsoft.com/office/drawing/2014/main" id="{8A1060EC-A279-C276-02B4-AF4FF17A1FC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77D60D5-E807-3A07-6E53-2FEFDDDB3F44}"/>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41477049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29A41-1519-FC77-28CD-68C890F61B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BCAFC2-B35A-5F4E-4443-B2E1E74B0A6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3DAA604-3A76-6286-1F35-B5ED94CD8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8C2DD8-425C-2C47-6924-857C100C32CA}"/>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6" name="Footer Placeholder 5">
            <a:extLst>
              <a:ext uri="{FF2B5EF4-FFF2-40B4-BE49-F238E27FC236}">
                <a16:creationId xmlns:a16="http://schemas.microsoft.com/office/drawing/2014/main" id="{75F09815-FC24-61E4-A686-5852E9A607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89DA5F-954D-CE42-020F-3EE04A4032E1}"/>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23449570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6124B-9553-9392-1ACF-512D635591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19DAEF6-3F2B-7643-4B4B-4860278CAD9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8FCC1E1-E3BD-AD75-8CC3-E0F17A0615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7F8744-485B-6CA5-40A5-49E482F78D46}"/>
              </a:ext>
            </a:extLst>
          </p:cNvPr>
          <p:cNvSpPr>
            <a:spLocks noGrp="1"/>
          </p:cNvSpPr>
          <p:nvPr>
            <p:ph type="dt" sz="half" idx="10"/>
          </p:nvPr>
        </p:nvSpPr>
        <p:spPr/>
        <p:txBody>
          <a:bodyPr/>
          <a:lstStyle/>
          <a:p>
            <a:fld id="{0CC8CD31-DA18-4F9B-BFF0-D057063378B5}" type="datetimeFigureOut">
              <a:rPr lang="en-US" smtClean="0"/>
              <a:t>7/1/2025</a:t>
            </a:fld>
            <a:endParaRPr lang="en-US"/>
          </a:p>
        </p:txBody>
      </p:sp>
      <p:sp>
        <p:nvSpPr>
          <p:cNvPr id="6" name="Footer Placeholder 5">
            <a:extLst>
              <a:ext uri="{FF2B5EF4-FFF2-40B4-BE49-F238E27FC236}">
                <a16:creationId xmlns:a16="http://schemas.microsoft.com/office/drawing/2014/main" id="{F07D731E-1CA9-574B-1E8D-3597888736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DE9308-34FB-2E3D-5B31-C37CA36CE53F}"/>
              </a:ext>
            </a:extLst>
          </p:cNvPr>
          <p:cNvSpPr>
            <a:spLocks noGrp="1"/>
          </p:cNvSpPr>
          <p:nvPr>
            <p:ph type="sldNum" sz="quarter" idx="12"/>
          </p:nvPr>
        </p:nvSpPr>
        <p:spPr/>
        <p:txBody>
          <a:bodyPr/>
          <a:lstStyle/>
          <a:p>
            <a:fld id="{2754F863-C2C9-4DE7-960C-BD2FDECCEFD8}" type="slidenum">
              <a:rPr lang="en-US" smtClean="0"/>
              <a:t>‹#›</a:t>
            </a:fld>
            <a:endParaRPr lang="en-US"/>
          </a:p>
        </p:txBody>
      </p:sp>
    </p:spTree>
    <p:extLst>
      <p:ext uri="{BB962C8B-B14F-4D97-AF65-F5344CB8AC3E}">
        <p14:creationId xmlns:p14="http://schemas.microsoft.com/office/powerpoint/2010/main" val="3498296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D7B3C5-1093-2A2A-612E-A90B4DE8BA4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8656B57-C3DF-803A-622F-7CD3592794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20253B-B617-AC1B-D378-4D95ABB8026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CC8CD31-DA18-4F9B-BFF0-D057063378B5}" type="datetimeFigureOut">
              <a:rPr lang="en-US" smtClean="0"/>
              <a:t>7/1/2025</a:t>
            </a:fld>
            <a:endParaRPr lang="en-US"/>
          </a:p>
        </p:txBody>
      </p:sp>
      <p:sp>
        <p:nvSpPr>
          <p:cNvPr id="5" name="Footer Placeholder 4">
            <a:extLst>
              <a:ext uri="{FF2B5EF4-FFF2-40B4-BE49-F238E27FC236}">
                <a16:creationId xmlns:a16="http://schemas.microsoft.com/office/drawing/2014/main" id="{45DA6737-FEC7-6DC0-7BDE-A6641ABF8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5983B0-0050-244C-16EC-4EA83E70FC1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754F863-C2C9-4DE7-960C-BD2FDECCEFD8}" type="slidenum">
              <a:rPr lang="en-US" smtClean="0"/>
              <a:t>‹#›</a:t>
            </a:fld>
            <a:endParaRPr lang="en-US"/>
          </a:p>
        </p:txBody>
      </p:sp>
    </p:spTree>
    <p:extLst>
      <p:ext uri="{BB962C8B-B14F-4D97-AF65-F5344CB8AC3E}">
        <p14:creationId xmlns:p14="http://schemas.microsoft.com/office/powerpoint/2010/main" val="13814798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A46B8-A13E-CD83-8053-26702FE488C7}"/>
              </a:ext>
            </a:extLst>
          </p:cNvPr>
          <p:cNvSpPr>
            <a:spLocks noGrp="1"/>
          </p:cNvSpPr>
          <p:nvPr>
            <p:ph type="ctrTitle"/>
          </p:nvPr>
        </p:nvSpPr>
        <p:spPr/>
        <p:txBody>
          <a:bodyPr/>
          <a:lstStyle/>
          <a:p>
            <a:r>
              <a:rPr lang="en-US" dirty="0"/>
              <a:t>IPv4, IPv6, DNS</a:t>
            </a:r>
          </a:p>
        </p:txBody>
      </p:sp>
    </p:spTree>
    <p:extLst>
      <p:ext uri="{BB962C8B-B14F-4D97-AF65-F5344CB8AC3E}">
        <p14:creationId xmlns:p14="http://schemas.microsoft.com/office/powerpoint/2010/main" val="39151665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DEBBC5-C6FA-8BBB-2093-53107FE7C7A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B119040-6905-2A07-B685-60933C2BB65E}"/>
              </a:ext>
            </a:extLst>
          </p:cNvPr>
          <p:cNvSpPr txBox="1"/>
          <p:nvPr/>
        </p:nvSpPr>
        <p:spPr>
          <a:xfrm>
            <a:off x="514350" y="349250"/>
            <a:ext cx="6743700" cy="646331"/>
          </a:xfrm>
          <a:prstGeom prst="rect">
            <a:avLst/>
          </a:prstGeom>
          <a:noFill/>
        </p:spPr>
        <p:txBody>
          <a:bodyPr wrap="square" rtlCol="0">
            <a:spAutoFit/>
          </a:bodyPr>
          <a:lstStyle/>
          <a:p>
            <a:r>
              <a:rPr lang="en-US" sz="3600" dirty="0"/>
              <a:t>DHCP Packet Exchange</a:t>
            </a:r>
            <a:endParaRPr lang="en-US" dirty="0"/>
          </a:p>
        </p:txBody>
      </p:sp>
      <p:pic>
        <p:nvPicPr>
          <p:cNvPr id="5122" name="Picture 2" descr="How DHCP works Explained with Examples">
            <a:extLst>
              <a:ext uri="{FF2B5EF4-FFF2-40B4-BE49-F238E27FC236}">
                <a16:creationId xmlns:a16="http://schemas.microsoft.com/office/drawing/2014/main" id="{086BAD1B-7F1E-DE36-46DA-52651B077D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00262" y="1862388"/>
            <a:ext cx="7991475"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635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88F8B0-323E-0A2F-40CC-A3232BA24D8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4920A62-D1C4-767D-2E10-B1663C630660}"/>
              </a:ext>
            </a:extLst>
          </p:cNvPr>
          <p:cNvSpPr txBox="1"/>
          <p:nvPr/>
        </p:nvSpPr>
        <p:spPr>
          <a:xfrm>
            <a:off x="514350" y="349250"/>
            <a:ext cx="6743700" cy="646331"/>
          </a:xfrm>
          <a:prstGeom prst="rect">
            <a:avLst/>
          </a:prstGeom>
          <a:noFill/>
        </p:spPr>
        <p:txBody>
          <a:bodyPr wrap="square" rtlCol="0">
            <a:spAutoFit/>
          </a:bodyPr>
          <a:lstStyle/>
          <a:p>
            <a:r>
              <a:rPr lang="en-US" sz="3600" dirty="0"/>
              <a:t>Subnets</a:t>
            </a:r>
            <a:endParaRPr lang="en-US" dirty="0"/>
          </a:p>
        </p:txBody>
      </p:sp>
      <p:sp>
        <p:nvSpPr>
          <p:cNvPr id="3" name="TextBox 2">
            <a:extLst>
              <a:ext uri="{FF2B5EF4-FFF2-40B4-BE49-F238E27FC236}">
                <a16:creationId xmlns:a16="http://schemas.microsoft.com/office/drawing/2014/main" id="{4ED36BB7-88F7-60E5-6B94-CE168BC1C68B}"/>
              </a:ext>
            </a:extLst>
          </p:cNvPr>
          <p:cNvSpPr txBox="1"/>
          <p:nvPr/>
        </p:nvSpPr>
        <p:spPr>
          <a:xfrm>
            <a:off x="514350" y="1757753"/>
            <a:ext cx="10602829" cy="1938992"/>
          </a:xfrm>
          <a:prstGeom prst="rect">
            <a:avLst/>
          </a:prstGeom>
          <a:noFill/>
        </p:spPr>
        <p:txBody>
          <a:bodyPr wrap="square">
            <a:spAutoFit/>
          </a:bodyPr>
          <a:lstStyle/>
          <a:p>
            <a:pPr algn="just">
              <a:buNone/>
            </a:pPr>
            <a:r>
              <a:rPr lang="en-US" sz="2400" dirty="0"/>
              <a:t>A subnet (subnetwork) is a logical subdivision of an IP network.</a:t>
            </a:r>
          </a:p>
          <a:p>
            <a:pPr algn="just">
              <a:buNone/>
            </a:pPr>
            <a:endParaRPr lang="en-US" sz="2400" dirty="0"/>
          </a:p>
          <a:p>
            <a:pPr algn="just">
              <a:buFont typeface="Arial" panose="020B0604020202020204" pitchFamily="34" charset="0"/>
              <a:buChar char="•"/>
            </a:pPr>
            <a:r>
              <a:rPr lang="en-US" sz="2400" dirty="0"/>
              <a:t> It divides a larger IP network into smaller, manageable pieces.</a:t>
            </a:r>
          </a:p>
          <a:p>
            <a:pPr algn="just">
              <a:buFont typeface="Arial" panose="020B0604020202020204" pitchFamily="34" charset="0"/>
              <a:buChar char="•"/>
            </a:pPr>
            <a:endParaRPr lang="en-US" sz="2400" dirty="0"/>
          </a:p>
          <a:p>
            <a:pPr algn="just">
              <a:buFont typeface="Arial" panose="020B0604020202020204" pitchFamily="34" charset="0"/>
              <a:buChar char="•"/>
            </a:pPr>
            <a:r>
              <a:rPr lang="en-US" sz="2400" dirty="0"/>
              <a:t> Allows efficient IP address utilization and improves routing within networks.</a:t>
            </a:r>
          </a:p>
        </p:txBody>
      </p:sp>
    </p:spTree>
    <p:extLst>
      <p:ext uri="{BB962C8B-B14F-4D97-AF65-F5344CB8AC3E}">
        <p14:creationId xmlns:p14="http://schemas.microsoft.com/office/powerpoint/2010/main" val="397418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8384B-D806-CF28-AD85-2E63ABD203E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2427817-F736-7F97-FC3D-EB0C45A0A876}"/>
              </a:ext>
            </a:extLst>
          </p:cNvPr>
          <p:cNvSpPr txBox="1"/>
          <p:nvPr/>
        </p:nvSpPr>
        <p:spPr>
          <a:xfrm>
            <a:off x="514350" y="349250"/>
            <a:ext cx="6743700" cy="646331"/>
          </a:xfrm>
          <a:prstGeom prst="rect">
            <a:avLst/>
          </a:prstGeom>
          <a:noFill/>
        </p:spPr>
        <p:txBody>
          <a:bodyPr wrap="square" rtlCol="0">
            <a:spAutoFit/>
          </a:bodyPr>
          <a:lstStyle/>
          <a:p>
            <a:r>
              <a:rPr lang="en-US" sz="3600" dirty="0"/>
              <a:t>Masks</a:t>
            </a:r>
            <a:endParaRPr lang="en-US" dirty="0"/>
          </a:p>
        </p:txBody>
      </p:sp>
      <p:sp>
        <p:nvSpPr>
          <p:cNvPr id="3" name="TextBox 2">
            <a:extLst>
              <a:ext uri="{FF2B5EF4-FFF2-40B4-BE49-F238E27FC236}">
                <a16:creationId xmlns:a16="http://schemas.microsoft.com/office/drawing/2014/main" id="{49259CA4-5292-2D46-3300-8C781B53D904}"/>
              </a:ext>
            </a:extLst>
          </p:cNvPr>
          <p:cNvSpPr txBox="1"/>
          <p:nvPr/>
        </p:nvSpPr>
        <p:spPr>
          <a:xfrm>
            <a:off x="514350" y="1757753"/>
            <a:ext cx="10602829" cy="830997"/>
          </a:xfrm>
          <a:prstGeom prst="rect">
            <a:avLst/>
          </a:prstGeom>
          <a:noFill/>
        </p:spPr>
        <p:txBody>
          <a:bodyPr wrap="square">
            <a:spAutoFit/>
          </a:bodyPr>
          <a:lstStyle/>
          <a:p>
            <a:pPr algn="just">
              <a:buNone/>
            </a:pPr>
            <a:r>
              <a:rPr lang="en-US" sz="2400" dirty="0"/>
              <a:t>A subnet mask defines which portion of an IP address is the network part and which is the host part.</a:t>
            </a:r>
          </a:p>
        </p:txBody>
      </p:sp>
    </p:spTree>
    <p:extLst>
      <p:ext uri="{BB962C8B-B14F-4D97-AF65-F5344CB8AC3E}">
        <p14:creationId xmlns:p14="http://schemas.microsoft.com/office/powerpoint/2010/main" val="2301224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8CE0C-2A53-AB7C-0EE2-E2ACECC2839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DE6CE07-5D82-42FD-76BA-26DB01272F82}"/>
              </a:ext>
            </a:extLst>
          </p:cNvPr>
          <p:cNvSpPr txBox="1"/>
          <p:nvPr/>
        </p:nvSpPr>
        <p:spPr>
          <a:xfrm>
            <a:off x="514350" y="349250"/>
            <a:ext cx="6743700" cy="646331"/>
          </a:xfrm>
          <a:prstGeom prst="rect">
            <a:avLst/>
          </a:prstGeom>
          <a:noFill/>
        </p:spPr>
        <p:txBody>
          <a:bodyPr wrap="square" rtlCol="0">
            <a:spAutoFit/>
          </a:bodyPr>
          <a:lstStyle/>
          <a:p>
            <a:r>
              <a:rPr lang="en-US" sz="3600" dirty="0"/>
              <a:t>Masks</a:t>
            </a:r>
            <a:endParaRPr lang="en-US" dirty="0"/>
          </a:p>
        </p:txBody>
      </p:sp>
      <p:sp>
        <p:nvSpPr>
          <p:cNvPr id="2" name="Rectangle 1">
            <a:extLst>
              <a:ext uri="{FF2B5EF4-FFF2-40B4-BE49-F238E27FC236}">
                <a16:creationId xmlns:a16="http://schemas.microsoft.com/office/drawing/2014/main" id="{378D32A4-FC31-0059-785E-8D116CEC8D34}"/>
              </a:ext>
            </a:extLst>
          </p:cNvPr>
          <p:cNvSpPr>
            <a:spLocks noChangeArrowheads="1"/>
          </p:cNvSpPr>
          <p:nvPr/>
        </p:nvSpPr>
        <p:spPr bwMode="auto">
          <a:xfrm>
            <a:off x="514350" y="1598019"/>
            <a:ext cx="11677650"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IP address: 192.168.1.10 (binary: 11000000.10101000.00000001.00001010)</a:t>
            </a:r>
          </a:p>
          <a:p>
            <a:pPr marL="0" marR="0" lvl="0" indent="0" algn="l" defTabSz="914400" rtl="0" eaLnBrk="0" fontAlgn="base" latinLnBrk="0" hangingPunct="0">
              <a:lnSpc>
                <a:spcPct val="100000"/>
              </a:lnSpc>
              <a:spcBef>
                <a:spcPct val="0"/>
              </a:spcBef>
              <a:spcAft>
                <a:spcPct val="0"/>
              </a:spcAft>
              <a:buClrTx/>
              <a:buSzTx/>
              <a:buFontTx/>
              <a:buNone/>
              <a:tabLst/>
            </a:pPr>
            <a:br>
              <a:rPr lang="en-US" altLang="en-US" sz="2400" dirty="0"/>
            </a:br>
            <a:r>
              <a:rPr lang="en-US" altLang="en-US" sz="2400" dirty="0"/>
              <a:t>Subnet mask: 255.255.255.0 (binary: 11111111.11111111.11111111.00000000)</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The first 24 bits (255.255.255) are network bits.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The last 8 bits (0) are host bits.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This means: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Network Address: 192.168.1.0</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Broadcast Address: 192.168.1.255</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Valid host range: 192.168.1.1 – 192.168.1.254 (usable for devices).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21436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AF9A9E-2563-2B56-D0EE-B3CF9E08C55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3794F25-A73C-3D3E-61E7-045EF89097CD}"/>
              </a:ext>
            </a:extLst>
          </p:cNvPr>
          <p:cNvSpPr txBox="1"/>
          <p:nvPr/>
        </p:nvSpPr>
        <p:spPr>
          <a:xfrm>
            <a:off x="514349" y="349250"/>
            <a:ext cx="9868903" cy="923330"/>
          </a:xfrm>
          <a:prstGeom prst="rect">
            <a:avLst/>
          </a:prstGeom>
          <a:noFill/>
        </p:spPr>
        <p:txBody>
          <a:bodyPr wrap="square" rtlCol="0">
            <a:spAutoFit/>
          </a:bodyPr>
          <a:lstStyle/>
          <a:p>
            <a:r>
              <a:rPr lang="en-US" sz="3600" dirty="0"/>
              <a:t>Reserved Addresses. </a:t>
            </a:r>
            <a:r>
              <a:rPr lang="en-US" altLang="en-US" sz="3600" dirty="0"/>
              <a:t>Private Address Ranges</a:t>
            </a:r>
          </a:p>
          <a:p>
            <a:endParaRPr lang="en-US" dirty="0"/>
          </a:p>
        </p:txBody>
      </p:sp>
      <p:graphicFrame>
        <p:nvGraphicFramePr>
          <p:cNvPr id="3" name="Table 2">
            <a:extLst>
              <a:ext uri="{FF2B5EF4-FFF2-40B4-BE49-F238E27FC236}">
                <a16:creationId xmlns:a16="http://schemas.microsoft.com/office/drawing/2014/main" id="{B83A15DB-2C41-07B1-4295-68C857C02063}"/>
              </a:ext>
            </a:extLst>
          </p:cNvPr>
          <p:cNvGraphicFramePr>
            <a:graphicFrameLocks noGrp="1"/>
          </p:cNvGraphicFramePr>
          <p:nvPr>
            <p:extLst>
              <p:ext uri="{D42A27DB-BD31-4B8C-83A1-F6EECF244321}">
                <p14:modId xmlns:p14="http://schemas.microsoft.com/office/powerpoint/2010/main" val="2347769643"/>
              </p:ext>
            </p:extLst>
          </p:nvPr>
        </p:nvGraphicFramePr>
        <p:xfrm>
          <a:off x="767022" y="1688019"/>
          <a:ext cx="10657956" cy="3481961"/>
        </p:xfrm>
        <a:graphic>
          <a:graphicData uri="http://schemas.openxmlformats.org/drawingml/2006/table">
            <a:tbl>
              <a:tblPr/>
              <a:tblGrid>
                <a:gridCol w="2664489">
                  <a:extLst>
                    <a:ext uri="{9D8B030D-6E8A-4147-A177-3AD203B41FA5}">
                      <a16:colId xmlns:a16="http://schemas.microsoft.com/office/drawing/2014/main" val="3405027220"/>
                    </a:ext>
                  </a:extLst>
                </a:gridCol>
                <a:gridCol w="1693951">
                  <a:extLst>
                    <a:ext uri="{9D8B030D-6E8A-4147-A177-3AD203B41FA5}">
                      <a16:colId xmlns:a16="http://schemas.microsoft.com/office/drawing/2014/main" val="3835812995"/>
                    </a:ext>
                  </a:extLst>
                </a:gridCol>
                <a:gridCol w="2851485">
                  <a:extLst>
                    <a:ext uri="{9D8B030D-6E8A-4147-A177-3AD203B41FA5}">
                      <a16:colId xmlns:a16="http://schemas.microsoft.com/office/drawing/2014/main" val="4073389865"/>
                    </a:ext>
                  </a:extLst>
                </a:gridCol>
                <a:gridCol w="3448031">
                  <a:extLst>
                    <a:ext uri="{9D8B030D-6E8A-4147-A177-3AD203B41FA5}">
                      <a16:colId xmlns:a16="http://schemas.microsoft.com/office/drawing/2014/main" val="686112526"/>
                    </a:ext>
                  </a:extLst>
                </a:gridCol>
              </a:tblGrid>
              <a:tr h="560912">
                <a:tc>
                  <a:txBody>
                    <a:bodyPr/>
                    <a:lstStyle/>
                    <a:p>
                      <a:pPr algn="ctr" fontAlgn="base"/>
                      <a:r>
                        <a:rPr lang="en-US" sz="1800" b="1">
                          <a:effectLst/>
                        </a:rPr>
                        <a:t>IP Range</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800" b="1" dirty="0">
                          <a:effectLst/>
                        </a:rPr>
                        <a:t>Class</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800" b="1">
                          <a:effectLst/>
                        </a:rPr>
                        <a:t>Subnet Mask</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1800" b="1">
                          <a:effectLst/>
                        </a:rPr>
                        <a:t>Usage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517949614"/>
                  </a:ext>
                </a:extLst>
              </a:tr>
              <a:tr h="973683">
                <a:tc>
                  <a:txBody>
                    <a:bodyPr/>
                    <a:lstStyle/>
                    <a:p>
                      <a:pPr algn="ctr" fontAlgn="ctr"/>
                      <a:r>
                        <a:rPr lang="en-US" sz="1800" b="0" dirty="0">
                          <a:effectLst/>
                        </a:rPr>
                        <a:t>10.0.0.0 - 10.255.255.255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255.0.0.0 (/8)</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Large private networks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050342387"/>
                  </a:ext>
                </a:extLst>
              </a:tr>
              <a:tr h="973683">
                <a:tc>
                  <a:txBody>
                    <a:bodyPr/>
                    <a:lstStyle/>
                    <a:p>
                      <a:pPr algn="ctr" fontAlgn="ctr"/>
                      <a:r>
                        <a:rPr lang="en-US" sz="1800" b="0">
                          <a:effectLst/>
                        </a:rPr>
                        <a:t>172.16.0.0 - 172.31.255.255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B</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255.240.0.0 (/12)</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Medium-sized private networks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2513818564"/>
                  </a:ext>
                </a:extLst>
              </a:tr>
              <a:tr h="973683">
                <a:tc>
                  <a:txBody>
                    <a:bodyPr/>
                    <a:lstStyle/>
                    <a:p>
                      <a:pPr algn="ctr" fontAlgn="ctr"/>
                      <a:r>
                        <a:rPr lang="en-US" sz="1800" b="0">
                          <a:effectLst/>
                        </a:rPr>
                        <a:t>192.168.0.0 - 192.168.255.255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a:effectLst/>
                        </a:rPr>
                        <a:t>C</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255.255.0.0 (/16)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1800" b="0" dirty="0">
                          <a:effectLst/>
                        </a:rPr>
                        <a:t>Small private networks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065541173"/>
                  </a:ext>
                </a:extLst>
              </a:tr>
            </a:tbl>
          </a:graphicData>
        </a:graphic>
      </p:graphicFrame>
    </p:spTree>
    <p:extLst>
      <p:ext uri="{BB962C8B-B14F-4D97-AF65-F5344CB8AC3E}">
        <p14:creationId xmlns:p14="http://schemas.microsoft.com/office/powerpoint/2010/main" val="6663229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9A5DA-831D-213E-D90A-1124DFEEBF5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CBA95B5-FE5F-6841-252C-34C07320D421}"/>
              </a:ext>
            </a:extLst>
          </p:cNvPr>
          <p:cNvSpPr txBox="1"/>
          <p:nvPr/>
        </p:nvSpPr>
        <p:spPr>
          <a:xfrm>
            <a:off x="514349" y="349250"/>
            <a:ext cx="9868903" cy="923330"/>
          </a:xfrm>
          <a:prstGeom prst="rect">
            <a:avLst/>
          </a:prstGeom>
          <a:noFill/>
        </p:spPr>
        <p:txBody>
          <a:bodyPr wrap="square" rtlCol="0">
            <a:spAutoFit/>
          </a:bodyPr>
          <a:lstStyle/>
          <a:p>
            <a:r>
              <a:rPr lang="en-US" sz="3600" dirty="0"/>
              <a:t>Reserved Addresses. </a:t>
            </a:r>
            <a:r>
              <a:rPr lang="en-US" altLang="en-US" sz="3600" dirty="0"/>
              <a:t>Loopback Addresses</a:t>
            </a:r>
          </a:p>
          <a:p>
            <a:endParaRPr lang="en-US" dirty="0"/>
          </a:p>
        </p:txBody>
      </p:sp>
      <p:graphicFrame>
        <p:nvGraphicFramePr>
          <p:cNvPr id="2" name="Table 1">
            <a:extLst>
              <a:ext uri="{FF2B5EF4-FFF2-40B4-BE49-F238E27FC236}">
                <a16:creationId xmlns:a16="http://schemas.microsoft.com/office/drawing/2014/main" id="{9C3B7FCA-F69C-3DCB-C1CE-7DF2CC82A52A}"/>
              </a:ext>
            </a:extLst>
          </p:cNvPr>
          <p:cNvGraphicFramePr>
            <a:graphicFrameLocks noGrp="1"/>
          </p:cNvGraphicFramePr>
          <p:nvPr>
            <p:extLst>
              <p:ext uri="{D42A27DB-BD31-4B8C-83A1-F6EECF244321}">
                <p14:modId xmlns:p14="http://schemas.microsoft.com/office/powerpoint/2010/main" val="2217453951"/>
              </p:ext>
            </p:extLst>
          </p:nvPr>
        </p:nvGraphicFramePr>
        <p:xfrm>
          <a:off x="1602971" y="1721181"/>
          <a:ext cx="8555182" cy="2556221"/>
        </p:xfrm>
        <a:graphic>
          <a:graphicData uri="http://schemas.openxmlformats.org/drawingml/2006/table">
            <a:tbl>
              <a:tblPr/>
              <a:tblGrid>
                <a:gridCol w="4277591">
                  <a:extLst>
                    <a:ext uri="{9D8B030D-6E8A-4147-A177-3AD203B41FA5}">
                      <a16:colId xmlns:a16="http://schemas.microsoft.com/office/drawing/2014/main" val="1913950000"/>
                    </a:ext>
                  </a:extLst>
                </a:gridCol>
                <a:gridCol w="4277591">
                  <a:extLst>
                    <a:ext uri="{9D8B030D-6E8A-4147-A177-3AD203B41FA5}">
                      <a16:colId xmlns:a16="http://schemas.microsoft.com/office/drawing/2014/main" val="107384534"/>
                    </a:ext>
                  </a:extLst>
                </a:gridCol>
              </a:tblGrid>
              <a:tr h="739386">
                <a:tc>
                  <a:txBody>
                    <a:bodyPr/>
                    <a:lstStyle/>
                    <a:p>
                      <a:pPr algn="ctr" fontAlgn="base"/>
                      <a:r>
                        <a:rPr lang="en-US" sz="2400" b="1">
                          <a:effectLst/>
                        </a:rPr>
                        <a:t>IP Range</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400" b="1">
                          <a:effectLst/>
                        </a:rPr>
                        <a:t>Purpose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366607710"/>
                  </a:ext>
                </a:extLst>
              </a:tr>
              <a:tr h="1816835">
                <a:tc>
                  <a:txBody>
                    <a:bodyPr/>
                    <a:lstStyle/>
                    <a:p>
                      <a:pPr algn="ctr" fontAlgn="ctr"/>
                      <a:r>
                        <a:rPr lang="en-US" sz="2400" b="0" dirty="0">
                          <a:effectLst/>
                        </a:rPr>
                        <a:t>127.0.0.0 - 127.255.255.255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Testing internal network functions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8924074"/>
                  </a:ext>
                </a:extLst>
              </a:tr>
            </a:tbl>
          </a:graphicData>
        </a:graphic>
      </p:graphicFrame>
      <p:sp>
        <p:nvSpPr>
          <p:cNvPr id="6" name="TextBox 5">
            <a:extLst>
              <a:ext uri="{FF2B5EF4-FFF2-40B4-BE49-F238E27FC236}">
                <a16:creationId xmlns:a16="http://schemas.microsoft.com/office/drawing/2014/main" id="{75ADA38A-6137-A821-EE1D-2931BB739FB2}"/>
              </a:ext>
            </a:extLst>
          </p:cNvPr>
          <p:cNvSpPr txBox="1"/>
          <p:nvPr/>
        </p:nvSpPr>
        <p:spPr>
          <a:xfrm>
            <a:off x="3049003" y="4726003"/>
            <a:ext cx="6093994" cy="523220"/>
          </a:xfrm>
          <a:prstGeom prst="rect">
            <a:avLst/>
          </a:prstGeom>
          <a:noFill/>
        </p:spPr>
        <p:txBody>
          <a:bodyPr wrap="square">
            <a:spAutoFit/>
          </a:bodyPr>
          <a:lstStyle/>
          <a:p>
            <a:pPr algn="ctr"/>
            <a:r>
              <a:rPr lang="en-US" sz="2800" dirty="0"/>
              <a:t>127.0.0.1 (localhost)</a:t>
            </a:r>
          </a:p>
        </p:txBody>
      </p:sp>
    </p:spTree>
    <p:extLst>
      <p:ext uri="{BB962C8B-B14F-4D97-AF65-F5344CB8AC3E}">
        <p14:creationId xmlns:p14="http://schemas.microsoft.com/office/powerpoint/2010/main" val="2010304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FA6309-F81F-1074-D317-3A14648C9A8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DD0F46D8-65D0-A368-7010-8BB95296B5EE}"/>
              </a:ext>
            </a:extLst>
          </p:cNvPr>
          <p:cNvSpPr txBox="1"/>
          <p:nvPr/>
        </p:nvSpPr>
        <p:spPr>
          <a:xfrm>
            <a:off x="514349" y="349250"/>
            <a:ext cx="9868903" cy="923330"/>
          </a:xfrm>
          <a:prstGeom prst="rect">
            <a:avLst/>
          </a:prstGeom>
          <a:noFill/>
        </p:spPr>
        <p:txBody>
          <a:bodyPr wrap="square" rtlCol="0">
            <a:spAutoFit/>
          </a:bodyPr>
          <a:lstStyle/>
          <a:p>
            <a:r>
              <a:rPr lang="en-US" sz="3600" dirty="0"/>
              <a:t>Reserved Addresses. </a:t>
            </a:r>
            <a:r>
              <a:rPr lang="en-US" altLang="en-US" sz="3600" dirty="0"/>
              <a:t>Loopback Addresses</a:t>
            </a:r>
          </a:p>
          <a:p>
            <a:endParaRPr lang="en-US" dirty="0"/>
          </a:p>
        </p:txBody>
      </p:sp>
      <p:graphicFrame>
        <p:nvGraphicFramePr>
          <p:cNvPr id="2" name="Table 1">
            <a:extLst>
              <a:ext uri="{FF2B5EF4-FFF2-40B4-BE49-F238E27FC236}">
                <a16:creationId xmlns:a16="http://schemas.microsoft.com/office/drawing/2014/main" id="{245189D0-063C-9A4B-241B-AD05E21D3F3A}"/>
              </a:ext>
            </a:extLst>
          </p:cNvPr>
          <p:cNvGraphicFramePr>
            <a:graphicFrameLocks noGrp="1"/>
          </p:cNvGraphicFramePr>
          <p:nvPr/>
        </p:nvGraphicFramePr>
        <p:xfrm>
          <a:off x="1602971" y="1721181"/>
          <a:ext cx="8555182" cy="2556221"/>
        </p:xfrm>
        <a:graphic>
          <a:graphicData uri="http://schemas.openxmlformats.org/drawingml/2006/table">
            <a:tbl>
              <a:tblPr/>
              <a:tblGrid>
                <a:gridCol w="4277591">
                  <a:extLst>
                    <a:ext uri="{9D8B030D-6E8A-4147-A177-3AD203B41FA5}">
                      <a16:colId xmlns:a16="http://schemas.microsoft.com/office/drawing/2014/main" val="1913950000"/>
                    </a:ext>
                  </a:extLst>
                </a:gridCol>
                <a:gridCol w="4277591">
                  <a:extLst>
                    <a:ext uri="{9D8B030D-6E8A-4147-A177-3AD203B41FA5}">
                      <a16:colId xmlns:a16="http://schemas.microsoft.com/office/drawing/2014/main" val="107384534"/>
                    </a:ext>
                  </a:extLst>
                </a:gridCol>
              </a:tblGrid>
              <a:tr h="739386">
                <a:tc>
                  <a:txBody>
                    <a:bodyPr/>
                    <a:lstStyle/>
                    <a:p>
                      <a:pPr algn="ctr" fontAlgn="base"/>
                      <a:r>
                        <a:rPr lang="en-US" sz="2400" b="1">
                          <a:effectLst/>
                        </a:rPr>
                        <a:t>IP Range</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400" b="1">
                          <a:effectLst/>
                        </a:rPr>
                        <a:t>Purpose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366607710"/>
                  </a:ext>
                </a:extLst>
              </a:tr>
              <a:tr h="1816835">
                <a:tc>
                  <a:txBody>
                    <a:bodyPr/>
                    <a:lstStyle/>
                    <a:p>
                      <a:pPr algn="ctr" fontAlgn="ctr"/>
                      <a:r>
                        <a:rPr lang="en-US" sz="2400" b="0">
                          <a:effectLst/>
                        </a:rPr>
                        <a:t>127.0.0.0 - 127.255.255.255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Testing internal network functions</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3498924074"/>
                  </a:ext>
                </a:extLst>
              </a:tr>
            </a:tbl>
          </a:graphicData>
        </a:graphic>
      </p:graphicFrame>
      <p:sp>
        <p:nvSpPr>
          <p:cNvPr id="6" name="TextBox 5">
            <a:extLst>
              <a:ext uri="{FF2B5EF4-FFF2-40B4-BE49-F238E27FC236}">
                <a16:creationId xmlns:a16="http://schemas.microsoft.com/office/drawing/2014/main" id="{B38C34AC-4BA7-D159-8B3D-1DEB9265AAEF}"/>
              </a:ext>
            </a:extLst>
          </p:cNvPr>
          <p:cNvSpPr txBox="1"/>
          <p:nvPr/>
        </p:nvSpPr>
        <p:spPr>
          <a:xfrm>
            <a:off x="3049003" y="4726003"/>
            <a:ext cx="6093994" cy="523220"/>
          </a:xfrm>
          <a:prstGeom prst="rect">
            <a:avLst/>
          </a:prstGeom>
          <a:noFill/>
        </p:spPr>
        <p:txBody>
          <a:bodyPr wrap="square">
            <a:spAutoFit/>
          </a:bodyPr>
          <a:lstStyle/>
          <a:p>
            <a:pPr algn="ctr"/>
            <a:r>
              <a:rPr lang="en-US" sz="2800" dirty="0"/>
              <a:t>127.0.0.1 (localhost)</a:t>
            </a:r>
          </a:p>
        </p:txBody>
      </p:sp>
    </p:spTree>
    <p:extLst>
      <p:ext uri="{BB962C8B-B14F-4D97-AF65-F5344CB8AC3E}">
        <p14:creationId xmlns:p14="http://schemas.microsoft.com/office/powerpoint/2010/main" val="372184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0AC97A-6726-7542-4FAC-28024242DDFC}"/>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C2C6AC6-40BE-1396-199D-C1419CF36C9E}"/>
              </a:ext>
            </a:extLst>
          </p:cNvPr>
          <p:cNvSpPr txBox="1"/>
          <p:nvPr/>
        </p:nvSpPr>
        <p:spPr>
          <a:xfrm>
            <a:off x="514349" y="349250"/>
            <a:ext cx="9868903" cy="923330"/>
          </a:xfrm>
          <a:prstGeom prst="rect">
            <a:avLst/>
          </a:prstGeom>
          <a:noFill/>
        </p:spPr>
        <p:txBody>
          <a:bodyPr wrap="square" rtlCol="0">
            <a:spAutoFit/>
          </a:bodyPr>
          <a:lstStyle/>
          <a:p>
            <a:r>
              <a:rPr lang="en-US" sz="3600" dirty="0"/>
              <a:t>Reserved Addresses. </a:t>
            </a:r>
            <a:r>
              <a:rPr lang="en-US" altLang="en-US" sz="3600" dirty="0"/>
              <a:t>Link-Local Addresses</a:t>
            </a:r>
          </a:p>
          <a:p>
            <a:endParaRPr lang="en-US" dirty="0"/>
          </a:p>
        </p:txBody>
      </p:sp>
      <p:sp>
        <p:nvSpPr>
          <p:cNvPr id="4" name="TextBox 3">
            <a:extLst>
              <a:ext uri="{FF2B5EF4-FFF2-40B4-BE49-F238E27FC236}">
                <a16:creationId xmlns:a16="http://schemas.microsoft.com/office/drawing/2014/main" id="{9A811F2A-41E4-06C5-D61F-5A41D4ABF478}"/>
              </a:ext>
            </a:extLst>
          </p:cNvPr>
          <p:cNvSpPr txBox="1"/>
          <p:nvPr/>
        </p:nvSpPr>
        <p:spPr>
          <a:xfrm>
            <a:off x="514349" y="1516764"/>
            <a:ext cx="10807367" cy="830997"/>
          </a:xfrm>
          <a:prstGeom prst="rect">
            <a:avLst/>
          </a:prstGeom>
          <a:noFill/>
        </p:spPr>
        <p:txBody>
          <a:bodyPr wrap="square">
            <a:spAutoFit/>
          </a:bodyPr>
          <a:lstStyle/>
          <a:p>
            <a:pPr algn="just"/>
            <a:r>
              <a:rPr lang="en-US" sz="2400" dirty="0"/>
              <a:t>Link-local addresses are automatically assigned to a device when no IP address is provided via DHCP or manual configuration</a:t>
            </a:r>
          </a:p>
        </p:txBody>
      </p:sp>
      <p:graphicFrame>
        <p:nvGraphicFramePr>
          <p:cNvPr id="7" name="Table 6">
            <a:extLst>
              <a:ext uri="{FF2B5EF4-FFF2-40B4-BE49-F238E27FC236}">
                <a16:creationId xmlns:a16="http://schemas.microsoft.com/office/drawing/2014/main" id="{F991DDD8-2EAF-4977-FD5D-CEB829A763B6}"/>
              </a:ext>
            </a:extLst>
          </p:cNvPr>
          <p:cNvGraphicFramePr>
            <a:graphicFrameLocks noGrp="1"/>
          </p:cNvGraphicFramePr>
          <p:nvPr>
            <p:extLst>
              <p:ext uri="{D42A27DB-BD31-4B8C-83A1-F6EECF244321}">
                <p14:modId xmlns:p14="http://schemas.microsoft.com/office/powerpoint/2010/main" val="2773386877"/>
              </p:ext>
            </p:extLst>
          </p:nvPr>
        </p:nvGraphicFramePr>
        <p:xfrm>
          <a:off x="1774657" y="3147253"/>
          <a:ext cx="8642685" cy="1280160"/>
        </p:xfrm>
        <a:graphic>
          <a:graphicData uri="http://schemas.openxmlformats.org/drawingml/2006/table">
            <a:tbl>
              <a:tblPr/>
              <a:tblGrid>
                <a:gridCol w="2880895">
                  <a:extLst>
                    <a:ext uri="{9D8B030D-6E8A-4147-A177-3AD203B41FA5}">
                      <a16:colId xmlns:a16="http://schemas.microsoft.com/office/drawing/2014/main" val="1440263917"/>
                    </a:ext>
                  </a:extLst>
                </a:gridCol>
                <a:gridCol w="2880895">
                  <a:extLst>
                    <a:ext uri="{9D8B030D-6E8A-4147-A177-3AD203B41FA5}">
                      <a16:colId xmlns:a16="http://schemas.microsoft.com/office/drawing/2014/main" val="522345005"/>
                    </a:ext>
                  </a:extLst>
                </a:gridCol>
                <a:gridCol w="2880895">
                  <a:extLst>
                    <a:ext uri="{9D8B030D-6E8A-4147-A177-3AD203B41FA5}">
                      <a16:colId xmlns:a16="http://schemas.microsoft.com/office/drawing/2014/main" val="2849813980"/>
                    </a:ext>
                  </a:extLst>
                </a:gridCol>
              </a:tblGrid>
              <a:tr h="0">
                <a:tc>
                  <a:txBody>
                    <a:bodyPr/>
                    <a:lstStyle/>
                    <a:p>
                      <a:pPr algn="ctr" fontAlgn="base"/>
                      <a:r>
                        <a:rPr lang="en-US" sz="2000" b="1"/>
                        <a:t>IP Range</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000" b="1"/>
                        <a:t>Subnet Mask</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000" b="1" dirty="0"/>
                        <a:t>Purpose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849873164"/>
                  </a:ext>
                </a:extLst>
              </a:tr>
              <a:tr h="0">
                <a:tc>
                  <a:txBody>
                    <a:bodyPr/>
                    <a:lstStyle/>
                    <a:p>
                      <a:pPr algn="ctr" fontAlgn="ctr"/>
                      <a:r>
                        <a:rPr lang="en-US" sz="2000" dirty="0"/>
                        <a:t>169.254.0.0 - 169.254.255.255</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000"/>
                        <a:t>255.255.0.0 (/16)</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000" dirty="0"/>
                        <a:t>Automatic IP assignment (APIPA)</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4195746701"/>
                  </a:ext>
                </a:extLst>
              </a:tr>
            </a:tbl>
          </a:graphicData>
        </a:graphic>
      </p:graphicFrame>
    </p:spTree>
    <p:extLst>
      <p:ext uri="{BB962C8B-B14F-4D97-AF65-F5344CB8AC3E}">
        <p14:creationId xmlns:p14="http://schemas.microsoft.com/office/powerpoint/2010/main" val="3463947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923DC2-CBDA-287E-B9CE-FE1F2B11330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1788AA9F-7EDB-588B-D6BC-30F8000B78EA}"/>
              </a:ext>
            </a:extLst>
          </p:cNvPr>
          <p:cNvSpPr txBox="1"/>
          <p:nvPr/>
        </p:nvSpPr>
        <p:spPr>
          <a:xfrm>
            <a:off x="514349" y="349250"/>
            <a:ext cx="9868903" cy="1477328"/>
          </a:xfrm>
          <a:prstGeom prst="rect">
            <a:avLst/>
          </a:prstGeom>
          <a:noFill/>
        </p:spPr>
        <p:txBody>
          <a:bodyPr wrap="square" rtlCol="0">
            <a:spAutoFit/>
          </a:bodyPr>
          <a:lstStyle/>
          <a:p>
            <a:r>
              <a:rPr lang="en-US" sz="3600" dirty="0"/>
              <a:t>Reserved Addresses. Experimental Addresses</a:t>
            </a:r>
          </a:p>
          <a:p>
            <a:endParaRPr lang="en-US" altLang="en-US" sz="3600" dirty="0"/>
          </a:p>
          <a:p>
            <a:endParaRPr lang="en-US" dirty="0"/>
          </a:p>
        </p:txBody>
      </p:sp>
      <p:sp>
        <p:nvSpPr>
          <p:cNvPr id="4" name="TextBox 3">
            <a:extLst>
              <a:ext uri="{FF2B5EF4-FFF2-40B4-BE49-F238E27FC236}">
                <a16:creationId xmlns:a16="http://schemas.microsoft.com/office/drawing/2014/main" id="{BC13F723-BE9B-5E76-6139-A15A73A18D3F}"/>
              </a:ext>
            </a:extLst>
          </p:cNvPr>
          <p:cNvSpPr txBox="1"/>
          <p:nvPr/>
        </p:nvSpPr>
        <p:spPr>
          <a:xfrm>
            <a:off x="514349" y="1533389"/>
            <a:ext cx="10807367" cy="830997"/>
          </a:xfrm>
          <a:prstGeom prst="rect">
            <a:avLst/>
          </a:prstGeom>
          <a:noFill/>
        </p:spPr>
        <p:txBody>
          <a:bodyPr wrap="square">
            <a:spAutoFit/>
          </a:bodyPr>
          <a:lstStyle/>
          <a:p>
            <a:pPr algn="just"/>
            <a:r>
              <a:rPr lang="en-US" sz="2400" dirty="0"/>
              <a:t>Link-local addresses are automatically assigned to a device when no IP address is provided via DHCP or manual configuration</a:t>
            </a:r>
          </a:p>
        </p:txBody>
      </p:sp>
      <p:graphicFrame>
        <p:nvGraphicFramePr>
          <p:cNvPr id="2" name="Table 1">
            <a:extLst>
              <a:ext uri="{FF2B5EF4-FFF2-40B4-BE49-F238E27FC236}">
                <a16:creationId xmlns:a16="http://schemas.microsoft.com/office/drawing/2014/main" id="{8683E248-0404-08EA-A19F-EB68E1A0FA80}"/>
              </a:ext>
            </a:extLst>
          </p:cNvPr>
          <p:cNvGraphicFramePr>
            <a:graphicFrameLocks noGrp="1"/>
          </p:cNvGraphicFramePr>
          <p:nvPr>
            <p:extLst>
              <p:ext uri="{D42A27DB-BD31-4B8C-83A1-F6EECF244321}">
                <p14:modId xmlns:p14="http://schemas.microsoft.com/office/powerpoint/2010/main" val="300166736"/>
              </p:ext>
            </p:extLst>
          </p:nvPr>
        </p:nvGraphicFramePr>
        <p:xfrm>
          <a:off x="2311725" y="3196829"/>
          <a:ext cx="7212614" cy="1463040"/>
        </p:xfrm>
        <a:graphic>
          <a:graphicData uri="http://schemas.openxmlformats.org/drawingml/2006/table">
            <a:tbl>
              <a:tblPr/>
              <a:tblGrid>
                <a:gridCol w="3606307">
                  <a:extLst>
                    <a:ext uri="{9D8B030D-6E8A-4147-A177-3AD203B41FA5}">
                      <a16:colId xmlns:a16="http://schemas.microsoft.com/office/drawing/2014/main" val="3410088897"/>
                    </a:ext>
                  </a:extLst>
                </a:gridCol>
                <a:gridCol w="3606307">
                  <a:extLst>
                    <a:ext uri="{9D8B030D-6E8A-4147-A177-3AD203B41FA5}">
                      <a16:colId xmlns:a16="http://schemas.microsoft.com/office/drawing/2014/main" val="1107321500"/>
                    </a:ext>
                  </a:extLst>
                </a:gridCol>
              </a:tblGrid>
              <a:tr h="0">
                <a:tc>
                  <a:txBody>
                    <a:bodyPr/>
                    <a:lstStyle/>
                    <a:p>
                      <a:pPr algn="ctr" fontAlgn="base"/>
                      <a:r>
                        <a:rPr lang="en-US" sz="2400" b="1">
                          <a:effectLst/>
                        </a:rPr>
                        <a:t>IP Range</a:t>
                      </a:r>
                    </a:p>
                  </a:txBody>
                  <a:tcPr marL="38100" marR="381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tc>
                  <a:txBody>
                    <a:bodyPr/>
                    <a:lstStyle/>
                    <a:p>
                      <a:pPr algn="ctr" fontAlgn="base"/>
                      <a:r>
                        <a:rPr lang="en-US" sz="2400" b="1">
                          <a:effectLst/>
                        </a:rPr>
                        <a:t>Purpose</a:t>
                      </a:r>
                    </a:p>
                  </a:txBody>
                  <a:tcPr marL="76200" marR="76200" marT="76200" marB="7620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9F9F9"/>
                    </a:solidFill>
                  </a:tcPr>
                </a:tc>
                <a:extLst>
                  <a:ext uri="{0D108BD9-81ED-4DB2-BD59-A6C34878D82A}">
                    <a16:rowId xmlns:a16="http://schemas.microsoft.com/office/drawing/2014/main" val="2112624335"/>
                  </a:ext>
                </a:extLst>
              </a:tr>
              <a:tr h="0">
                <a:tc>
                  <a:txBody>
                    <a:bodyPr/>
                    <a:lstStyle/>
                    <a:p>
                      <a:pPr algn="ctr" fontAlgn="ctr"/>
                      <a:r>
                        <a:rPr lang="en-US" sz="2400" b="0">
                          <a:effectLst/>
                        </a:rPr>
                        <a:t>240.0.0.0 - 255.255.255.254</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tc>
                  <a:txBody>
                    <a:bodyPr/>
                    <a:lstStyle/>
                    <a:p>
                      <a:pPr algn="ctr" fontAlgn="ctr"/>
                      <a:r>
                        <a:rPr lang="en-US" sz="2400" b="0" dirty="0">
                          <a:effectLst/>
                        </a:rPr>
                        <a:t>Experimental, not used publicly</a:t>
                      </a:r>
                    </a:p>
                  </a:txBody>
                  <a:tcPr marL="76200" marR="76200" marT="106680" marB="106680" anchor="ctr">
                    <a:lnL w="2286" cap="flat" cmpd="sng" algn="ctr">
                      <a:solidFill>
                        <a:srgbClr val="DFDFDF"/>
                      </a:solidFill>
                      <a:prstDash val="solid"/>
                      <a:round/>
                      <a:headEnd type="none" w="med" len="med"/>
                      <a:tailEnd type="none" w="med" len="med"/>
                    </a:lnL>
                    <a:lnR w="2286" cap="flat" cmpd="sng" algn="ctr">
                      <a:solidFill>
                        <a:srgbClr val="DFDFDF"/>
                      </a:solidFill>
                      <a:prstDash val="solid"/>
                      <a:round/>
                      <a:headEnd type="none" w="med" len="med"/>
                      <a:tailEnd type="none" w="med" len="med"/>
                    </a:lnR>
                    <a:lnT w="2286" cap="flat" cmpd="sng" algn="ctr">
                      <a:solidFill>
                        <a:srgbClr val="DFDFDF"/>
                      </a:solidFill>
                      <a:prstDash val="solid"/>
                      <a:round/>
                      <a:headEnd type="none" w="med" len="med"/>
                      <a:tailEnd type="none" w="med" len="med"/>
                    </a:lnT>
                    <a:lnB w="2286" cap="flat" cmpd="sng" algn="ctr">
                      <a:solidFill>
                        <a:srgbClr val="DFDFDF"/>
                      </a:solidFill>
                      <a:prstDash val="solid"/>
                      <a:round/>
                      <a:headEnd type="none" w="med" len="med"/>
                      <a:tailEnd type="none" w="med" len="med"/>
                    </a:lnB>
                    <a:solidFill>
                      <a:srgbClr val="FFFFFF"/>
                    </a:solidFill>
                  </a:tcPr>
                </a:tc>
                <a:extLst>
                  <a:ext uri="{0D108BD9-81ED-4DB2-BD59-A6C34878D82A}">
                    <a16:rowId xmlns:a16="http://schemas.microsoft.com/office/drawing/2014/main" val="1383207891"/>
                  </a:ext>
                </a:extLst>
              </a:tr>
            </a:tbl>
          </a:graphicData>
        </a:graphic>
      </p:graphicFrame>
    </p:spTree>
    <p:extLst>
      <p:ext uri="{BB962C8B-B14F-4D97-AF65-F5344CB8AC3E}">
        <p14:creationId xmlns:p14="http://schemas.microsoft.com/office/powerpoint/2010/main" val="1502337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121E33-CB10-EC03-C5C7-AF2B5B498B84}"/>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48BE8B9-7CC6-1F2D-5483-07D81E4B4F79}"/>
              </a:ext>
            </a:extLst>
          </p:cNvPr>
          <p:cNvSpPr txBox="1"/>
          <p:nvPr/>
        </p:nvSpPr>
        <p:spPr>
          <a:xfrm>
            <a:off x="514350" y="361282"/>
            <a:ext cx="6743700" cy="646331"/>
          </a:xfrm>
          <a:prstGeom prst="rect">
            <a:avLst/>
          </a:prstGeom>
          <a:noFill/>
        </p:spPr>
        <p:txBody>
          <a:bodyPr wrap="square" rtlCol="0">
            <a:spAutoFit/>
          </a:bodyPr>
          <a:lstStyle/>
          <a:p>
            <a:r>
              <a:rPr lang="en-US" sz="3600" dirty="0"/>
              <a:t>Ports</a:t>
            </a:r>
            <a:endParaRPr lang="en-US" dirty="0"/>
          </a:p>
        </p:txBody>
      </p:sp>
      <p:sp>
        <p:nvSpPr>
          <p:cNvPr id="2" name="Rectangle 1">
            <a:extLst>
              <a:ext uri="{FF2B5EF4-FFF2-40B4-BE49-F238E27FC236}">
                <a16:creationId xmlns:a16="http://schemas.microsoft.com/office/drawing/2014/main" id="{F4DE9D61-DB95-C5A6-6F0E-8EF98287B673}"/>
              </a:ext>
            </a:extLst>
          </p:cNvPr>
          <p:cNvSpPr>
            <a:spLocks noChangeArrowheads="1"/>
          </p:cNvSpPr>
          <p:nvPr/>
        </p:nvSpPr>
        <p:spPr bwMode="auto">
          <a:xfrm>
            <a:off x="514350" y="1268974"/>
            <a:ext cx="10747208"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400" dirty="0"/>
              <a:t>A port is a logical endpoint (16-bit unsigned integer) used to identify a specific process or network service on a device.</a:t>
            </a:r>
          </a:p>
          <a:p>
            <a:pPr marL="0" marR="0" lvl="0" indent="0" algn="just" defTabSz="914400" rtl="0" eaLnBrk="0" fontAlgn="base" latinLnBrk="0" hangingPunct="0">
              <a:lnSpc>
                <a:spcPct val="100000"/>
              </a:lnSpc>
              <a:spcBef>
                <a:spcPct val="0"/>
              </a:spcBef>
              <a:spcAft>
                <a:spcPct val="0"/>
              </a:spcAft>
              <a:buClrTx/>
              <a:buSzTx/>
              <a:buFontTx/>
              <a:buNone/>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 Ranges from 0 to 65535.</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 Allows multiple services to run on the same IP address without conflict.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78D5AD7A-DB36-FD56-6113-F9F0D31D947C}"/>
              </a:ext>
            </a:extLst>
          </p:cNvPr>
          <p:cNvSpPr>
            <a:spLocks noChangeArrowheads="1"/>
          </p:cNvSpPr>
          <p:nvPr/>
        </p:nvSpPr>
        <p:spPr bwMode="auto">
          <a:xfrm>
            <a:off x="514350" y="4316561"/>
            <a:ext cx="1262513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altLang="en-US" sz="2400" b="1" dirty="0"/>
              <a:t>Analogy: </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Port = apartment/unit number inside the building (IP address).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2400" dirty="0"/>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t> IP address + port = complete address to deliver data to the correct process.</a:t>
            </a:r>
          </a:p>
        </p:txBody>
      </p:sp>
    </p:spTree>
    <p:extLst>
      <p:ext uri="{BB962C8B-B14F-4D97-AF65-F5344CB8AC3E}">
        <p14:creationId xmlns:p14="http://schemas.microsoft.com/office/powerpoint/2010/main" val="10114689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59B961-F555-D0EF-0F92-B258B2A5C88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A1C3739-ED7C-1623-77CE-732D9E73C3EC}"/>
              </a:ext>
            </a:extLst>
          </p:cNvPr>
          <p:cNvSpPr txBox="1"/>
          <p:nvPr/>
        </p:nvSpPr>
        <p:spPr>
          <a:xfrm>
            <a:off x="514350" y="349250"/>
            <a:ext cx="6743700" cy="646331"/>
          </a:xfrm>
          <a:prstGeom prst="rect">
            <a:avLst/>
          </a:prstGeom>
          <a:noFill/>
        </p:spPr>
        <p:txBody>
          <a:bodyPr wrap="square" rtlCol="0">
            <a:spAutoFit/>
          </a:bodyPr>
          <a:lstStyle/>
          <a:p>
            <a:r>
              <a:rPr lang="en-US" sz="3600" dirty="0"/>
              <a:t>Internet Protocol</a:t>
            </a:r>
            <a:endParaRPr lang="en-US" dirty="0"/>
          </a:p>
        </p:txBody>
      </p:sp>
      <p:sp>
        <p:nvSpPr>
          <p:cNvPr id="6" name="Rectangle 1">
            <a:extLst>
              <a:ext uri="{FF2B5EF4-FFF2-40B4-BE49-F238E27FC236}">
                <a16:creationId xmlns:a16="http://schemas.microsoft.com/office/drawing/2014/main" id="{CE4F7D73-FB82-B5E5-4AAD-D0A7146771B9}"/>
              </a:ext>
            </a:extLst>
          </p:cNvPr>
          <p:cNvSpPr>
            <a:spLocks noChangeArrowheads="1"/>
          </p:cNvSpPr>
          <p:nvPr/>
        </p:nvSpPr>
        <p:spPr bwMode="auto">
          <a:xfrm>
            <a:off x="514350" y="1649196"/>
            <a:ext cx="11252534"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 A set of rules for addressing and routing data packets across networks.</a:t>
            </a:r>
            <a:br>
              <a:rPr kumimoji="0" lang="en-US" altLang="en-US" sz="2400" i="0" u="none" strike="noStrike" cap="none" normalizeH="0" baseline="0" dirty="0">
                <a:ln>
                  <a:noFill/>
                </a:ln>
                <a:solidFill>
                  <a:schemeClr val="tx1"/>
                </a:solidFill>
                <a:effectLst/>
                <a:latin typeface="Arial" panose="020B0604020202020204" pitchFamily="34" charset="0"/>
              </a:rPr>
            </a:b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 Part of the TCP/IP stack (the foundational protocols for the Internet).</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240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i="0" u="none" strike="noStrike" cap="none" normalizeH="0" baseline="0" dirty="0">
                <a:ln>
                  <a:noFill/>
                </a:ln>
                <a:solidFill>
                  <a:schemeClr val="tx1"/>
                </a:solidFill>
                <a:effectLst/>
                <a:latin typeface="Arial" panose="020B0604020202020204" pitchFamily="34" charset="0"/>
              </a:rPr>
              <a:t> Responsible for delivering packets from the source to the destination using IP addresses.</a:t>
            </a:r>
          </a:p>
        </p:txBody>
      </p:sp>
      <p:pic>
        <p:nvPicPr>
          <p:cNvPr id="9" name="Picture 8">
            <a:extLst>
              <a:ext uri="{FF2B5EF4-FFF2-40B4-BE49-F238E27FC236}">
                <a16:creationId xmlns:a16="http://schemas.microsoft.com/office/drawing/2014/main" id="{6BE4574E-7173-E9D2-E004-2090CADFA3FA}"/>
              </a:ext>
            </a:extLst>
          </p:cNvPr>
          <p:cNvPicPr>
            <a:picLocks noChangeAspect="1"/>
          </p:cNvPicPr>
          <p:nvPr/>
        </p:nvPicPr>
        <p:blipFill>
          <a:blip r:embed="rId2"/>
          <a:stretch>
            <a:fillRect/>
          </a:stretch>
        </p:blipFill>
        <p:spPr>
          <a:xfrm>
            <a:off x="3249802" y="4197627"/>
            <a:ext cx="5781630" cy="2504233"/>
          </a:xfrm>
          <a:prstGeom prst="rect">
            <a:avLst/>
          </a:prstGeom>
        </p:spPr>
      </p:pic>
    </p:spTree>
    <p:extLst>
      <p:ext uri="{BB962C8B-B14F-4D97-AF65-F5344CB8AC3E}">
        <p14:creationId xmlns:p14="http://schemas.microsoft.com/office/powerpoint/2010/main" val="30091629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D3C6-20E2-6B08-39B0-3DB91374ABF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05A59AA-9CDD-3DB8-5C3E-6DD75E437E0B}"/>
              </a:ext>
            </a:extLst>
          </p:cNvPr>
          <p:cNvSpPr txBox="1"/>
          <p:nvPr/>
        </p:nvSpPr>
        <p:spPr>
          <a:xfrm>
            <a:off x="514350" y="361282"/>
            <a:ext cx="6743700" cy="646331"/>
          </a:xfrm>
          <a:prstGeom prst="rect">
            <a:avLst/>
          </a:prstGeom>
          <a:noFill/>
        </p:spPr>
        <p:txBody>
          <a:bodyPr wrap="square" rtlCol="0">
            <a:spAutoFit/>
          </a:bodyPr>
          <a:lstStyle/>
          <a:p>
            <a:r>
              <a:rPr lang="en-US" sz="3600" dirty="0"/>
              <a:t>Ports</a:t>
            </a:r>
            <a:endParaRPr lang="en-US" dirty="0"/>
          </a:p>
        </p:txBody>
      </p:sp>
      <p:pic>
        <p:nvPicPr>
          <p:cNvPr id="13314" name="Picture 2" descr="What are Port Numbers and How Do They Work in Networking?">
            <a:extLst>
              <a:ext uri="{FF2B5EF4-FFF2-40B4-BE49-F238E27FC236}">
                <a16:creationId xmlns:a16="http://schemas.microsoft.com/office/drawing/2014/main" id="{4A6BC097-42ED-630F-94D9-00E2BBEC56B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99" t="3097" r="1515" b="2554"/>
          <a:stretch/>
        </p:blipFill>
        <p:spPr bwMode="auto">
          <a:xfrm>
            <a:off x="1113905" y="1280161"/>
            <a:ext cx="9942022" cy="43226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0593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461AF8-EF71-14EF-2F54-6D18019B4A8E}"/>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FF960F5-770F-BA1B-4B3F-8F799792BF24}"/>
              </a:ext>
            </a:extLst>
          </p:cNvPr>
          <p:cNvSpPr txBox="1"/>
          <p:nvPr/>
        </p:nvSpPr>
        <p:spPr>
          <a:xfrm>
            <a:off x="514350" y="349250"/>
            <a:ext cx="6743700" cy="646331"/>
          </a:xfrm>
          <a:prstGeom prst="rect">
            <a:avLst/>
          </a:prstGeom>
          <a:noFill/>
        </p:spPr>
        <p:txBody>
          <a:bodyPr wrap="square" rtlCol="0">
            <a:spAutoFit/>
          </a:bodyPr>
          <a:lstStyle/>
          <a:p>
            <a:r>
              <a:rPr lang="en-US" sz="3600" dirty="0"/>
              <a:t>IPv6</a:t>
            </a:r>
            <a:endParaRPr lang="en-US" dirty="0"/>
          </a:p>
        </p:txBody>
      </p:sp>
      <p:sp>
        <p:nvSpPr>
          <p:cNvPr id="2" name="Rectangle 3">
            <a:extLst>
              <a:ext uri="{FF2B5EF4-FFF2-40B4-BE49-F238E27FC236}">
                <a16:creationId xmlns:a16="http://schemas.microsoft.com/office/drawing/2014/main" id="{B923D824-D90E-E633-3D21-D31930738600}"/>
              </a:ext>
            </a:extLst>
          </p:cNvPr>
          <p:cNvSpPr>
            <a:spLocks noChangeArrowheads="1"/>
          </p:cNvSpPr>
          <p:nvPr/>
        </p:nvSpPr>
        <p:spPr bwMode="auto">
          <a:xfrm>
            <a:off x="514350" y="1209618"/>
            <a:ext cx="1053063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lang="en-US" sz="2800" dirty="0"/>
              <a:t>IPv6 (Internet Protocol version 6)</a:t>
            </a:r>
            <a:endParaRPr lang="en-US" altLang="en-US" sz="28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dirty="0"/>
              <a:t> Designed to replace IPv4 due to address exhaustion.</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dirty="0"/>
              <a:t> Uses 128-bit addresses, allowing ~3.4×10^38 unique addresses.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dirty="0"/>
              <a:t> Defined in RFC 8200.</a:t>
            </a:r>
          </a:p>
        </p:txBody>
      </p:sp>
      <p:pic>
        <p:nvPicPr>
          <p:cNvPr id="4" name="Picture 3">
            <a:extLst>
              <a:ext uri="{FF2B5EF4-FFF2-40B4-BE49-F238E27FC236}">
                <a16:creationId xmlns:a16="http://schemas.microsoft.com/office/drawing/2014/main" id="{258EE417-4AFC-0368-C992-CFCBD4F480C1}"/>
              </a:ext>
            </a:extLst>
          </p:cNvPr>
          <p:cNvPicPr>
            <a:picLocks noChangeAspect="1"/>
          </p:cNvPicPr>
          <p:nvPr/>
        </p:nvPicPr>
        <p:blipFill>
          <a:blip r:embed="rId2"/>
          <a:stretch>
            <a:fillRect/>
          </a:stretch>
        </p:blipFill>
        <p:spPr>
          <a:xfrm>
            <a:off x="2342626" y="4165336"/>
            <a:ext cx="7506748" cy="1390844"/>
          </a:xfrm>
          <a:prstGeom prst="rect">
            <a:avLst/>
          </a:prstGeom>
        </p:spPr>
      </p:pic>
    </p:spTree>
    <p:extLst>
      <p:ext uri="{BB962C8B-B14F-4D97-AF65-F5344CB8AC3E}">
        <p14:creationId xmlns:p14="http://schemas.microsoft.com/office/powerpoint/2010/main" val="3004602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B39B1-9E7F-B1AC-8590-F2DE992BDBC0}"/>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C66C1F9-E3A8-6138-D9F9-9CB87B9A5CBE}"/>
              </a:ext>
            </a:extLst>
          </p:cNvPr>
          <p:cNvSpPr txBox="1"/>
          <p:nvPr/>
        </p:nvSpPr>
        <p:spPr>
          <a:xfrm>
            <a:off x="514350" y="349250"/>
            <a:ext cx="6743700" cy="646331"/>
          </a:xfrm>
          <a:prstGeom prst="rect">
            <a:avLst/>
          </a:prstGeom>
          <a:noFill/>
        </p:spPr>
        <p:txBody>
          <a:bodyPr wrap="square" rtlCol="0">
            <a:spAutoFit/>
          </a:bodyPr>
          <a:lstStyle/>
          <a:p>
            <a:r>
              <a:rPr lang="en-US" sz="3600" dirty="0"/>
              <a:t>IPv6</a:t>
            </a:r>
            <a:endParaRPr lang="en-US" dirty="0"/>
          </a:p>
        </p:txBody>
      </p:sp>
      <p:pic>
        <p:nvPicPr>
          <p:cNvPr id="7" name="Picture 6">
            <a:extLst>
              <a:ext uri="{FF2B5EF4-FFF2-40B4-BE49-F238E27FC236}">
                <a16:creationId xmlns:a16="http://schemas.microsoft.com/office/drawing/2014/main" id="{AA0D8B54-DE98-36DD-7139-45419E39C89A}"/>
              </a:ext>
            </a:extLst>
          </p:cNvPr>
          <p:cNvPicPr>
            <a:picLocks noChangeAspect="1"/>
          </p:cNvPicPr>
          <p:nvPr/>
        </p:nvPicPr>
        <p:blipFill>
          <a:blip r:embed="rId2"/>
          <a:stretch>
            <a:fillRect/>
          </a:stretch>
        </p:blipFill>
        <p:spPr>
          <a:xfrm>
            <a:off x="2098305" y="1343007"/>
            <a:ext cx="7995389" cy="4917518"/>
          </a:xfrm>
          <a:prstGeom prst="rect">
            <a:avLst/>
          </a:prstGeom>
        </p:spPr>
      </p:pic>
    </p:spTree>
    <p:extLst>
      <p:ext uri="{BB962C8B-B14F-4D97-AF65-F5344CB8AC3E}">
        <p14:creationId xmlns:p14="http://schemas.microsoft.com/office/powerpoint/2010/main" val="3919709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2089C-8039-EEDF-43D2-9A5D4E5A8FD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37BD700-5A55-D8FC-21C0-2BF53A7EBA95}"/>
              </a:ext>
            </a:extLst>
          </p:cNvPr>
          <p:cNvSpPr txBox="1"/>
          <p:nvPr/>
        </p:nvSpPr>
        <p:spPr>
          <a:xfrm>
            <a:off x="514350" y="349250"/>
            <a:ext cx="6743700" cy="646331"/>
          </a:xfrm>
          <a:prstGeom prst="rect">
            <a:avLst/>
          </a:prstGeom>
          <a:noFill/>
        </p:spPr>
        <p:txBody>
          <a:bodyPr wrap="square" rtlCol="0">
            <a:spAutoFit/>
          </a:bodyPr>
          <a:lstStyle/>
          <a:p>
            <a:r>
              <a:rPr lang="en-US" sz="3600" dirty="0"/>
              <a:t>SLAAC</a:t>
            </a:r>
            <a:endParaRPr lang="en-US" dirty="0"/>
          </a:p>
        </p:txBody>
      </p:sp>
      <p:sp>
        <p:nvSpPr>
          <p:cNvPr id="3" name="TextBox 2">
            <a:extLst>
              <a:ext uri="{FF2B5EF4-FFF2-40B4-BE49-F238E27FC236}">
                <a16:creationId xmlns:a16="http://schemas.microsoft.com/office/drawing/2014/main" id="{4FAA0E03-FFE3-6DBE-39EA-7327D7D34691}"/>
              </a:ext>
            </a:extLst>
          </p:cNvPr>
          <p:cNvSpPr txBox="1"/>
          <p:nvPr/>
        </p:nvSpPr>
        <p:spPr>
          <a:xfrm>
            <a:off x="514349" y="1455512"/>
            <a:ext cx="10542671" cy="1200329"/>
          </a:xfrm>
          <a:prstGeom prst="rect">
            <a:avLst/>
          </a:prstGeom>
          <a:noFill/>
        </p:spPr>
        <p:txBody>
          <a:bodyPr wrap="square">
            <a:spAutoFit/>
          </a:bodyPr>
          <a:lstStyle/>
          <a:p>
            <a:pPr algn="just"/>
            <a:r>
              <a:rPr lang="en-US" sz="2400" dirty="0"/>
              <a:t>SLAAC (Stateless Address Autoconfiguration) is a method for IPv6 hosts to automatically configure their own IP addresses without the need for a DHCPv6 server.</a:t>
            </a:r>
          </a:p>
        </p:txBody>
      </p:sp>
    </p:spTree>
    <p:extLst>
      <p:ext uri="{BB962C8B-B14F-4D97-AF65-F5344CB8AC3E}">
        <p14:creationId xmlns:p14="http://schemas.microsoft.com/office/powerpoint/2010/main" val="35630072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5C8D7D-C8D1-E9D6-0114-45070EE31BF5}"/>
            </a:ext>
          </a:extLst>
        </p:cNvPr>
        <p:cNvGrpSpPr/>
        <p:nvPr/>
      </p:nvGrpSpPr>
      <p:grpSpPr>
        <a:xfrm>
          <a:off x="0" y="0"/>
          <a:ext cx="0" cy="0"/>
          <a:chOff x="0" y="0"/>
          <a:chExt cx="0" cy="0"/>
        </a:xfrm>
      </p:grpSpPr>
      <p:pic>
        <p:nvPicPr>
          <p:cNvPr id="15362" name="Picture 2" descr="Generating a link-local address from interface's MAC address">
            <a:extLst>
              <a:ext uri="{FF2B5EF4-FFF2-40B4-BE49-F238E27FC236}">
                <a16:creationId xmlns:a16="http://schemas.microsoft.com/office/drawing/2014/main" id="{3E191F16-6C44-0429-BCC7-E963B843F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84621" y="0"/>
            <a:ext cx="5035467"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42851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CCC02F-9D32-846B-F177-B9961623FFB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2602FF02-C92E-B39D-3F06-50FA78B02D62}"/>
              </a:ext>
            </a:extLst>
          </p:cNvPr>
          <p:cNvSpPr txBox="1"/>
          <p:nvPr/>
        </p:nvSpPr>
        <p:spPr>
          <a:xfrm>
            <a:off x="514350" y="349250"/>
            <a:ext cx="6743700" cy="646331"/>
          </a:xfrm>
          <a:prstGeom prst="rect">
            <a:avLst/>
          </a:prstGeom>
          <a:noFill/>
        </p:spPr>
        <p:txBody>
          <a:bodyPr wrap="square" rtlCol="0">
            <a:spAutoFit/>
          </a:bodyPr>
          <a:lstStyle/>
          <a:p>
            <a:r>
              <a:rPr lang="en-US" sz="3600" dirty="0"/>
              <a:t>IPv4 vs IPv6</a:t>
            </a:r>
            <a:endParaRPr lang="en-US" dirty="0"/>
          </a:p>
        </p:txBody>
      </p:sp>
      <p:graphicFrame>
        <p:nvGraphicFramePr>
          <p:cNvPr id="4" name="Table 3">
            <a:extLst>
              <a:ext uri="{FF2B5EF4-FFF2-40B4-BE49-F238E27FC236}">
                <a16:creationId xmlns:a16="http://schemas.microsoft.com/office/drawing/2014/main" id="{2AB58036-9B5F-E57B-06B9-141E34E8473A}"/>
              </a:ext>
            </a:extLst>
          </p:cNvPr>
          <p:cNvGraphicFramePr>
            <a:graphicFrameLocks noGrp="1"/>
          </p:cNvGraphicFramePr>
          <p:nvPr>
            <p:extLst>
              <p:ext uri="{D42A27DB-BD31-4B8C-83A1-F6EECF244321}">
                <p14:modId xmlns:p14="http://schemas.microsoft.com/office/powerpoint/2010/main" val="2125004292"/>
              </p:ext>
            </p:extLst>
          </p:nvPr>
        </p:nvGraphicFramePr>
        <p:xfrm>
          <a:off x="709863" y="1287378"/>
          <a:ext cx="10744198" cy="4760220"/>
        </p:xfrm>
        <a:graphic>
          <a:graphicData uri="http://schemas.openxmlformats.org/drawingml/2006/table">
            <a:tbl>
              <a:tblPr firstRow="1" bandRow="1">
                <a:tableStyleId>{5940675A-B579-460E-94D1-54222C63F5DA}</a:tableStyleId>
              </a:tblPr>
              <a:tblGrid>
                <a:gridCol w="2153653">
                  <a:extLst>
                    <a:ext uri="{9D8B030D-6E8A-4147-A177-3AD203B41FA5}">
                      <a16:colId xmlns:a16="http://schemas.microsoft.com/office/drawing/2014/main" val="2065703993"/>
                    </a:ext>
                  </a:extLst>
                </a:gridCol>
                <a:gridCol w="4331368">
                  <a:extLst>
                    <a:ext uri="{9D8B030D-6E8A-4147-A177-3AD203B41FA5}">
                      <a16:colId xmlns:a16="http://schemas.microsoft.com/office/drawing/2014/main" val="2936732773"/>
                    </a:ext>
                  </a:extLst>
                </a:gridCol>
                <a:gridCol w="4259177">
                  <a:extLst>
                    <a:ext uri="{9D8B030D-6E8A-4147-A177-3AD203B41FA5}">
                      <a16:colId xmlns:a16="http://schemas.microsoft.com/office/drawing/2014/main" val="263051980"/>
                    </a:ext>
                  </a:extLst>
                </a:gridCol>
              </a:tblGrid>
              <a:tr h="409075">
                <a:tc>
                  <a:txBody>
                    <a:bodyPr/>
                    <a:lstStyle/>
                    <a:p>
                      <a:endParaRPr lang="en-US" dirty="0"/>
                    </a:p>
                  </a:txBody>
                  <a:tcPr/>
                </a:tc>
                <a:tc>
                  <a:txBody>
                    <a:bodyPr/>
                    <a:lstStyle/>
                    <a:p>
                      <a:pPr algn="ctr"/>
                      <a:r>
                        <a:rPr lang="en-US" dirty="0"/>
                        <a:t>IPv4</a:t>
                      </a:r>
                    </a:p>
                  </a:txBody>
                  <a:tcPr/>
                </a:tc>
                <a:tc>
                  <a:txBody>
                    <a:bodyPr/>
                    <a:lstStyle/>
                    <a:p>
                      <a:pPr algn="ctr"/>
                      <a:r>
                        <a:rPr lang="en-US" dirty="0"/>
                        <a:t>IPv6</a:t>
                      </a:r>
                    </a:p>
                  </a:txBody>
                  <a:tcPr/>
                </a:tc>
                <a:extLst>
                  <a:ext uri="{0D108BD9-81ED-4DB2-BD59-A6C34878D82A}">
                    <a16:rowId xmlns:a16="http://schemas.microsoft.com/office/drawing/2014/main" val="1913765497"/>
                  </a:ext>
                </a:extLst>
              </a:tr>
              <a:tr h="870229">
                <a:tc>
                  <a:txBody>
                    <a:bodyPr/>
                    <a:lstStyle/>
                    <a:p>
                      <a:r>
                        <a:rPr lang="en-US" sz="1600" b="0" i="0" kern="1200" dirty="0">
                          <a:solidFill>
                            <a:schemeClr val="tx1"/>
                          </a:solidFill>
                          <a:effectLst/>
                          <a:latin typeface="+mn-lt"/>
                          <a:ea typeface="+mn-ea"/>
                          <a:cs typeface="+mn-cs"/>
                        </a:rPr>
                        <a:t>Address Length</a:t>
                      </a:r>
                      <a:endParaRPr lang="en-US" sz="1600" b="0" dirty="0"/>
                    </a:p>
                  </a:txBody>
                  <a:tcPr/>
                </a:tc>
                <a:tc>
                  <a:txBody>
                    <a:bodyPr/>
                    <a:lstStyle/>
                    <a:p>
                      <a:r>
                        <a:rPr lang="en-US" sz="1600" b="0" i="0" kern="1200" dirty="0">
                          <a:solidFill>
                            <a:schemeClr val="tx1"/>
                          </a:solidFill>
                          <a:effectLst/>
                          <a:latin typeface="+mn-lt"/>
                          <a:ea typeface="+mn-ea"/>
                          <a:cs typeface="+mn-cs"/>
                        </a:rPr>
                        <a:t>Uses 32-bit addresses, allowing for approximately 4.3 billion unique addresses</a:t>
                      </a:r>
                      <a:endParaRPr lang="en-US" sz="1600" dirty="0"/>
                    </a:p>
                  </a:txBody>
                  <a:tcPr/>
                </a:tc>
                <a:tc>
                  <a:txBody>
                    <a:bodyPr/>
                    <a:lstStyle/>
                    <a:p>
                      <a:r>
                        <a:rPr lang="en-US" sz="1600" b="0" i="0" kern="1200" dirty="0">
                          <a:solidFill>
                            <a:schemeClr val="tx1"/>
                          </a:solidFill>
                          <a:effectLst/>
                          <a:latin typeface="+mn-lt"/>
                          <a:ea typeface="+mn-ea"/>
                          <a:cs typeface="+mn-cs"/>
                        </a:rPr>
                        <a:t>Uses 128-bit addresses, providing a virtually unlimited number of unique addresses (approximately 3.4×10³⁸)</a:t>
                      </a:r>
                      <a:endParaRPr lang="en-US" sz="1600" dirty="0"/>
                    </a:p>
                  </a:txBody>
                  <a:tcPr/>
                </a:tc>
                <a:extLst>
                  <a:ext uri="{0D108BD9-81ED-4DB2-BD59-A6C34878D82A}">
                    <a16:rowId xmlns:a16="http://schemas.microsoft.com/office/drawing/2014/main" val="1570278274"/>
                  </a:ext>
                </a:extLst>
              </a:tr>
              <a:tr h="870229">
                <a:tc>
                  <a:txBody>
                    <a:bodyPr/>
                    <a:lstStyle/>
                    <a:p>
                      <a:r>
                        <a:rPr lang="en-US" sz="1600" b="0" i="0" kern="1200" dirty="0">
                          <a:solidFill>
                            <a:schemeClr val="tx1"/>
                          </a:solidFill>
                          <a:effectLst/>
                          <a:latin typeface="+mn-lt"/>
                          <a:ea typeface="+mn-ea"/>
                          <a:cs typeface="+mn-cs"/>
                        </a:rPr>
                        <a:t>Address Format</a:t>
                      </a:r>
                      <a:endParaRPr lang="en-US" sz="1600" b="0" dirty="0"/>
                    </a:p>
                  </a:txBody>
                  <a:tcPr/>
                </a:tc>
                <a:tc>
                  <a:txBody>
                    <a:bodyPr/>
                    <a:lstStyle/>
                    <a:p>
                      <a:r>
                        <a:rPr lang="en-US" sz="1600" b="0" i="0" kern="1200" dirty="0">
                          <a:solidFill>
                            <a:schemeClr val="tx1"/>
                          </a:solidFill>
                          <a:effectLst/>
                          <a:latin typeface="+mn-lt"/>
                          <a:ea typeface="+mn-ea"/>
                          <a:cs typeface="+mn-cs"/>
                        </a:rPr>
                        <a:t>Addresses are written in decimal as four octets separated by periods (e.g., 192.0.2.1).</a:t>
                      </a:r>
                      <a:endParaRPr lang="en-US" sz="1600" dirty="0"/>
                    </a:p>
                  </a:txBody>
                  <a:tcPr/>
                </a:tc>
                <a:tc>
                  <a:txBody>
                    <a:bodyPr/>
                    <a:lstStyle/>
                    <a:p>
                      <a:r>
                        <a:rPr lang="en-US" sz="1600" b="0" i="0" kern="1200" dirty="0">
                          <a:solidFill>
                            <a:schemeClr val="tx1"/>
                          </a:solidFill>
                          <a:effectLst/>
                          <a:latin typeface="+mn-lt"/>
                          <a:ea typeface="+mn-ea"/>
                          <a:cs typeface="+mn-cs"/>
                        </a:rPr>
                        <a:t>Addresses are written in hexadecimal and separated by colons (e.g., 2001:0db8:85a3:0000:0000:8a2e:0370:7334).</a:t>
                      </a:r>
                      <a:endParaRPr lang="en-US" sz="1600" dirty="0"/>
                    </a:p>
                  </a:txBody>
                  <a:tcPr/>
                </a:tc>
                <a:extLst>
                  <a:ext uri="{0D108BD9-81ED-4DB2-BD59-A6C34878D82A}">
                    <a16:rowId xmlns:a16="http://schemas.microsoft.com/office/drawing/2014/main" val="3269098528"/>
                  </a:ext>
                </a:extLst>
              </a:tr>
              <a:tr h="870229">
                <a:tc>
                  <a:txBody>
                    <a:bodyPr/>
                    <a:lstStyle/>
                    <a:p>
                      <a:r>
                        <a:rPr lang="en-US" sz="1600" b="0" i="0" kern="1200" dirty="0">
                          <a:solidFill>
                            <a:schemeClr val="tx1"/>
                          </a:solidFill>
                          <a:effectLst/>
                          <a:latin typeface="+mn-lt"/>
                          <a:ea typeface="+mn-ea"/>
                          <a:cs typeface="+mn-cs"/>
                        </a:rPr>
                        <a:t>Header Complexity</a:t>
                      </a:r>
                      <a:endParaRPr lang="en-US" sz="1600" b="0" dirty="0"/>
                    </a:p>
                  </a:txBody>
                  <a:tcPr/>
                </a:tc>
                <a:tc>
                  <a:txBody>
                    <a:bodyPr/>
                    <a:lstStyle/>
                    <a:p>
                      <a:r>
                        <a:rPr lang="en-US" sz="1600" b="0" i="0" kern="1200" dirty="0">
                          <a:solidFill>
                            <a:schemeClr val="tx1"/>
                          </a:solidFill>
                          <a:effectLst/>
                          <a:latin typeface="+mn-lt"/>
                          <a:ea typeface="+mn-ea"/>
                          <a:cs typeface="+mn-cs"/>
                        </a:rPr>
                        <a:t>Has a more complex header with 12 fields and additional options.</a:t>
                      </a:r>
                      <a:endParaRPr lang="en-US" sz="1600" dirty="0"/>
                    </a:p>
                  </a:txBody>
                  <a:tcPr/>
                </a:tc>
                <a:tc>
                  <a:txBody>
                    <a:bodyPr/>
                    <a:lstStyle/>
                    <a:p>
                      <a:r>
                        <a:rPr lang="en-US" sz="1600" b="0" i="0" kern="1200" dirty="0">
                          <a:solidFill>
                            <a:schemeClr val="tx1"/>
                          </a:solidFill>
                          <a:effectLst/>
                          <a:latin typeface="+mn-lt"/>
                          <a:ea typeface="+mn-ea"/>
                          <a:cs typeface="+mn-cs"/>
                        </a:rPr>
                        <a:t>Simplifies the header with 8 fields, making processing by routers faster and more efficient</a:t>
                      </a:r>
                      <a:endParaRPr lang="en-US" sz="1600" dirty="0"/>
                    </a:p>
                  </a:txBody>
                  <a:tcPr/>
                </a:tc>
                <a:extLst>
                  <a:ext uri="{0D108BD9-81ED-4DB2-BD59-A6C34878D82A}">
                    <a16:rowId xmlns:a16="http://schemas.microsoft.com/office/drawing/2014/main" val="2664563792"/>
                  </a:ext>
                </a:extLst>
              </a:tr>
              <a:tr h="870229">
                <a:tc>
                  <a:txBody>
                    <a:bodyPr/>
                    <a:lstStyle/>
                    <a:p>
                      <a:r>
                        <a:rPr lang="en-US" sz="1600" b="0" i="0" kern="1200" dirty="0">
                          <a:solidFill>
                            <a:schemeClr val="tx1"/>
                          </a:solidFill>
                          <a:effectLst/>
                          <a:latin typeface="+mn-lt"/>
                          <a:ea typeface="+mn-ea"/>
                          <a:cs typeface="+mn-cs"/>
                        </a:rPr>
                        <a:t>Address Configuration</a:t>
                      </a:r>
                      <a:endParaRPr lang="en-US" sz="1600" b="0" dirty="0"/>
                    </a:p>
                  </a:txBody>
                  <a:tcPr/>
                </a:tc>
                <a:tc>
                  <a:txBody>
                    <a:bodyPr/>
                    <a:lstStyle/>
                    <a:p>
                      <a:r>
                        <a:rPr lang="en-US" sz="1600" b="0" i="0" kern="1200" dirty="0">
                          <a:solidFill>
                            <a:schemeClr val="tx1"/>
                          </a:solidFill>
                          <a:effectLst/>
                          <a:latin typeface="+mn-lt"/>
                          <a:ea typeface="+mn-ea"/>
                          <a:cs typeface="+mn-cs"/>
                        </a:rPr>
                        <a:t>Supports manual and DHCP-based address configuration</a:t>
                      </a:r>
                      <a:endParaRPr lang="en-US" sz="1600" dirty="0"/>
                    </a:p>
                  </a:txBody>
                  <a:tcPr/>
                </a:tc>
                <a:tc>
                  <a:txBody>
                    <a:bodyPr/>
                    <a:lstStyle/>
                    <a:p>
                      <a:r>
                        <a:rPr lang="en-US" sz="1600" b="0" i="0" kern="1200" dirty="0">
                          <a:solidFill>
                            <a:schemeClr val="tx1"/>
                          </a:solidFill>
                          <a:effectLst/>
                          <a:latin typeface="+mn-lt"/>
                          <a:ea typeface="+mn-ea"/>
                          <a:cs typeface="+mn-cs"/>
                        </a:rPr>
                        <a:t>Supports auto-configuration capabilities (SLAAC) and DHCPv6</a:t>
                      </a:r>
                      <a:endParaRPr lang="en-US" sz="1600" dirty="0"/>
                    </a:p>
                  </a:txBody>
                  <a:tcPr/>
                </a:tc>
                <a:extLst>
                  <a:ext uri="{0D108BD9-81ED-4DB2-BD59-A6C34878D82A}">
                    <a16:rowId xmlns:a16="http://schemas.microsoft.com/office/drawing/2014/main" val="934165001"/>
                  </a:ext>
                </a:extLst>
              </a:tr>
              <a:tr h="870229">
                <a:tc>
                  <a:txBody>
                    <a:bodyPr/>
                    <a:lstStyle/>
                    <a:p>
                      <a:r>
                        <a:rPr lang="en-US" sz="1600" b="0" i="0" kern="1200" dirty="0">
                          <a:solidFill>
                            <a:schemeClr val="tx1"/>
                          </a:solidFill>
                          <a:effectLst/>
                          <a:latin typeface="+mn-lt"/>
                          <a:ea typeface="+mn-ea"/>
                          <a:cs typeface="+mn-cs"/>
                        </a:rPr>
                        <a:t>Fragmentation</a:t>
                      </a:r>
                      <a:endParaRPr lang="en-US" sz="1600" b="0" dirty="0"/>
                    </a:p>
                  </a:txBody>
                  <a:tcPr/>
                </a:tc>
                <a:tc>
                  <a:txBody>
                    <a:bodyPr/>
                    <a:lstStyle/>
                    <a:p>
                      <a:r>
                        <a:rPr lang="en-US" sz="1600" b="0" i="0" kern="1200" dirty="0">
                          <a:solidFill>
                            <a:schemeClr val="tx1"/>
                          </a:solidFill>
                          <a:effectLst/>
                          <a:latin typeface="+mn-lt"/>
                          <a:ea typeface="+mn-ea"/>
                          <a:cs typeface="+mn-cs"/>
                        </a:rPr>
                        <a:t>Allows fragmentation by both the sender and routers along the path</a:t>
                      </a:r>
                      <a:endParaRPr lang="en-US" sz="1600" dirty="0"/>
                    </a:p>
                  </a:txBody>
                  <a:tcPr/>
                </a:tc>
                <a:tc>
                  <a:txBody>
                    <a:bodyPr/>
                    <a:lstStyle/>
                    <a:p>
                      <a:r>
                        <a:rPr lang="en-US" sz="1600" b="0" i="0" kern="1200" dirty="0">
                          <a:solidFill>
                            <a:schemeClr val="tx1"/>
                          </a:solidFill>
                          <a:effectLst/>
                          <a:latin typeface="+mn-lt"/>
                          <a:ea typeface="+mn-ea"/>
                          <a:cs typeface="+mn-cs"/>
                        </a:rPr>
                        <a:t>Only the sender can fragment packets, which simplifies and speeds up the routing process</a:t>
                      </a:r>
                      <a:endParaRPr lang="en-US" sz="1600" dirty="0"/>
                    </a:p>
                  </a:txBody>
                  <a:tcPr/>
                </a:tc>
                <a:extLst>
                  <a:ext uri="{0D108BD9-81ED-4DB2-BD59-A6C34878D82A}">
                    <a16:rowId xmlns:a16="http://schemas.microsoft.com/office/drawing/2014/main" val="2651177905"/>
                  </a:ext>
                </a:extLst>
              </a:tr>
            </a:tbl>
          </a:graphicData>
        </a:graphic>
      </p:graphicFrame>
    </p:spTree>
    <p:extLst>
      <p:ext uri="{BB962C8B-B14F-4D97-AF65-F5344CB8AC3E}">
        <p14:creationId xmlns:p14="http://schemas.microsoft.com/office/powerpoint/2010/main" val="159981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4E14C5-8376-3997-D96F-88DF6701A6ED}"/>
            </a:ext>
          </a:extLst>
        </p:cNvPr>
        <p:cNvGrpSpPr/>
        <p:nvPr/>
      </p:nvGrpSpPr>
      <p:grpSpPr>
        <a:xfrm>
          <a:off x="0" y="0"/>
          <a:ext cx="0" cy="0"/>
          <a:chOff x="0" y="0"/>
          <a:chExt cx="0" cy="0"/>
        </a:xfrm>
      </p:grpSpPr>
      <p:pic>
        <p:nvPicPr>
          <p:cNvPr id="4098" name="Picture 2">
            <a:extLst>
              <a:ext uri="{FF2B5EF4-FFF2-40B4-BE49-F238E27FC236}">
                <a16:creationId xmlns:a16="http://schemas.microsoft.com/office/drawing/2014/main" id="{0EA118B4-4F93-B9DF-52BA-EE6B9B82A66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9507"/>
          <a:stretch/>
        </p:blipFill>
        <p:spPr bwMode="auto">
          <a:xfrm>
            <a:off x="1928812" y="1112938"/>
            <a:ext cx="8334375" cy="53958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645C60-F92C-071F-4BCD-38F85E754687}"/>
              </a:ext>
            </a:extLst>
          </p:cNvPr>
          <p:cNvSpPr txBox="1"/>
          <p:nvPr/>
        </p:nvSpPr>
        <p:spPr>
          <a:xfrm>
            <a:off x="514350" y="349250"/>
            <a:ext cx="6743700" cy="646331"/>
          </a:xfrm>
          <a:prstGeom prst="rect">
            <a:avLst/>
          </a:prstGeom>
          <a:noFill/>
        </p:spPr>
        <p:txBody>
          <a:bodyPr wrap="square" rtlCol="0">
            <a:spAutoFit/>
          </a:bodyPr>
          <a:lstStyle/>
          <a:p>
            <a:r>
              <a:rPr lang="en-US" sz="3600" dirty="0"/>
              <a:t>IPv4 vs IPv6</a:t>
            </a:r>
            <a:endParaRPr lang="en-US" dirty="0"/>
          </a:p>
        </p:txBody>
      </p:sp>
    </p:spTree>
    <p:extLst>
      <p:ext uri="{BB962C8B-B14F-4D97-AF65-F5344CB8AC3E}">
        <p14:creationId xmlns:p14="http://schemas.microsoft.com/office/powerpoint/2010/main" val="38248565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65754-B092-AA50-172D-70688AC53CF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64D0576E-3E2D-83AD-B934-11D54F77B8DA}"/>
              </a:ext>
            </a:extLst>
          </p:cNvPr>
          <p:cNvSpPr txBox="1"/>
          <p:nvPr/>
        </p:nvSpPr>
        <p:spPr>
          <a:xfrm>
            <a:off x="514350" y="349250"/>
            <a:ext cx="6743700" cy="646331"/>
          </a:xfrm>
          <a:prstGeom prst="rect">
            <a:avLst/>
          </a:prstGeom>
          <a:noFill/>
        </p:spPr>
        <p:txBody>
          <a:bodyPr wrap="square" rtlCol="0">
            <a:spAutoFit/>
          </a:bodyPr>
          <a:lstStyle/>
          <a:p>
            <a:r>
              <a:rPr lang="en-US" sz="3600" dirty="0"/>
              <a:t>DNS</a:t>
            </a:r>
          </a:p>
        </p:txBody>
      </p:sp>
      <p:sp>
        <p:nvSpPr>
          <p:cNvPr id="2" name="Rectangle 1">
            <a:extLst>
              <a:ext uri="{FF2B5EF4-FFF2-40B4-BE49-F238E27FC236}">
                <a16:creationId xmlns:a16="http://schemas.microsoft.com/office/drawing/2014/main" id="{0C184E8F-89D4-2A13-01FB-62557E7DD925}"/>
              </a:ext>
            </a:extLst>
          </p:cNvPr>
          <p:cNvSpPr>
            <a:spLocks noChangeArrowheads="1"/>
          </p:cNvSpPr>
          <p:nvPr/>
        </p:nvSpPr>
        <p:spPr bwMode="auto">
          <a:xfrm>
            <a:off x="514350" y="1413012"/>
            <a:ext cx="10902143"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 A distributed, hierarchical naming system for resolving human-readable domain names (www.amazon.com) into IP addresses (205.251.242.103).</a:t>
            </a:r>
          </a:p>
          <a:p>
            <a:pPr marL="0" marR="0" lvl="0" indent="0" algn="just" defTabSz="914400" rtl="0" eaLnBrk="0" fontAlgn="base" latinLnBrk="0" hangingPunct="0">
              <a:lnSpc>
                <a:spcPct val="100000"/>
              </a:lnSpc>
              <a:spcBef>
                <a:spcPct val="0"/>
              </a:spcBef>
              <a:spcAft>
                <a:spcPct val="0"/>
              </a:spcAft>
              <a:buClrTx/>
              <a:buSzTx/>
              <a:buFontTx/>
              <a:buChar char="•"/>
              <a:tabLst/>
            </a:pPr>
            <a:endParaRPr lang="en-US" altLang="en-US" sz="2400" dirty="0"/>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400" dirty="0"/>
              <a:t> Functions as the “phonebook of the Internet.”</a:t>
            </a:r>
          </a:p>
        </p:txBody>
      </p:sp>
    </p:spTree>
    <p:extLst>
      <p:ext uri="{BB962C8B-B14F-4D97-AF65-F5344CB8AC3E}">
        <p14:creationId xmlns:p14="http://schemas.microsoft.com/office/powerpoint/2010/main" val="2503373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E1262-B24A-DC89-D225-8D9EDC54868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06AAD05-1468-65D4-D38E-254A14904D55}"/>
              </a:ext>
            </a:extLst>
          </p:cNvPr>
          <p:cNvSpPr txBox="1"/>
          <p:nvPr/>
        </p:nvSpPr>
        <p:spPr>
          <a:xfrm>
            <a:off x="514350" y="349250"/>
            <a:ext cx="6743700" cy="646331"/>
          </a:xfrm>
          <a:prstGeom prst="rect">
            <a:avLst/>
          </a:prstGeom>
          <a:noFill/>
        </p:spPr>
        <p:txBody>
          <a:bodyPr wrap="square" rtlCol="0">
            <a:spAutoFit/>
          </a:bodyPr>
          <a:lstStyle/>
          <a:p>
            <a:r>
              <a:rPr lang="en-US" sz="3600" dirty="0"/>
              <a:t>DNS</a:t>
            </a:r>
          </a:p>
        </p:txBody>
      </p:sp>
      <p:sp>
        <p:nvSpPr>
          <p:cNvPr id="3" name="Rectangle 2">
            <a:extLst>
              <a:ext uri="{FF2B5EF4-FFF2-40B4-BE49-F238E27FC236}">
                <a16:creationId xmlns:a16="http://schemas.microsoft.com/office/drawing/2014/main" id="{B0A79A0E-2B36-2455-3852-3E018171E379}"/>
              </a:ext>
            </a:extLst>
          </p:cNvPr>
          <p:cNvSpPr>
            <a:spLocks noChangeArrowheads="1"/>
          </p:cNvSpPr>
          <p:nvPr/>
        </p:nvSpPr>
        <p:spPr bwMode="auto">
          <a:xfrm>
            <a:off x="514350" y="1431404"/>
            <a:ext cx="1249279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1. DNS Resolver (Recursive Resolver):</a:t>
            </a:r>
          </a:p>
          <a:p>
            <a:pPr lvl="1" eaLnBrk="0" fontAlgn="base" hangingPunct="0">
              <a:spcBef>
                <a:spcPct val="0"/>
              </a:spcBef>
              <a:spcAft>
                <a:spcPct val="0"/>
              </a:spcAft>
              <a:buFontTx/>
              <a:buChar char="•"/>
            </a:pPr>
            <a:r>
              <a:rPr lang="en-US" altLang="en-US" sz="2400" dirty="0"/>
              <a:t> Usually provided by your ISP or configured manually (e.g., 8.8.8.8 Google DNS).</a:t>
            </a:r>
          </a:p>
          <a:p>
            <a:pPr lvl="1" eaLnBrk="0" fontAlgn="base" hangingPunct="0">
              <a:spcBef>
                <a:spcPct val="0"/>
              </a:spcBef>
              <a:spcAft>
                <a:spcPct val="0"/>
              </a:spcAft>
              <a:buFontTx/>
              <a:buChar char="•"/>
            </a:pPr>
            <a:r>
              <a:rPr lang="en-US" altLang="en-US" sz="2400" dirty="0"/>
              <a:t> Handles DNS queries from clients, performs the resolution process.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2. Root Name Servers:</a:t>
            </a:r>
          </a:p>
          <a:p>
            <a:pPr lvl="1" eaLnBrk="0" fontAlgn="base" hangingPunct="0">
              <a:spcBef>
                <a:spcPct val="0"/>
              </a:spcBef>
              <a:spcAft>
                <a:spcPct val="0"/>
              </a:spcAft>
              <a:buFontTx/>
              <a:buChar char="•"/>
            </a:pPr>
            <a:r>
              <a:rPr lang="en-US" altLang="en-US" sz="2400" dirty="0"/>
              <a:t> 13 logical root servers globally (a.root-servers.net, ...).</a:t>
            </a:r>
          </a:p>
          <a:p>
            <a:pPr lvl="1" eaLnBrk="0" fontAlgn="base" hangingPunct="0">
              <a:spcBef>
                <a:spcPct val="0"/>
              </a:spcBef>
              <a:spcAft>
                <a:spcPct val="0"/>
              </a:spcAft>
              <a:buFontTx/>
              <a:buChar char="•"/>
            </a:pPr>
            <a:r>
              <a:rPr lang="en-US" altLang="en-US" sz="2400" dirty="0"/>
              <a:t> Know where to find TLD servers.</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3️. TLD Name Servers:</a:t>
            </a:r>
          </a:p>
          <a:p>
            <a:pPr lvl="1" eaLnBrk="0" fontAlgn="base" hangingPunct="0">
              <a:spcBef>
                <a:spcPct val="0"/>
              </a:spcBef>
              <a:spcAft>
                <a:spcPct val="0"/>
              </a:spcAft>
              <a:buFontTx/>
              <a:buChar char="•"/>
            </a:pPr>
            <a:r>
              <a:rPr lang="en-US" altLang="en-US" sz="2400" dirty="0"/>
              <a:t> Responsible for .com, .org, etc.</a:t>
            </a:r>
          </a:p>
          <a:p>
            <a:pPr lvl="1" eaLnBrk="0" fontAlgn="base" hangingPunct="0">
              <a:spcBef>
                <a:spcPct val="0"/>
              </a:spcBef>
              <a:spcAft>
                <a:spcPct val="0"/>
              </a:spcAft>
              <a:buFontTx/>
              <a:buChar char="•"/>
            </a:pPr>
            <a:r>
              <a:rPr lang="en-US" altLang="en-US" sz="2400" dirty="0"/>
              <a:t> Know where authoritative servers for domains are.</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400" dirty="0"/>
              <a:t>4️. Authoritative Name Servers:</a:t>
            </a:r>
          </a:p>
          <a:p>
            <a:pPr lvl="1" eaLnBrk="0" fontAlgn="base" hangingPunct="0">
              <a:spcBef>
                <a:spcPct val="0"/>
              </a:spcBef>
              <a:spcAft>
                <a:spcPct val="0"/>
              </a:spcAft>
              <a:buFontTx/>
              <a:buChar char="•"/>
            </a:pPr>
            <a:r>
              <a:rPr lang="en-US" altLang="en-US" sz="2400" dirty="0"/>
              <a:t> Hold DNS records for specific domains (amazon.com, openai.com).</a:t>
            </a:r>
          </a:p>
          <a:p>
            <a:pPr lvl="1" eaLnBrk="0" fontAlgn="base" hangingPunct="0">
              <a:spcBef>
                <a:spcPct val="0"/>
              </a:spcBef>
              <a:spcAft>
                <a:spcPct val="0"/>
              </a:spcAft>
              <a:buFontTx/>
              <a:buChar char="•"/>
            </a:pPr>
            <a:r>
              <a:rPr lang="en-US" altLang="en-US" sz="2400" dirty="0"/>
              <a:t> Provide the final IP address or other DNS record.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78848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5706E-6409-FBF6-C270-04B4BA7E225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5ABB4B55-20EA-A8E8-0C8D-103FFC0D5BD8}"/>
              </a:ext>
            </a:extLst>
          </p:cNvPr>
          <p:cNvSpPr txBox="1"/>
          <p:nvPr/>
        </p:nvSpPr>
        <p:spPr>
          <a:xfrm>
            <a:off x="514350" y="349250"/>
            <a:ext cx="6743700" cy="646331"/>
          </a:xfrm>
          <a:prstGeom prst="rect">
            <a:avLst/>
          </a:prstGeom>
          <a:noFill/>
        </p:spPr>
        <p:txBody>
          <a:bodyPr wrap="square" rtlCol="0">
            <a:spAutoFit/>
          </a:bodyPr>
          <a:lstStyle/>
          <a:p>
            <a:r>
              <a:rPr lang="en-US" sz="3600" dirty="0"/>
              <a:t>How it works</a:t>
            </a:r>
          </a:p>
        </p:txBody>
      </p:sp>
      <p:pic>
        <p:nvPicPr>
          <p:cNvPr id="18436" name="Picture 4" descr="Diagram of 10 steps in DNS lookup and webpage query">
            <a:extLst>
              <a:ext uri="{FF2B5EF4-FFF2-40B4-BE49-F238E27FC236}">
                <a16:creationId xmlns:a16="http://schemas.microsoft.com/office/drawing/2014/main" id="{FE0D196B-7FFA-717F-CEFF-0528443C8B1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3092"/>
          <a:stretch/>
        </p:blipFill>
        <p:spPr bwMode="auto">
          <a:xfrm>
            <a:off x="0" y="1299410"/>
            <a:ext cx="12192000" cy="52979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65390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DCF28D-B091-7D72-E674-87C432C6C8C8}"/>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881E5A3C-CA87-331B-3DD1-39DC99F5D2EE}"/>
              </a:ext>
            </a:extLst>
          </p:cNvPr>
          <p:cNvSpPr txBox="1"/>
          <p:nvPr/>
        </p:nvSpPr>
        <p:spPr>
          <a:xfrm>
            <a:off x="514350" y="349250"/>
            <a:ext cx="6743700" cy="646331"/>
          </a:xfrm>
          <a:prstGeom prst="rect">
            <a:avLst/>
          </a:prstGeom>
          <a:noFill/>
        </p:spPr>
        <p:txBody>
          <a:bodyPr wrap="square" rtlCol="0">
            <a:spAutoFit/>
          </a:bodyPr>
          <a:lstStyle/>
          <a:p>
            <a:r>
              <a:rPr lang="en-US" sz="3600" dirty="0"/>
              <a:t>OSI</a:t>
            </a:r>
            <a:endParaRPr lang="en-US" dirty="0"/>
          </a:p>
        </p:txBody>
      </p:sp>
      <p:pic>
        <p:nvPicPr>
          <p:cNvPr id="3074" name="Picture 2" descr="Security Challenges Across Network Layers (OSI Model) | by Kavitha  Bangalore | Medium">
            <a:extLst>
              <a:ext uri="{FF2B5EF4-FFF2-40B4-BE49-F238E27FC236}">
                <a16:creationId xmlns:a16="http://schemas.microsoft.com/office/drawing/2014/main" id="{6F31445C-682D-2151-F4AA-CD03EEAAB5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68707" y="554935"/>
            <a:ext cx="5854585" cy="59538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7422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DE681-13B3-9E7C-7C50-0D951993429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76CB5CE-8AF1-CEDE-DD3C-6CF5FAAA2C40}"/>
              </a:ext>
            </a:extLst>
          </p:cNvPr>
          <p:cNvSpPr txBox="1"/>
          <p:nvPr/>
        </p:nvSpPr>
        <p:spPr>
          <a:xfrm>
            <a:off x="514350" y="349250"/>
            <a:ext cx="6743700" cy="646331"/>
          </a:xfrm>
          <a:prstGeom prst="rect">
            <a:avLst/>
          </a:prstGeom>
          <a:noFill/>
        </p:spPr>
        <p:txBody>
          <a:bodyPr wrap="square" rtlCol="0">
            <a:spAutoFit/>
          </a:bodyPr>
          <a:lstStyle/>
          <a:p>
            <a:r>
              <a:rPr lang="en-US" sz="3600" dirty="0"/>
              <a:t>IPv4</a:t>
            </a:r>
            <a:endParaRPr lang="en-US" dirty="0"/>
          </a:p>
        </p:txBody>
      </p:sp>
      <p:pic>
        <p:nvPicPr>
          <p:cNvPr id="6" name="Picture 5">
            <a:extLst>
              <a:ext uri="{FF2B5EF4-FFF2-40B4-BE49-F238E27FC236}">
                <a16:creationId xmlns:a16="http://schemas.microsoft.com/office/drawing/2014/main" id="{9A3D01B2-ED49-29D1-374A-F0620D948419}"/>
              </a:ext>
            </a:extLst>
          </p:cNvPr>
          <p:cNvPicPr>
            <a:picLocks noChangeAspect="1"/>
          </p:cNvPicPr>
          <p:nvPr/>
        </p:nvPicPr>
        <p:blipFill>
          <a:blip r:embed="rId2"/>
          <a:stretch>
            <a:fillRect/>
          </a:stretch>
        </p:blipFill>
        <p:spPr>
          <a:xfrm>
            <a:off x="3385759" y="4176251"/>
            <a:ext cx="5420481" cy="1514686"/>
          </a:xfrm>
          <a:prstGeom prst="rect">
            <a:avLst/>
          </a:prstGeom>
        </p:spPr>
      </p:pic>
      <p:sp>
        <p:nvSpPr>
          <p:cNvPr id="7" name="Rectangle 1">
            <a:extLst>
              <a:ext uri="{FF2B5EF4-FFF2-40B4-BE49-F238E27FC236}">
                <a16:creationId xmlns:a16="http://schemas.microsoft.com/office/drawing/2014/main" id="{D8967B20-D07E-3000-CB25-0FDBA8A720CA}"/>
              </a:ext>
            </a:extLst>
          </p:cNvPr>
          <p:cNvSpPr>
            <a:spLocks noChangeArrowheads="1"/>
          </p:cNvSpPr>
          <p:nvPr/>
        </p:nvSpPr>
        <p:spPr bwMode="auto">
          <a:xfrm>
            <a:off x="541421" y="1484041"/>
            <a:ext cx="10912642" cy="25237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altLang="en-US" sz="2800" dirty="0"/>
              <a:t>IPv4 (Internet Protocol version 4)</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dirty="0"/>
              <a:t> The fourth version of the Internet Protocol, widely deployed and dominant.</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dirty="0"/>
              <a:t> Uses 32-bit addresses, allowing ~4.3 billion unique addresses.</a:t>
            </a:r>
          </a:p>
          <a:p>
            <a:pPr marL="0" marR="0" lvl="0" indent="0" algn="just" defTabSz="914400" rtl="0" eaLnBrk="0" fontAlgn="base" latinLnBrk="0" hangingPunct="0">
              <a:lnSpc>
                <a:spcPct val="100000"/>
              </a:lnSpc>
              <a:spcBef>
                <a:spcPct val="0"/>
              </a:spcBef>
              <a:spcAft>
                <a:spcPct val="0"/>
              </a:spcAft>
              <a:buClrTx/>
              <a:buSzTx/>
              <a:buFontTx/>
              <a:buChar char="•"/>
              <a:tabLst/>
            </a:pPr>
            <a:r>
              <a:rPr lang="en-US" altLang="en-US" sz="2800" dirty="0"/>
              <a:t> Defined in RFC 791.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416723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9C3820-48C7-1693-7C94-5DAF36641EA9}"/>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0EF25016-3DA9-DC28-C599-5AD99397007C}"/>
              </a:ext>
            </a:extLst>
          </p:cNvPr>
          <p:cNvSpPr txBox="1"/>
          <p:nvPr/>
        </p:nvSpPr>
        <p:spPr>
          <a:xfrm>
            <a:off x="514350" y="349250"/>
            <a:ext cx="6743700" cy="646331"/>
          </a:xfrm>
          <a:prstGeom prst="rect">
            <a:avLst/>
          </a:prstGeom>
          <a:noFill/>
        </p:spPr>
        <p:txBody>
          <a:bodyPr wrap="square" rtlCol="0">
            <a:spAutoFit/>
          </a:bodyPr>
          <a:lstStyle/>
          <a:p>
            <a:r>
              <a:rPr lang="en-US" sz="3600" dirty="0"/>
              <a:t>IP packet</a:t>
            </a:r>
            <a:endParaRPr lang="en-US" dirty="0"/>
          </a:p>
        </p:txBody>
      </p:sp>
      <p:pic>
        <p:nvPicPr>
          <p:cNvPr id="2050" name="Picture 2" descr="Internet Protocol packet header">
            <a:extLst>
              <a:ext uri="{FF2B5EF4-FFF2-40B4-BE49-F238E27FC236}">
                <a16:creationId xmlns:a16="http://schemas.microsoft.com/office/drawing/2014/main" id="{38B2F91B-966D-495D-8D28-FF4F02FDFF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726" y="1718743"/>
            <a:ext cx="7686548" cy="34205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809681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5E2B4-6070-45D0-D622-63050217BA82}"/>
            </a:ext>
          </a:extLst>
        </p:cNvPr>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BF163F3B-3A33-5DB0-F8F2-E2382AE23D4D}"/>
              </a:ext>
            </a:extLst>
          </p:cNvPr>
          <p:cNvGraphicFramePr>
            <a:graphicFrameLocks noGrp="1"/>
          </p:cNvGraphicFramePr>
          <p:nvPr>
            <p:extLst>
              <p:ext uri="{D42A27DB-BD31-4B8C-83A1-F6EECF244321}">
                <p14:modId xmlns:p14="http://schemas.microsoft.com/office/powerpoint/2010/main" val="3943421563"/>
              </p:ext>
            </p:extLst>
          </p:nvPr>
        </p:nvGraphicFramePr>
        <p:xfrm>
          <a:off x="807452" y="283268"/>
          <a:ext cx="10577096" cy="6291464"/>
        </p:xfrm>
        <a:graphic>
          <a:graphicData uri="http://schemas.openxmlformats.org/drawingml/2006/table">
            <a:tbl>
              <a:tblPr firstRow="1" bandRow="1">
                <a:tableStyleId>{5C22544A-7EE6-4342-B048-85BDC9FD1C3A}</a:tableStyleId>
              </a:tblPr>
              <a:tblGrid>
                <a:gridCol w="2491875">
                  <a:extLst>
                    <a:ext uri="{9D8B030D-6E8A-4147-A177-3AD203B41FA5}">
                      <a16:colId xmlns:a16="http://schemas.microsoft.com/office/drawing/2014/main" val="2230128211"/>
                    </a:ext>
                  </a:extLst>
                </a:gridCol>
                <a:gridCol w="8085221">
                  <a:extLst>
                    <a:ext uri="{9D8B030D-6E8A-4147-A177-3AD203B41FA5}">
                      <a16:colId xmlns:a16="http://schemas.microsoft.com/office/drawing/2014/main" val="2294281117"/>
                    </a:ext>
                  </a:extLst>
                </a:gridCol>
              </a:tblGrid>
              <a:tr h="340663">
                <a:tc>
                  <a:txBody>
                    <a:bodyPr/>
                    <a:lstStyle/>
                    <a:p>
                      <a:pPr algn="l" fontAlgn="ctr"/>
                      <a:r>
                        <a:rPr lang="en-US" sz="1400" b="1" dirty="0">
                          <a:solidFill>
                            <a:schemeClr val="tx1"/>
                          </a:solidFill>
                          <a:effectLst/>
                          <a:latin typeface="+mn-lt"/>
                        </a:rPr>
                        <a:t>Version</a:t>
                      </a:r>
                      <a:endParaRPr lang="en-US" sz="1400" dirty="0">
                        <a:solidFill>
                          <a:schemeClr val="tx1"/>
                        </a:solidFill>
                        <a:effectLst/>
                        <a:latin typeface="+mn-lt"/>
                      </a:endParaRPr>
                    </a:p>
                  </a:txBody>
                  <a:tcPr anchor="ctr">
                    <a:noFill/>
                  </a:tcPr>
                </a:tc>
                <a:tc>
                  <a:txBody>
                    <a:bodyPr/>
                    <a:lstStyle/>
                    <a:p>
                      <a:pPr algn="just" fontAlgn="ctr"/>
                      <a:r>
                        <a:rPr lang="en-US" sz="1400" dirty="0">
                          <a:solidFill>
                            <a:schemeClr val="tx1"/>
                          </a:solidFill>
                          <a:effectLst/>
                          <a:latin typeface="+mn-lt"/>
                        </a:rPr>
                        <a:t>Specifies the version of the </a:t>
                      </a:r>
                      <a:r>
                        <a:rPr lang="en-US" sz="1400" b="1" dirty="0">
                          <a:solidFill>
                            <a:schemeClr val="tx1"/>
                          </a:solidFill>
                          <a:effectLst/>
                          <a:latin typeface="+mn-lt"/>
                        </a:rPr>
                        <a:t>IP</a:t>
                      </a:r>
                      <a:r>
                        <a:rPr lang="en-US" sz="1400" dirty="0">
                          <a:solidFill>
                            <a:schemeClr val="tx1"/>
                          </a:solidFill>
                          <a:effectLst/>
                          <a:latin typeface="+mn-lt"/>
                        </a:rPr>
                        <a:t> used. The current version of the </a:t>
                      </a:r>
                      <a:r>
                        <a:rPr lang="en-US" sz="1400" b="1" dirty="0">
                          <a:solidFill>
                            <a:schemeClr val="tx1"/>
                          </a:solidFill>
                          <a:effectLst/>
                          <a:latin typeface="+mn-lt"/>
                        </a:rPr>
                        <a:t>IP</a:t>
                      </a:r>
                      <a:r>
                        <a:rPr lang="en-US" sz="1400" dirty="0">
                          <a:solidFill>
                            <a:schemeClr val="tx1"/>
                          </a:solidFill>
                          <a:effectLst/>
                          <a:latin typeface="+mn-lt"/>
                        </a:rPr>
                        <a:t> protocol is 4.</a:t>
                      </a:r>
                    </a:p>
                  </a:txBody>
                  <a:tcPr anchor="ctr">
                    <a:noFill/>
                  </a:tcPr>
                </a:tc>
                <a:extLst>
                  <a:ext uri="{0D108BD9-81ED-4DB2-BD59-A6C34878D82A}">
                    <a16:rowId xmlns:a16="http://schemas.microsoft.com/office/drawing/2014/main" val="3645224582"/>
                  </a:ext>
                </a:extLst>
              </a:tr>
              <a:tr h="340663">
                <a:tc>
                  <a:txBody>
                    <a:bodyPr/>
                    <a:lstStyle/>
                    <a:p>
                      <a:pPr algn="l" fontAlgn="ctr"/>
                      <a:r>
                        <a:rPr lang="en-US" sz="1400" b="1" dirty="0">
                          <a:solidFill>
                            <a:schemeClr val="tx1"/>
                          </a:solidFill>
                          <a:effectLst/>
                          <a:latin typeface="+mn-lt"/>
                        </a:rPr>
                        <a:t>Length</a:t>
                      </a:r>
                      <a:endParaRPr lang="en-US" sz="1400" dirty="0">
                        <a:solidFill>
                          <a:schemeClr val="tx1"/>
                        </a:solidFill>
                        <a:effectLst/>
                        <a:latin typeface="+mn-lt"/>
                      </a:endParaRPr>
                    </a:p>
                  </a:txBody>
                  <a:tcPr anchor="ctr">
                    <a:noFill/>
                  </a:tcPr>
                </a:tc>
                <a:tc>
                  <a:txBody>
                    <a:bodyPr/>
                    <a:lstStyle/>
                    <a:p>
                      <a:pPr algn="just" fontAlgn="ctr"/>
                      <a:r>
                        <a:rPr lang="en-US" sz="1400" dirty="0">
                          <a:solidFill>
                            <a:schemeClr val="tx1"/>
                          </a:solidFill>
                          <a:effectLst/>
                          <a:latin typeface="+mn-lt"/>
                        </a:rPr>
                        <a:t>Specifies the datagram header length, measured in 32-bit words.</a:t>
                      </a:r>
                    </a:p>
                  </a:txBody>
                  <a:tcPr anchor="ctr">
                    <a:noFill/>
                  </a:tcPr>
                </a:tc>
                <a:extLst>
                  <a:ext uri="{0D108BD9-81ED-4DB2-BD59-A6C34878D82A}">
                    <a16:rowId xmlns:a16="http://schemas.microsoft.com/office/drawing/2014/main" val="2294620605"/>
                  </a:ext>
                </a:extLst>
              </a:tr>
              <a:tr h="1063987">
                <a:tc>
                  <a:txBody>
                    <a:bodyPr/>
                    <a:lstStyle/>
                    <a:p>
                      <a:pPr algn="l" fontAlgn="ctr"/>
                      <a:r>
                        <a:rPr lang="en-US" sz="1400" b="1" dirty="0">
                          <a:solidFill>
                            <a:schemeClr val="tx1"/>
                          </a:solidFill>
                          <a:effectLst/>
                          <a:latin typeface="+mn-lt"/>
                        </a:rPr>
                        <a:t>Type of Service</a:t>
                      </a:r>
                      <a:endParaRPr lang="en-US" sz="1400" dirty="0">
                        <a:solidFill>
                          <a:schemeClr val="tx1"/>
                        </a:solidFill>
                        <a:effectLst/>
                        <a:latin typeface="+mn-lt"/>
                      </a:endParaRPr>
                    </a:p>
                  </a:txBody>
                  <a:tcPr anchor="ctr">
                    <a:noFill/>
                  </a:tcPr>
                </a:tc>
                <a:tc>
                  <a:txBody>
                    <a:bodyPr/>
                    <a:lstStyle/>
                    <a:p>
                      <a:pPr algn="just" fontAlgn="ctr"/>
                      <a:r>
                        <a:rPr lang="en-US" sz="1400" dirty="0">
                          <a:solidFill>
                            <a:schemeClr val="tx1"/>
                          </a:solidFill>
                          <a:effectLst/>
                          <a:latin typeface="+mn-lt"/>
                        </a:rPr>
                        <a:t>Contains five subfields that specify the type of precedence, delay, throughput, and reliability desired for that packet. (The Internet does not guarantee this request.) The default settings for these five subfields are routine precedence, normal delay, normal throughput, and normal reliability. This field is not generally used by the Internet at this time. This implementation of </a:t>
                      </a:r>
                      <a:r>
                        <a:rPr lang="en-US" sz="1400" b="1" dirty="0">
                          <a:solidFill>
                            <a:schemeClr val="tx1"/>
                          </a:solidFill>
                          <a:effectLst/>
                          <a:latin typeface="+mn-lt"/>
                        </a:rPr>
                        <a:t>IP</a:t>
                      </a:r>
                      <a:r>
                        <a:rPr lang="en-US" sz="1400" dirty="0">
                          <a:solidFill>
                            <a:schemeClr val="tx1"/>
                          </a:solidFill>
                          <a:effectLst/>
                          <a:latin typeface="+mn-lt"/>
                        </a:rPr>
                        <a:t> complies with the requirements of the </a:t>
                      </a:r>
                      <a:r>
                        <a:rPr lang="en-US" sz="1400" b="1" dirty="0">
                          <a:solidFill>
                            <a:schemeClr val="tx1"/>
                          </a:solidFill>
                          <a:effectLst/>
                          <a:latin typeface="+mn-lt"/>
                        </a:rPr>
                        <a:t>IP</a:t>
                      </a:r>
                      <a:r>
                        <a:rPr lang="en-US" sz="1400" dirty="0">
                          <a:solidFill>
                            <a:schemeClr val="tx1"/>
                          </a:solidFill>
                          <a:effectLst/>
                          <a:latin typeface="+mn-lt"/>
                        </a:rPr>
                        <a:t> specification, RFC 791, </a:t>
                      </a:r>
                      <a:r>
                        <a:rPr lang="en-US" sz="1400" i="1" dirty="0">
                          <a:solidFill>
                            <a:schemeClr val="tx1"/>
                          </a:solidFill>
                          <a:effectLst/>
                          <a:latin typeface="+mn-lt"/>
                        </a:rPr>
                        <a:t>Internet Protocol</a:t>
                      </a:r>
                      <a:r>
                        <a:rPr lang="en-US" sz="1400" dirty="0">
                          <a:solidFill>
                            <a:schemeClr val="tx1"/>
                          </a:solidFill>
                          <a:effectLst/>
                          <a:latin typeface="+mn-lt"/>
                        </a:rPr>
                        <a:t>.</a:t>
                      </a:r>
                    </a:p>
                  </a:txBody>
                  <a:tcPr anchor="ctr">
                    <a:noFill/>
                  </a:tcPr>
                </a:tc>
                <a:extLst>
                  <a:ext uri="{0D108BD9-81ED-4DB2-BD59-A6C34878D82A}">
                    <a16:rowId xmlns:a16="http://schemas.microsoft.com/office/drawing/2014/main" val="3873339082"/>
                  </a:ext>
                </a:extLst>
              </a:tr>
              <a:tr h="1259985">
                <a:tc>
                  <a:txBody>
                    <a:bodyPr/>
                    <a:lstStyle/>
                    <a:p>
                      <a:pPr algn="l" fontAlgn="ctr"/>
                      <a:r>
                        <a:rPr lang="en-US" sz="1400" b="1" dirty="0">
                          <a:solidFill>
                            <a:schemeClr val="tx1"/>
                          </a:solidFill>
                          <a:effectLst/>
                          <a:latin typeface="+mn-lt"/>
                        </a:rPr>
                        <a:t>Total Length</a:t>
                      </a:r>
                      <a:endParaRPr lang="en-US" sz="1400" dirty="0">
                        <a:solidFill>
                          <a:schemeClr val="tx1"/>
                        </a:solidFill>
                        <a:effectLst/>
                        <a:latin typeface="+mn-lt"/>
                      </a:endParaRPr>
                    </a:p>
                  </a:txBody>
                  <a:tcPr anchor="ctr">
                    <a:noFill/>
                  </a:tcPr>
                </a:tc>
                <a:tc>
                  <a:txBody>
                    <a:bodyPr/>
                    <a:lstStyle/>
                    <a:p>
                      <a:pPr algn="just" fontAlgn="ctr"/>
                      <a:r>
                        <a:rPr lang="en-US" sz="1400">
                          <a:solidFill>
                            <a:schemeClr val="tx1"/>
                          </a:solidFill>
                          <a:effectLst/>
                          <a:latin typeface="+mn-lt"/>
                        </a:rPr>
                        <a:t>Specifies the length of the datagram including both the header and the data measured in octets. Packet fragmentation at gateways, with reassembly at destinations, is provided. The total length of the </a:t>
                      </a:r>
                      <a:r>
                        <a:rPr lang="en-US" sz="1400" b="1">
                          <a:solidFill>
                            <a:schemeClr val="tx1"/>
                          </a:solidFill>
                          <a:effectLst/>
                          <a:latin typeface="+mn-lt"/>
                        </a:rPr>
                        <a:t>IP</a:t>
                      </a:r>
                      <a:r>
                        <a:rPr lang="en-US" sz="1400">
                          <a:solidFill>
                            <a:schemeClr val="tx1"/>
                          </a:solidFill>
                          <a:effectLst/>
                          <a:latin typeface="+mn-lt"/>
                        </a:rPr>
                        <a:t> packet can be configured on an interface-by-interface basis with the </a:t>
                      </a:r>
                      <a:r>
                        <a:rPr lang="en-US" sz="1400" b="1">
                          <a:solidFill>
                            <a:schemeClr val="tx1"/>
                          </a:solidFill>
                          <a:effectLst/>
                          <a:latin typeface="+mn-lt"/>
                        </a:rPr>
                        <a:t>ifconfig</a:t>
                      </a:r>
                      <a:r>
                        <a:rPr lang="en-US" sz="1400">
                          <a:solidFill>
                            <a:schemeClr val="tx1"/>
                          </a:solidFill>
                          <a:effectLst/>
                          <a:latin typeface="+mn-lt"/>
                        </a:rPr>
                        <a:t> command, or the System Management Interface Tool (SMIT) fast path, smit chinet. Use SMIT to set the values permanently in the configuration database; use the </a:t>
                      </a:r>
                      <a:r>
                        <a:rPr lang="en-US" sz="1400" b="1">
                          <a:solidFill>
                            <a:schemeClr val="tx1"/>
                          </a:solidFill>
                          <a:effectLst/>
                          <a:latin typeface="+mn-lt"/>
                        </a:rPr>
                        <a:t>ifconfig</a:t>
                      </a:r>
                      <a:r>
                        <a:rPr lang="en-US" sz="1400">
                          <a:solidFill>
                            <a:schemeClr val="tx1"/>
                          </a:solidFill>
                          <a:effectLst/>
                          <a:latin typeface="+mn-lt"/>
                        </a:rPr>
                        <a:t> command to set or change the values in the running system.</a:t>
                      </a:r>
                    </a:p>
                  </a:txBody>
                  <a:tcPr anchor="ctr">
                    <a:noFill/>
                  </a:tcPr>
                </a:tc>
                <a:extLst>
                  <a:ext uri="{0D108BD9-81ED-4DB2-BD59-A6C34878D82A}">
                    <a16:rowId xmlns:a16="http://schemas.microsoft.com/office/drawing/2014/main" val="1206082899"/>
                  </a:ext>
                </a:extLst>
              </a:tr>
              <a:tr h="340663">
                <a:tc>
                  <a:txBody>
                    <a:bodyPr/>
                    <a:lstStyle/>
                    <a:p>
                      <a:pPr algn="l" fontAlgn="ctr"/>
                      <a:r>
                        <a:rPr lang="en-US" sz="1400" b="1" dirty="0">
                          <a:solidFill>
                            <a:schemeClr val="tx1"/>
                          </a:solidFill>
                          <a:effectLst/>
                          <a:latin typeface="+mn-lt"/>
                        </a:rPr>
                        <a:t>Identification</a:t>
                      </a:r>
                      <a:endParaRPr lang="en-US" sz="1400" dirty="0">
                        <a:solidFill>
                          <a:schemeClr val="tx1"/>
                        </a:solidFill>
                        <a:effectLst/>
                        <a:latin typeface="+mn-lt"/>
                      </a:endParaRPr>
                    </a:p>
                  </a:txBody>
                  <a:tcPr anchor="ctr">
                    <a:noFill/>
                  </a:tcPr>
                </a:tc>
                <a:tc>
                  <a:txBody>
                    <a:bodyPr/>
                    <a:lstStyle/>
                    <a:p>
                      <a:pPr algn="just" fontAlgn="ctr"/>
                      <a:r>
                        <a:rPr lang="en-US" sz="1400" dirty="0">
                          <a:solidFill>
                            <a:schemeClr val="tx1"/>
                          </a:solidFill>
                          <a:effectLst/>
                          <a:latin typeface="+mn-lt"/>
                        </a:rPr>
                        <a:t>Contains a unique integer that identifies the datagram.</a:t>
                      </a:r>
                    </a:p>
                  </a:txBody>
                  <a:tcPr anchor="ctr">
                    <a:noFill/>
                  </a:tcPr>
                </a:tc>
                <a:extLst>
                  <a:ext uri="{0D108BD9-81ED-4DB2-BD59-A6C34878D82A}">
                    <a16:rowId xmlns:a16="http://schemas.microsoft.com/office/drawing/2014/main" val="1693265531"/>
                  </a:ext>
                </a:extLst>
              </a:tr>
              <a:tr h="475994">
                <a:tc>
                  <a:txBody>
                    <a:bodyPr/>
                    <a:lstStyle/>
                    <a:p>
                      <a:pPr algn="l" fontAlgn="ctr"/>
                      <a:r>
                        <a:rPr lang="en-US" sz="1400" b="1" dirty="0">
                          <a:solidFill>
                            <a:schemeClr val="tx1"/>
                          </a:solidFill>
                          <a:effectLst/>
                          <a:latin typeface="+mn-lt"/>
                        </a:rPr>
                        <a:t>Flags</a:t>
                      </a:r>
                      <a:endParaRPr lang="en-US" sz="1400" dirty="0">
                        <a:solidFill>
                          <a:schemeClr val="tx1"/>
                        </a:solidFill>
                        <a:effectLst/>
                        <a:latin typeface="+mn-lt"/>
                      </a:endParaRPr>
                    </a:p>
                  </a:txBody>
                  <a:tcPr anchor="ctr">
                    <a:noFill/>
                  </a:tcPr>
                </a:tc>
                <a:tc>
                  <a:txBody>
                    <a:bodyPr/>
                    <a:lstStyle/>
                    <a:p>
                      <a:pPr algn="just" fontAlgn="ctr"/>
                      <a:r>
                        <a:rPr lang="en-US" sz="1400">
                          <a:solidFill>
                            <a:schemeClr val="tx1"/>
                          </a:solidFill>
                          <a:effectLst/>
                          <a:latin typeface="+mn-lt"/>
                        </a:rPr>
                        <a:t>Controls datagram fragmentation, along with the Identification field. The Fragment Flags specify whether the datagram can be fragmented and whether the current fragment is the last one.</a:t>
                      </a:r>
                    </a:p>
                  </a:txBody>
                  <a:tcPr anchor="ctr">
                    <a:noFill/>
                  </a:tcPr>
                </a:tc>
                <a:extLst>
                  <a:ext uri="{0D108BD9-81ED-4DB2-BD59-A6C34878D82A}">
                    <a16:rowId xmlns:a16="http://schemas.microsoft.com/office/drawing/2014/main" val="2780617025"/>
                  </a:ext>
                </a:extLst>
              </a:tr>
              <a:tr h="340663">
                <a:tc>
                  <a:txBody>
                    <a:bodyPr/>
                    <a:lstStyle/>
                    <a:p>
                      <a:pPr algn="l" fontAlgn="ctr"/>
                      <a:r>
                        <a:rPr lang="en-US" sz="1400" b="1" dirty="0">
                          <a:solidFill>
                            <a:schemeClr val="tx1"/>
                          </a:solidFill>
                          <a:effectLst/>
                          <a:latin typeface="+mn-lt"/>
                        </a:rPr>
                        <a:t>Fragment Offset</a:t>
                      </a:r>
                      <a:endParaRPr lang="en-US" sz="1400" dirty="0">
                        <a:solidFill>
                          <a:schemeClr val="tx1"/>
                        </a:solidFill>
                        <a:effectLst/>
                        <a:latin typeface="+mn-lt"/>
                      </a:endParaRPr>
                    </a:p>
                  </a:txBody>
                  <a:tcPr anchor="ctr">
                    <a:noFill/>
                  </a:tcPr>
                </a:tc>
                <a:tc>
                  <a:txBody>
                    <a:bodyPr/>
                    <a:lstStyle/>
                    <a:p>
                      <a:pPr algn="just" fontAlgn="ctr"/>
                      <a:r>
                        <a:rPr lang="en-US" sz="1400">
                          <a:solidFill>
                            <a:schemeClr val="tx1"/>
                          </a:solidFill>
                          <a:effectLst/>
                          <a:latin typeface="+mn-lt"/>
                        </a:rPr>
                        <a:t>Specifies the offset of this fragment in the original datagram measured in units of 8 octets.</a:t>
                      </a:r>
                    </a:p>
                  </a:txBody>
                  <a:tcPr anchor="ctr">
                    <a:noFill/>
                  </a:tcPr>
                </a:tc>
                <a:extLst>
                  <a:ext uri="{0D108BD9-81ED-4DB2-BD59-A6C34878D82A}">
                    <a16:rowId xmlns:a16="http://schemas.microsoft.com/office/drawing/2014/main" val="2862618660"/>
                  </a:ext>
                </a:extLst>
              </a:tr>
              <a:tr h="475994">
                <a:tc>
                  <a:txBody>
                    <a:bodyPr/>
                    <a:lstStyle/>
                    <a:p>
                      <a:pPr algn="l" fontAlgn="ctr"/>
                      <a:r>
                        <a:rPr lang="en-US" sz="1400" b="1" dirty="0">
                          <a:solidFill>
                            <a:schemeClr val="tx1"/>
                          </a:solidFill>
                          <a:effectLst/>
                          <a:latin typeface="+mn-lt"/>
                        </a:rPr>
                        <a:t>Time to Live</a:t>
                      </a:r>
                      <a:endParaRPr lang="en-US" sz="1400" dirty="0">
                        <a:solidFill>
                          <a:schemeClr val="tx1"/>
                        </a:solidFill>
                        <a:effectLst/>
                        <a:latin typeface="+mn-lt"/>
                      </a:endParaRPr>
                    </a:p>
                  </a:txBody>
                  <a:tcPr anchor="ctr">
                    <a:noFill/>
                  </a:tcPr>
                </a:tc>
                <a:tc>
                  <a:txBody>
                    <a:bodyPr/>
                    <a:lstStyle/>
                    <a:p>
                      <a:pPr algn="just" fontAlgn="ctr"/>
                      <a:r>
                        <a:rPr lang="en-US" sz="1400">
                          <a:solidFill>
                            <a:schemeClr val="tx1"/>
                          </a:solidFill>
                          <a:effectLst/>
                          <a:latin typeface="+mn-lt"/>
                        </a:rPr>
                        <a:t>Specifies how long the datagram can remain on the Internet. This keeps misrouted datagrams from remaining on the Internet indefinitely. The default time to live is 255 seconds.</a:t>
                      </a:r>
                    </a:p>
                  </a:txBody>
                  <a:tcPr anchor="ctr">
                    <a:noFill/>
                  </a:tcPr>
                </a:tc>
                <a:extLst>
                  <a:ext uri="{0D108BD9-81ED-4DB2-BD59-A6C34878D82A}">
                    <a16:rowId xmlns:a16="http://schemas.microsoft.com/office/drawing/2014/main" val="1601157798"/>
                  </a:ext>
                </a:extLst>
              </a:tr>
              <a:tr h="340663">
                <a:tc>
                  <a:txBody>
                    <a:bodyPr/>
                    <a:lstStyle/>
                    <a:p>
                      <a:pPr algn="l" fontAlgn="ctr"/>
                      <a:r>
                        <a:rPr lang="en-US" sz="1400" b="1" dirty="0">
                          <a:solidFill>
                            <a:schemeClr val="tx1"/>
                          </a:solidFill>
                          <a:effectLst/>
                          <a:latin typeface="+mn-lt"/>
                        </a:rPr>
                        <a:t>Protocol</a:t>
                      </a:r>
                      <a:endParaRPr lang="en-US" sz="1400" dirty="0">
                        <a:solidFill>
                          <a:schemeClr val="tx1"/>
                        </a:solidFill>
                        <a:effectLst/>
                        <a:latin typeface="+mn-lt"/>
                      </a:endParaRPr>
                    </a:p>
                  </a:txBody>
                  <a:tcPr anchor="ctr">
                    <a:noFill/>
                  </a:tcPr>
                </a:tc>
                <a:tc>
                  <a:txBody>
                    <a:bodyPr/>
                    <a:lstStyle/>
                    <a:p>
                      <a:pPr algn="just" fontAlgn="ctr"/>
                      <a:r>
                        <a:rPr lang="en-US" sz="1400" dirty="0">
                          <a:solidFill>
                            <a:schemeClr val="tx1"/>
                          </a:solidFill>
                          <a:effectLst/>
                          <a:latin typeface="+mn-lt"/>
                        </a:rPr>
                        <a:t>Specifies the high-level protocol type.</a:t>
                      </a:r>
                    </a:p>
                  </a:txBody>
                  <a:tcPr anchor="ctr">
                    <a:noFill/>
                  </a:tcPr>
                </a:tc>
                <a:extLst>
                  <a:ext uri="{0D108BD9-81ED-4DB2-BD59-A6C34878D82A}">
                    <a16:rowId xmlns:a16="http://schemas.microsoft.com/office/drawing/2014/main" val="2336769890"/>
                  </a:ext>
                </a:extLst>
              </a:tr>
              <a:tr h="340663">
                <a:tc>
                  <a:txBody>
                    <a:bodyPr/>
                    <a:lstStyle/>
                    <a:p>
                      <a:pPr algn="l" fontAlgn="ctr"/>
                      <a:r>
                        <a:rPr lang="en-US" sz="1400" b="1" dirty="0">
                          <a:solidFill>
                            <a:schemeClr val="tx1"/>
                          </a:solidFill>
                          <a:effectLst/>
                          <a:latin typeface="+mn-lt"/>
                        </a:rPr>
                        <a:t>Header Checksum</a:t>
                      </a:r>
                      <a:endParaRPr lang="en-US" sz="1400" dirty="0">
                        <a:solidFill>
                          <a:schemeClr val="tx1"/>
                        </a:solidFill>
                        <a:effectLst/>
                        <a:latin typeface="+mn-lt"/>
                      </a:endParaRPr>
                    </a:p>
                  </a:txBody>
                  <a:tcPr anchor="ctr">
                    <a:noFill/>
                  </a:tcPr>
                </a:tc>
                <a:tc>
                  <a:txBody>
                    <a:bodyPr/>
                    <a:lstStyle/>
                    <a:p>
                      <a:pPr algn="just" fontAlgn="ctr"/>
                      <a:r>
                        <a:rPr lang="en-US" sz="1400">
                          <a:solidFill>
                            <a:schemeClr val="tx1"/>
                          </a:solidFill>
                          <a:effectLst/>
                          <a:latin typeface="+mn-lt"/>
                        </a:rPr>
                        <a:t>Indicates a number computed to ensure the integrity of header values.</a:t>
                      </a:r>
                    </a:p>
                  </a:txBody>
                  <a:tcPr anchor="ctr">
                    <a:noFill/>
                  </a:tcPr>
                </a:tc>
                <a:extLst>
                  <a:ext uri="{0D108BD9-81ED-4DB2-BD59-A6C34878D82A}">
                    <a16:rowId xmlns:a16="http://schemas.microsoft.com/office/drawing/2014/main" val="1636113359"/>
                  </a:ext>
                </a:extLst>
              </a:tr>
              <a:tr h="340663">
                <a:tc>
                  <a:txBody>
                    <a:bodyPr/>
                    <a:lstStyle/>
                    <a:p>
                      <a:pPr algn="l" fontAlgn="ctr"/>
                      <a:r>
                        <a:rPr lang="en-US" sz="1400" b="1" dirty="0">
                          <a:solidFill>
                            <a:schemeClr val="tx1"/>
                          </a:solidFill>
                          <a:effectLst/>
                          <a:latin typeface="+mn-lt"/>
                        </a:rPr>
                        <a:t>Source Address</a:t>
                      </a:r>
                      <a:endParaRPr lang="en-US" sz="1400" dirty="0">
                        <a:solidFill>
                          <a:schemeClr val="tx1"/>
                        </a:solidFill>
                        <a:effectLst/>
                        <a:latin typeface="+mn-lt"/>
                      </a:endParaRPr>
                    </a:p>
                  </a:txBody>
                  <a:tcPr anchor="ctr">
                    <a:noFill/>
                  </a:tcPr>
                </a:tc>
                <a:tc>
                  <a:txBody>
                    <a:bodyPr/>
                    <a:lstStyle/>
                    <a:p>
                      <a:pPr algn="just" fontAlgn="ctr"/>
                      <a:r>
                        <a:rPr lang="en-US" sz="1400">
                          <a:solidFill>
                            <a:schemeClr val="tx1"/>
                          </a:solidFill>
                          <a:effectLst/>
                          <a:latin typeface="+mn-lt"/>
                        </a:rPr>
                        <a:t>Specifies the Internet address of the sending host.</a:t>
                      </a:r>
                    </a:p>
                  </a:txBody>
                  <a:tcPr anchor="ctr">
                    <a:noFill/>
                  </a:tcPr>
                </a:tc>
                <a:extLst>
                  <a:ext uri="{0D108BD9-81ED-4DB2-BD59-A6C34878D82A}">
                    <a16:rowId xmlns:a16="http://schemas.microsoft.com/office/drawing/2014/main" val="709762103"/>
                  </a:ext>
                </a:extLst>
              </a:tr>
              <a:tr h="340663">
                <a:tc>
                  <a:txBody>
                    <a:bodyPr/>
                    <a:lstStyle/>
                    <a:p>
                      <a:pPr algn="l" fontAlgn="ctr"/>
                      <a:r>
                        <a:rPr lang="en-US" sz="1400" b="1" dirty="0">
                          <a:solidFill>
                            <a:schemeClr val="tx1"/>
                          </a:solidFill>
                          <a:effectLst/>
                          <a:latin typeface="+mn-lt"/>
                        </a:rPr>
                        <a:t>Destination Address</a:t>
                      </a:r>
                      <a:endParaRPr lang="en-US" sz="1400" dirty="0">
                        <a:solidFill>
                          <a:schemeClr val="tx1"/>
                        </a:solidFill>
                        <a:effectLst/>
                        <a:latin typeface="+mn-lt"/>
                      </a:endParaRPr>
                    </a:p>
                  </a:txBody>
                  <a:tcPr anchor="ctr">
                    <a:noFill/>
                  </a:tcPr>
                </a:tc>
                <a:tc>
                  <a:txBody>
                    <a:bodyPr/>
                    <a:lstStyle/>
                    <a:p>
                      <a:pPr algn="just" fontAlgn="ctr"/>
                      <a:r>
                        <a:rPr lang="en-US" sz="1400" dirty="0">
                          <a:solidFill>
                            <a:schemeClr val="tx1"/>
                          </a:solidFill>
                          <a:effectLst/>
                          <a:latin typeface="+mn-lt"/>
                        </a:rPr>
                        <a:t>Specifies the Internet address of the receiving host.</a:t>
                      </a:r>
                    </a:p>
                  </a:txBody>
                  <a:tcPr anchor="ctr">
                    <a:noFill/>
                  </a:tcPr>
                </a:tc>
                <a:extLst>
                  <a:ext uri="{0D108BD9-81ED-4DB2-BD59-A6C34878D82A}">
                    <a16:rowId xmlns:a16="http://schemas.microsoft.com/office/drawing/2014/main" val="1301869604"/>
                  </a:ext>
                </a:extLst>
              </a:tr>
            </a:tbl>
          </a:graphicData>
        </a:graphic>
      </p:graphicFrame>
    </p:spTree>
    <p:extLst>
      <p:ext uri="{BB962C8B-B14F-4D97-AF65-F5344CB8AC3E}">
        <p14:creationId xmlns:p14="http://schemas.microsoft.com/office/powerpoint/2010/main" val="33218345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CA4C7-06DC-A895-E0B2-22C12B8CDD4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2638433-8BB9-4008-C7EE-C5E93C6BA975}"/>
              </a:ext>
            </a:extLst>
          </p:cNvPr>
          <p:cNvSpPr txBox="1"/>
          <p:nvPr/>
        </p:nvSpPr>
        <p:spPr>
          <a:xfrm>
            <a:off x="514350" y="349250"/>
            <a:ext cx="6743700" cy="646331"/>
          </a:xfrm>
          <a:prstGeom prst="rect">
            <a:avLst/>
          </a:prstGeom>
          <a:noFill/>
        </p:spPr>
        <p:txBody>
          <a:bodyPr wrap="square" rtlCol="0">
            <a:spAutoFit/>
          </a:bodyPr>
          <a:lstStyle/>
          <a:p>
            <a:r>
              <a:rPr lang="en-US" sz="3600" dirty="0"/>
              <a:t>DHCP</a:t>
            </a:r>
            <a:endParaRPr lang="en-US" dirty="0"/>
          </a:p>
        </p:txBody>
      </p:sp>
      <p:sp>
        <p:nvSpPr>
          <p:cNvPr id="3" name="TextBox 2">
            <a:extLst>
              <a:ext uri="{FF2B5EF4-FFF2-40B4-BE49-F238E27FC236}">
                <a16:creationId xmlns:a16="http://schemas.microsoft.com/office/drawing/2014/main" id="{79AF4460-5033-8556-7CAC-83C285B7FE31}"/>
              </a:ext>
            </a:extLst>
          </p:cNvPr>
          <p:cNvSpPr txBox="1"/>
          <p:nvPr/>
        </p:nvSpPr>
        <p:spPr>
          <a:xfrm>
            <a:off x="514350" y="1415790"/>
            <a:ext cx="10963776" cy="3046988"/>
          </a:xfrm>
          <a:prstGeom prst="rect">
            <a:avLst/>
          </a:prstGeom>
          <a:noFill/>
        </p:spPr>
        <p:txBody>
          <a:bodyPr wrap="square">
            <a:spAutoFit/>
          </a:bodyPr>
          <a:lstStyle/>
          <a:p>
            <a:pPr algn="just"/>
            <a:r>
              <a:rPr lang="en-US" sz="2400" b="0" i="0" dirty="0">
                <a:effectLst/>
              </a:rPr>
              <a:t>Dynamic Host Configuration Protocol is a network protocol used to automate the process of assigning IP addresses and other network configuration parameters to devices.</a:t>
            </a:r>
          </a:p>
          <a:p>
            <a:pPr algn="just"/>
            <a:endParaRPr lang="en-US" sz="2400" dirty="0"/>
          </a:p>
          <a:p>
            <a:pPr algn="just"/>
            <a:r>
              <a:rPr lang="en-US" sz="2400" b="0" i="0" dirty="0">
                <a:effectLst/>
              </a:rPr>
              <a:t>Instead of manually configuring each device with an IP address, DHCP allows devices to connect to a network and receive all necessary network information, like IP address, subnet mask, default gateway, and DNS server addresses, automatically from a DHCP server.</a:t>
            </a:r>
            <a:endParaRPr lang="en-US" sz="2400" dirty="0"/>
          </a:p>
        </p:txBody>
      </p:sp>
    </p:spTree>
    <p:extLst>
      <p:ext uri="{BB962C8B-B14F-4D97-AF65-F5344CB8AC3E}">
        <p14:creationId xmlns:p14="http://schemas.microsoft.com/office/powerpoint/2010/main" val="231141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DC6CF0-0FE8-5343-9223-7B9CA557101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F947DEB1-A4D7-811F-D446-F994A3C67B57}"/>
              </a:ext>
            </a:extLst>
          </p:cNvPr>
          <p:cNvSpPr txBox="1"/>
          <p:nvPr/>
        </p:nvSpPr>
        <p:spPr>
          <a:xfrm>
            <a:off x="514350" y="349250"/>
            <a:ext cx="6743700" cy="646331"/>
          </a:xfrm>
          <a:prstGeom prst="rect">
            <a:avLst/>
          </a:prstGeom>
          <a:noFill/>
        </p:spPr>
        <p:txBody>
          <a:bodyPr wrap="square" rtlCol="0">
            <a:spAutoFit/>
          </a:bodyPr>
          <a:lstStyle/>
          <a:p>
            <a:r>
              <a:rPr lang="en-US" sz="3600" dirty="0"/>
              <a:t>Components of DHCP </a:t>
            </a:r>
            <a:endParaRPr lang="en-US" dirty="0"/>
          </a:p>
        </p:txBody>
      </p:sp>
      <p:sp>
        <p:nvSpPr>
          <p:cNvPr id="3" name="TextBox 2">
            <a:extLst>
              <a:ext uri="{FF2B5EF4-FFF2-40B4-BE49-F238E27FC236}">
                <a16:creationId xmlns:a16="http://schemas.microsoft.com/office/drawing/2014/main" id="{A7ABDBA7-CD86-59EB-B126-1F612F4D5929}"/>
              </a:ext>
            </a:extLst>
          </p:cNvPr>
          <p:cNvSpPr txBox="1"/>
          <p:nvPr/>
        </p:nvSpPr>
        <p:spPr>
          <a:xfrm>
            <a:off x="614112" y="1900991"/>
            <a:ext cx="10963776" cy="1384995"/>
          </a:xfrm>
          <a:prstGeom prst="rect">
            <a:avLst/>
          </a:prstGeom>
          <a:noFill/>
        </p:spPr>
        <p:txBody>
          <a:bodyPr wrap="square">
            <a:spAutoFit/>
          </a:bodyPr>
          <a:lstStyle/>
          <a:p>
            <a:pPr marL="342900" indent="-342900" algn="just">
              <a:buFont typeface="Arial" panose="020B0604020202020204" pitchFamily="34" charset="0"/>
              <a:buChar char="•"/>
            </a:pPr>
            <a:r>
              <a:rPr lang="en-US" sz="2800" dirty="0"/>
              <a:t>DHCP Server (router)</a:t>
            </a:r>
          </a:p>
          <a:p>
            <a:pPr marL="342900" indent="-342900" algn="just">
              <a:buFont typeface="Arial" panose="020B0604020202020204" pitchFamily="34" charset="0"/>
              <a:buChar char="•"/>
            </a:pPr>
            <a:endParaRPr lang="en-US" sz="2800" dirty="0"/>
          </a:p>
          <a:p>
            <a:pPr marL="342900" indent="-342900" algn="just">
              <a:buFont typeface="Arial" panose="020B0604020202020204" pitchFamily="34" charset="0"/>
              <a:buChar char="•"/>
            </a:pPr>
            <a:r>
              <a:rPr lang="en-US" sz="2800" dirty="0"/>
              <a:t>DHCP Client (device)</a:t>
            </a:r>
          </a:p>
        </p:txBody>
      </p:sp>
    </p:spTree>
    <p:extLst>
      <p:ext uri="{BB962C8B-B14F-4D97-AF65-F5344CB8AC3E}">
        <p14:creationId xmlns:p14="http://schemas.microsoft.com/office/powerpoint/2010/main" val="443392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C2CB5-BA8B-4091-9690-9A95941FD11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395FF4E-E6F5-41C8-21AE-53887070DA35}"/>
              </a:ext>
            </a:extLst>
          </p:cNvPr>
          <p:cNvSpPr txBox="1"/>
          <p:nvPr/>
        </p:nvSpPr>
        <p:spPr>
          <a:xfrm>
            <a:off x="514350" y="349250"/>
            <a:ext cx="6743700" cy="646331"/>
          </a:xfrm>
          <a:prstGeom prst="rect">
            <a:avLst/>
          </a:prstGeom>
          <a:noFill/>
        </p:spPr>
        <p:txBody>
          <a:bodyPr wrap="square" rtlCol="0">
            <a:spAutoFit/>
          </a:bodyPr>
          <a:lstStyle/>
          <a:p>
            <a:r>
              <a:rPr lang="en-US" sz="3600" dirty="0"/>
              <a:t>DHCP Packet Exchange</a:t>
            </a:r>
            <a:endParaRPr lang="en-US" dirty="0"/>
          </a:p>
        </p:txBody>
      </p:sp>
      <p:sp>
        <p:nvSpPr>
          <p:cNvPr id="3" name="TextBox 2">
            <a:extLst>
              <a:ext uri="{FF2B5EF4-FFF2-40B4-BE49-F238E27FC236}">
                <a16:creationId xmlns:a16="http://schemas.microsoft.com/office/drawing/2014/main" id="{45624E61-9E82-FDAB-B7C8-EB68066AFFBF}"/>
              </a:ext>
            </a:extLst>
          </p:cNvPr>
          <p:cNvSpPr txBox="1"/>
          <p:nvPr/>
        </p:nvSpPr>
        <p:spPr>
          <a:xfrm>
            <a:off x="514350" y="1874728"/>
            <a:ext cx="10963776" cy="3108543"/>
          </a:xfrm>
          <a:prstGeom prst="rect">
            <a:avLst/>
          </a:prstGeom>
          <a:noFill/>
        </p:spPr>
        <p:txBody>
          <a:bodyPr wrap="square">
            <a:spAutoFit/>
          </a:bodyPr>
          <a:lstStyle/>
          <a:p>
            <a:pPr marL="457200" indent="-457200" algn="just">
              <a:buFont typeface="+mj-lt"/>
              <a:buAutoNum type="arabicPeriod"/>
            </a:pPr>
            <a:r>
              <a:rPr lang="en-US" sz="2800" dirty="0"/>
              <a:t>DHCP Discover (Client → Broadcast)</a:t>
            </a:r>
          </a:p>
          <a:p>
            <a:pPr marL="457200" indent="-457200" algn="just">
              <a:buFont typeface="+mj-lt"/>
              <a:buAutoNum type="arabicPeriod"/>
            </a:pPr>
            <a:endParaRPr lang="en-US" sz="2800" dirty="0"/>
          </a:p>
          <a:p>
            <a:pPr marL="457200" indent="-457200" algn="just">
              <a:buFont typeface="+mj-lt"/>
              <a:buAutoNum type="arabicPeriod"/>
            </a:pPr>
            <a:r>
              <a:rPr lang="en-US" sz="2800" dirty="0"/>
              <a:t>DHCP Offer (Server)</a:t>
            </a:r>
          </a:p>
          <a:p>
            <a:pPr marL="457200" indent="-457200" algn="just">
              <a:buFont typeface="+mj-lt"/>
              <a:buAutoNum type="arabicPeriod"/>
            </a:pPr>
            <a:endParaRPr lang="en-US" sz="2800" dirty="0"/>
          </a:p>
          <a:p>
            <a:pPr marL="457200" indent="-457200" algn="just">
              <a:buFont typeface="+mj-lt"/>
              <a:buAutoNum type="arabicPeriod"/>
            </a:pPr>
            <a:r>
              <a:rPr lang="en-US" sz="2800" dirty="0"/>
              <a:t>DHCP Request (Client)</a:t>
            </a:r>
          </a:p>
          <a:p>
            <a:pPr marL="457200" indent="-457200" algn="just">
              <a:buFont typeface="+mj-lt"/>
              <a:buAutoNum type="arabicPeriod"/>
            </a:pPr>
            <a:endParaRPr lang="en-US" sz="2800" dirty="0"/>
          </a:p>
          <a:p>
            <a:pPr marL="457200" indent="-457200" algn="just">
              <a:buFont typeface="+mj-lt"/>
              <a:buAutoNum type="arabicPeriod"/>
            </a:pPr>
            <a:r>
              <a:rPr lang="en-US" sz="2800" dirty="0"/>
              <a:t>DHCP Acknowledgment (Server)</a:t>
            </a:r>
          </a:p>
        </p:txBody>
      </p:sp>
    </p:spTree>
    <p:extLst>
      <p:ext uri="{BB962C8B-B14F-4D97-AF65-F5344CB8AC3E}">
        <p14:creationId xmlns:p14="http://schemas.microsoft.com/office/powerpoint/2010/main" val="1308028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776</TotalTime>
  <Words>1305</Words>
  <Application>Microsoft Office PowerPoint</Application>
  <PresentationFormat>Widescreen</PresentationFormat>
  <Paragraphs>172</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Aptos</vt:lpstr>
      <vt:lpstr>Aptos Display</vt:lpstr>
      <vt:lpstr>Arial</vt:lpstr>
      <vt:lpstr>Office Theme</vt:lpstr>
      <vt:lpstr>IPv4, IPv6, DNS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Shlapak, Danylo</dc:creator>
  <cp:lastModifiedBy>Shlapak, Danylo</cp:lastModifiedBy>
  <cp:revision>9</cp:revision>
  <dcterms:created xsi:type="dcterms:W3CDTF">2025-07-01T20:12:48Z</dcterms:created>
  <dcterms:modified xsi:type="dcterms:W3CDTF">2025-07-02T09:09:01Z</dcterms:modified>
</cp:coreProperties>
</file>