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8DB3-6AE1-872E-7FB0-C09A13231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C6218-4C94-F642-9EDF-A27EE0471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6CA84-1F95-90D4-40FB-F9F9C81F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F50D-FF5E-493C-9109-FBECD37D289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E99AC-A602-BBFB-B05E-02061BB4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EF662-C107-4E82-B933-A9D52C29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C1FF-8486-46C6-9B3C-F5F20215A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5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737A-4060-4D3C-28E5-B365828B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9ED9E-4521-673E-6CFF-B086EA19C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157FA-9F36-13AF-5B87-028021C9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F50D-FF5E-493C-9109-FBECD37D289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97A51-D7BE-A8F6-7293-DDCE5A46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9807F-9844-2BC0-584B-91C54AEB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C1FF-8486-46C6-9B3C-F5F20215A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1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14AD5-A77E-EC1F-F3A8-2A946C4F1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E01E8-7901-ADCA-7CB7-542FD458C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9EBA1-6391-86B0-1686-C5038DC3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F50D-FF5E-493C-9109-FBECD37D289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B7AED-4DEB-6F04-E201-1DE5640C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D6338-30AF-E85A-E42E-F854B70D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C1FF-8486-46C6-9B3C-F5F20215A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4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42D6-4B29-6411-38AE-81950135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E71ED-744B-DC90-DEA2-08B243DEF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6042A-3211-B673-C1C5-A2DD1BD3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F50D-FF5E-493C-9109-FBECD37D289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C37A9-ABBC-D30A-1B93-A5F5B1D7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3FEF5-BC1C-1047-063F-DEA372DA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C1FF-8486-46C6-9B3C-F5F20215A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4396-3C82-44C8-00B5-61952AF9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A6D52-6C2D-E93B-6CD1-7407D53E2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7C17-CC4F-4066-3477-29BAEBD5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F50D-FF5E-493C-9109-FBECD37D289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4A3C-660D-5EC1-EEDA-38015786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1178B-F1E2-26F1-9228-F47D7EC1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C1FF-8486-46C6-9B3C-F5F20215A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3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F1B6-997C-E843-357D-7DF74DD7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78F4-D892-2558-6C35-FCDC59C76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BFF22-73A7-6EFD-87C9-4F0BD1ECE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BD95A-60ED-FC7E-F328-5003CA16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F50D-FF5E-493C-9109-FBECD37D289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BB42C-6680-BACC-1EA2-A6563B4B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B5F6F-8655-7C29-C695-F3F35345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C1FF-8486-46C6-9B3C-F5F20215A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9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06DB-F531-529F-F9F1-356F5B82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85938-00A1-EBB3-8A12-97D792930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B614E-2221-B6D9-1E5F-BF21E8CCC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BA9AA-AB1B-0F64-C2CB-EF14A532E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1201A-2031-4C48-C865-D9F2E7331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D71A1-09E4-ECD5-AAE7-8152F60B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F50D-FF5E-493C-9109-FBECD37D289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287C-93DF-01A1-007C-C55DE8F1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ECDFB-7BE5-1A2D-99D3-ACB27289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C1FF-8486-46C6-9B3C-F5F20215A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4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6061-E53A-A3ED-9477-301D09DC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37EB3-068A-3C81-9531-6C5C33D3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F50D-FF5E-493C-9109-FBECD37D289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4BBD0-99A2-3B7F-ED85-E0C2F1D0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0483B-3121-3863-A9BA-7728CE84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C1FF-8486-46C6-9B3C-F5F20215A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B5CC3-59FF-C3D0-954A-E23EE2FD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F50D-FF5E-493C-9109-FBECD37D289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38963-348B-9363-54D5-68803316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A5204-3B12-FB91-050C-3D5037E6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C1FF-8486-46C6-9B3C-F5F20215A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4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A660-1511-DF21-661D-88714535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86B0D-17BB-EB1C-C832-4CC9EC2C5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E396A-0654-A022-B927-186CE30F7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9868-249C-E964-E3F7-AD496083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F50D-FF5E-493C-9109-FBECD37D289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67FED-942C-ACFA-B0B4-1748AEB2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010FE-674B-EC22-8B74-7FB30E67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C1FF-8486-46C6-9B3C-F5F20215A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1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D6A1-8DB0-2BBA-DE21-B938EA6F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59994-B0CC-23AA-0AC0-34291FF8B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8E245-5D5F-83CE-DE56-75E65C2C7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94683-C36E-2F02-E2A6-92FF4B77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F50D-FF5E-493C-9109-FBECD37D289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D4573-6509-793E-31DC-BAF31591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39B36-584A-8444-D412-B8C406BE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0C1FF-8486-46C6-9B3C-F5F20215A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6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CCECD7-6B5C-721E-6CDF-34829851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2D4E3-8F65-8174-DB20-66841508E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8BA06-C705-769B-73A9-738797492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A1F50D-FF5E-493C-9109-FBECD37D289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9CB8A-9E13-95E6-58B3-7A052E0A7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E46E5-DC15-A722-EB7B-352D47071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30C1FF-8486-46C6-9B3C-F5F20215A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8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BC70-BF8A-99CC-5B3B-D564C57B1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458" y="237461"/>
            <a:ext cx="9144000" cy="745766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RestTemplate</a:t>
            </a:r>
            <a:endParaRPr lang="en-US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89D9A2-486C-F2BD-E719-6102C8C6F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57" y="1495015"/>
            <a:ext cx="1081548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Introduced in Spring 3.0,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RestTemplate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synchronous (blocking) client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performing REST calls. It has been widely used for years and supports various convenience methods like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getForObject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(), exchange(),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postForEntity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3C708-0EF1-B74A-0415-8CE33E127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12" y="3818431"/>
            <a:ext cx="10968576" cy="154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A6BF1-48D8-09EE-3E09-F3AC85875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A95B-3F05-BF9E-261B-ADA70637B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458" y="237461"/>
            <a:ext cx="9144000" cy="745766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WebClient</a:t>
            </a:r>
            <a:endParaRPr lang="en-US" sz="4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77587C-5B14-8382-4904-7475A5881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58" y="1085606"/>
            <a:ext cx="11493911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WebClient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was introduced in Spring 5 as part of the reactive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WebFlux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stack. It is designed for non-blocking, asynchronous communication and returns reactive types such as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Mono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Flux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lang="en-US" sz="2400" dirty="0"/>
              <a:t>Best suited for </a:t>
            </a:r>
            <a:r>
              <a:rPr lang="en-US" sz="2400" b="1" dirty="0"/>
              <a:t>reactive applications</a:t>
            </a:r>
            <a:r>
              <a:rPr lang="en-US" sz="2400" dirty="0"/>
              <a:t> or scenarios where </a:t>
            </a:r>
            <a:r>
              <a:rPr lang="en-US" sz="2400" b="1" dirty="0"/>
              <a:t>non-blocking I/O</a:t>
            </a:r>
            <a:r>
              <a:rPr lang="en-US" sz="2400" dirty="0"/>
              <a:t> is critical.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Note: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Although we can call .block() on a Mono to force synchronous behavior, doing so negates the benefits of non-blocking I/O.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45F49D-A1E8-377E-E36D-BB66F367C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059" y="4173418"/>
            <a:ext cx="8180707" cy="195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7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C104-9AA1-56CC-6E25-54E21D30C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957A-3EEE-6884-A11E-ED3D6B5E7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458" y="237461"/>
            <a:ext cx="9144000" cy="745766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RestClient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08BA87-C040-58ED-1149-D19AF5D787AC}"/>
              </a:ext>
            </a:extLst>
          </p:cNvPr>
          <p:cNvSpPr txBox="1"/>
          <p:nvPr/>
        </p:nvSpPr>
        <p:spPr>
          <a:xfrm>
            <a:off x="383458" y="1403920"/>
            <a:ext cx="107337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With Spring Framework 6.1 (Spring Boot 3.2), </a:t>
            </a:r>
            <a:r>
              <a:rPr lang="en-US" sz="2400" b="1" dirty="0" err="1"/>
              <a:t>RestClient</a:t>
            </a:r>
            <a:r>
              <a:rPr lang="en-US" sz="2400" dirty="0"/>
              <a:t> was introduced as a modern, </a:t>
            </a:r>
            <a:r>
              <a:rPr lang="en-US" sz="2400" b="1" dirty="0"/>
              <a:t>synchronous HTTP client </a:t>
            </a:r>
            <a:r>
              <a:rPr lang="en-US" sz="2400" dirty="0"/>
              <a:t>that combines the best of both: the fluent API of </a:t>
            </a:r>
            <a:r>
              <a:rPr lang="en-US" sz="2400" dirty="0" err="1"/>
              <a:t>WebClient</a:t>
            </a:r>
            <a:r>
              <a:rPr lang="en-US" sz="2400" dirty="0"/>
              <a:t> with the familiar infrastructure of </a:t>
            </a:r>
            <a:r>
              <a:rPr lang="en-US" sz="2400" dirty="0" err="1"/>
              <a:t>RestTemplate</a:t>
            </a:r>
            <a:r>
              <a:rPr lang="en-US" sz="2400" dirty="0"/>
              <a:t>. It’s designed to be more concise and readable without requiring reactive dependencies.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0736F6-1001-9C3C-AFFD-C92DDD7DA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539" y="3429000"/>
            <a:ext cx="7806921" cy="272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3ABF1-3378-07A1-ED99-1924EC17D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D4E5-9495-1AF7-A3FA-494D5A25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458" y="237461"/>
            <a:ext cx="9144000" cy="745766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RestClient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406D5-7BE2-F752-246D-5B821E7CD64B}"/>
              </a:ext>
            </a:extLst>
          </p:cNvPr>
          <p:cNvSpPr txBox="1"/>
          <p:nvPr/>
        </p:nvSpPr>
        <p:spPr>
          <a:xfrm>
            <a:off x="383458" y="1433503"/>
            <a:ext cx="106483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err="1"/>
              <a:t>RestClient</a:t>
            </a:r>
            <a:r>
              <a:rPr lang="en-US" sz="2400" dirty="0"/>
              <a:t> offers the fluent API of </a:t>
            </a:r>
            <a:r>
              <a:rPr lang="en-US" sz="2400" dirty="0" err="1"/>
              <a:t>WebClient</a:t>
            </a:r>
            <a:r>
              <a:rPr lang="en-US" sz="2400" dirty="0"/>
              <a:t> with the underlying components of </a:t>
            </a:r>
            <a:r>
              <a:rPr lang="en-US" sz="2400" dirty="0" err="1"/>
              <a:t>RestTemplate</a:t>
            </a:r>
            <a:r>
              <a:rPr lang="en-US" sz="2400" dirty="0"/>
              <a:t>, making it an excellent choice for new synchronous HTTP clients.</a:t>
            </a:r>
            <a:br>
              <a:rPr lang="en-US" sz="2400" dirty="0"/>
            </a:br>
            <a:endParaRPr lang="en-US" sz="2400" dirty="0"/>
          </a:p>
          <a:p>
            <a:pPr algn="just"/>
            <a:r>
              <a:rPr lang="en-US" sz="2400" dirty="0"/>
              <a:t>For new projects based on the Spring MVC stack, </a:t>
            </a:r>
            <a:r>
              <a:rPr lang="en-US" sz="2400" b="1" dirty="0" err="1"/>
              <a:t>RestClient</a:t>
            </a:r>
            <a:r>
              <a:rPr lang="en-US" sz="2400" dirty="0"/>
              <a:t> </a:t>
            </a:r>
            <a:r>
              <a:rPr lang="en-US" sz="2400" b="1" dirty="0"/>
              <a:t>is the best choice </a:t>
            </a:r>
            <a:r>
              <a:rPr lang="en-US" sz="2400" dirty="0"/>
              <a:t>as </a:t>
            </a:r>
            <a:r>
              <a:rPr lang="en-US" sz="2400" dirty="0" err="1"/>
              <a:t>RestTemplate</a:t>
            </a:r>
            <a:r>
              <a:rPr lang="en-US" sz="2400" dirty="0"/>
              <a:t> is now in maintenance mode.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409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F8541-5E60-4DFF-BB8C-2179858AB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5835-D58B-7992-B528-0A10F098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761" y="207964"/>
            <a:ext cx="9144000" cy="745766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Conclusion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395BAAA-BAB7-5973-7538-F7BE669A7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761" y="1300641"/>
            <a:ext cx="10874477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RestTemplate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if: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You’re maintaining a legacy system or your project already heavily uses it.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Blocking calls are acceptable and you don’t plan to leverage asynchronous processing.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WebClient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if: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You need non-blocking, asynchronous HTTP calls or are building a reactive application.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You plan to handle streaming data or require advanced reactive composition.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RestClient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if: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You’re starting a new project with Spring Boot 3.2 (or later) and prefer a modern, fluent API while using with synchronous calls.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You want cleaner code without introducing the extra libraries required by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WebClient’s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reactive nature.</a:t>
            </a:r>
          </a:p>
        </p:txBody>
      </p:sp>
    </p:spTree>
    <p:extLst>
      <p:ext uri="{BB962C8B-B14F-4D97-AF65-F5344CB8AC3E}">
        <p14:creationId xmlns:p14="http://schemas.microsoft.com/office/powerpoint/2010/main" val="36100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F3E83-5CB4-7300-E88D-E5F7DD8B2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3E2D-70AA-EA11-4488-38E8B9F11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761" y="207964"/>
            <a:ext cx="9144000" cy="745766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D3759-94DC-7CF8-0190-67AA8869F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618" y="1421697"/>
            <a:ext cx="8478763" cy="473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8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340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RestTemplate</vt:lpstr>
      <vt:lpstr>WebClient</vt:lpstr>
      <vt:lpstr>RestClient</vt:lpstr>
      <vt:lpstr>RestClient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Shlapak, Danylo</dc:creator>
  <cp:lastModifiedBy>Shlapak, Danylo</cp:lastModifiedBy>
  <cp:revision>22</cp:revision>
  <dcterms:created xsi:type="dcterms:W3CDTF">2025-02-12T19:48:37Z</dcterms:created>
  <dcterms:modified xsi:type="dcterms:W3CDTF">2025-02-14T12:12:44Z</dcterms:modified>
</cp:coreProperties>
</file>