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64" r:id="rId5"/>
    <p:sldId id="265" r:id="rId6"/>
    <p:sldId id="267" r:id="rId7"/>
    <p:sldId id="259" r:id="rId8"/>
    <p:sldId id="271" r:id="rId9"/>
    <p:sldId id="273" r:id="rId10"/>
    <p:sldId id="260" r:id="rId11"/>
    <p:sldId id="275" r:id="rId12"/>
    <p:sldId id="274" r:id="rId13"/>
    <p:sldId id="277" r:id="rId14"/>
    <p:sldId id="276" r:id="rId15"/>
    <p:sldId id="278" r:id="rId16"/>
    <p:sldId id="261" r:id="rId17"/>
    <p:sldId id="281" r:id="rId18"/>
    <p:sldId id="262" r:id="rId19"/>
    <p:sldId id="283" r:id="rId20"/>
    <p:sldId id="282" r:id="rId21"/>
    <p:sldId id="284" r:id="rId22"/>
    <p:sldId id="285" r:id="rId23"/>
    <p:sldId id="269" r:id="rId24"/>
    <p:sldId id="279" r:id="rId25"/>
    <p:sldId id="280" r:id="rId26"/>
    <p:sldId id="26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2371E-1F08-45E1-0D77-12E0F439B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13972-3B5A-8AA0-F99B-043C41194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D5058-EA57-5E4B-7A3F-C3EE9BA12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5238-0456-418D-98D0-DB6571CB479D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3FEC9-688D-BB5C-4C95-64C9E3DBB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DC9EC-C3AE-AEAC-0C10-DE476FFEC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C357-B780-47B5-B438-642EC4A4F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90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3F96F-E156-C839-5295-68167470F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D6E228-EC15-24B6-1BD9-49AE77EFC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58DA0-09A0-1454-1F92-8180FA3DB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5238-0456-418D-98D0-DB6571CB479D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AF8E7-CC7F-E8D8-585C-82874692F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0CFE4-72EF-728A-2CC8-32F477B84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C357-B780-47B5-B438-642EC4A4F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14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6DC7D9-38D6-7A79-2B65-B58EA818B0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DD845-0E27-F25B-FFC0-06719A6A6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8554B-CF25-DE2C-F41B-32BB94C0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5238-0456-418D-98D0-DB6571CB479D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FBF8E-C082-61FB-06C4-AF7CAE580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70881-B907-9AAA-9F91-E4E1F16AC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C357-B780-47B5-B438-642EC4A4F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392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16954-90AA-E522-9917-3F683CB1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6AFE7-DEFF-24CB-5661-C341167D7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BF0EA-1104-9D1F-ABB0-E7DEF4BCB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5238-0456-418D-98D0-DB6571CB479D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9E0A4-EF16-E61D-B1A1-861EE17B5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C24AC-17EF-C60B-A8E0-115D54095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C357-B780-47B5-B438-642EC4A4F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25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5A039-BC2F-7460-39D5-391FA1287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FDC20D-7FCE-538B-AE90-1C1CC18BB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C9424-FF39-6C32-93F2-FC765524C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5238-0456-418D-98D0-DB6571CB479D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60AE3-D8E2-1A86-3B3C-28920661B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DCCA9-73BC-72A0-424B-398FD82FE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C357-B780-47B5-B438-642EC4A4F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4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9A25D-3B1F-AAF2-DF9F-3EF441A51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6DE34-D5B4-9706-FA01-B0F150E90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5858D0-19FE-65EF-157A-890FFE368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287AC1-79D0-D34D-E78F-8F81FD707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5238-0456-418D-98D0-DB6571CB479D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3ACC1-1AA6-C6B1-B14A-498FDE9D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F9A7FC-9E82-7CD4-4D03-368E8A20C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C357-B780-47B5-B438-642EC4A4F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26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AC306-092E-7018-BD9D-E6FA67650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243B4-9D6E-B9E4-9263-A01BA480A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A40EC-6F0E-4991-557F-2F88418BC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C56BEB-090A-2F42-C2CA-6F2295E1A8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456732-2B40-EDE8-6432-753271AA6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140EC9-61CC-7E98-8784-5B1554FF5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5238-0456-418D-98D0-DB6571CB479D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520272-A5BF-3AC2-5665-38376E697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B11C4B-3168-BE92-EB02-AA407D675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C357-B780-47B5-B438-642EC4A4F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68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DB018-0F82-179E-4BFB-31CA6B2DE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DF25CE-1CFA-587E-D68E-47E439AC4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5238-0456-418D-98D0-DB6571CB479D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4AEF5C-836C-8CC4-D5D3-10864C6D8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29D2D6-C7D4-9A29-E5CE-74E6F87A4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C357-B780-47B5-B438-642EC4A4F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64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180525-C7D9-919F-EFFF-19B08D991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5238-0456-418D-98D0-DB6571CB479D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3908CF-0FC1-7FDE-E1F1-D9829297F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21C61-09A4-8899-831F-05EF601F5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C357-B780-47B5-B438-642EC4A4F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6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F81CA-3D75-A9C0-1EAA-05B6CCBE7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9287B-0AAD-A493-1FF3-931191E13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297FB-6B71-01B2-D803-C2FA60C07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67925A-74C8-23B0-12E5-05EF8A1D1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5238-0456-418D-98D0-DB6571CB479D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88FD11-4901-B8FD-34D7-6F720BC37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033B46-78AE-15B7-54CD-BBFC915C5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C357-B780-47B5-B438-642EC4A4F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03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47709-B6D8-BEE0-0D28-91B387AE8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AD90-56B4-9E3F-2360-82BB7555F3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2DC806-4216-9931-3B1B-740898DB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9B263-13E7-A121-D83A-1F4AE3AD0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5238-0456-418D-98D0-DB6571CB479D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C6636A-F2CE-B500-D831-90350A46B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31F176-27AF-0B25-3235-F9F775692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C357-B780-47B5-B438-642EC4A4F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9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D43D50-0FF4-A66E-DC93-546FD3587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F6F51-DF3D-F5CE-7F2E-BF2DFC0BC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16D53-E9BD-38B0-BD91-1B3BF57A00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8E5238-0456-418D-98D0-DB6571CB479D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2F05F-4444-0319-7BF4-8065A1A338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5A24-965D-8028-4CD5-AA55F912C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89C357-B780-47B5-B438-642EC4A4F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42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4D57A-535C-BABB-1083-D41D952172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Approaches to build network applications</a:t>
            </a:r>
          </a:p>
        </p:txBody>
      </p:sp>
    </p:spTree>
    <p:extLst>
      <p:ext uri="{BB962C8B-B14F-4D97-AF65-F5344CB8AC3E}">
        <p14:creationId xmlns:p14="http://schemas.microsoft.com/office/powerpoint/2010/main" val="514361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394DE6-D830-1D32-AEAA-720C7B510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5C942-965F-9C28-FE21-67F3D9C0A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gRPC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271347-D45F-EDFD-CA6F-A049F7C6E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610" y="3282481"/>
            <a:ext cx="5368379" cy="34703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5CAB8D-32CD-EC3A-9743-CFB0172FBCDF}"/>
              </a:ext>
            </a:extLst>
          </p:cNvPr>
          <p:cNvSpPr txBox="1"/>
          <p:nvPr/>
        </p:nvSpPr>
        <p:spPr>
          <a:xfrm>
            <a:off x="838200" y="1690688"/>
            <a:ext cx="10363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 err="1"/>
              <a:t>gRPC</a:t>
            </a:r>
            <a:r>
              <a:rPr lang="en-US" sz="2400" dirty="0"/>
              <a:t> is a high-performance, open-source framework for making remote procedure calls (RPC) using HTTP/2 for transport and Protocol Buffers for efficient, strongly-typed binary serialization.</a:t>
            </a:r>
          </a:p>
        </p:txBody>
      </p:sp>
    </p:spTree>
    <p:extLst>
      <p:ext uri="{BB962C8B-B14F-4D97-AF65-F5344CB8AC3E}">
        <p14:creationId xmlns:p14="http://schemas.microsoft.com/office/powerpoint/2010/main" val="1316248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4BB49D-8D0B-9997-F9A8-EF787151E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5BD02-936E-A659-76A6-B7EC226C6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gRPC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C2572E-B93C-F1FB-D1D2-639B7A9FAD7F}"/>
              </a:ext>
            </a:extLst>
          </p:cNvPr>
          <p:cNvSpPr txBox="1"/>
          <p:nvPr/>
        </p:nvSpPr>
        <p:spPr>
          <a:xfrm>
            <a:off x="838200" y="1828800"/>
            <a:ext cx="976884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HTTP 2.0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Protocol buffers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Type-safe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215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4CEB2-521D-4D1B-23FE-0F15E1518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4280E-294E-F0E0-2E06-21B19CC8D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gRPC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79C2F7-C195-6B22-9DC8-79861FFBE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029" y="1690688"/>
            <a:ext cx="7923942" cy="430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513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FA1D75-59A4-0BD7-C46D-8B273BFEE3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C9D46-2850-20CF-6A8A-7CA2B0E06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gRPC</a:t>
            </a:r>
            <a:endParaRPr lang="en-US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0F4A9BC4-A6CD-8545-0C13-76BF4B83A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912" y="1794597"/>
            <a:ext cx="9432175" cy="437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363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E67F5D-A3DA-D759-06CD-F37341C28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F8C0-6C6C-F86F-165F-E31C6A6A9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76544E-332E-E871-3775-5EDDCFCBEE2D}"/>
              </a:ext>
            </a:extLst>
          </p:cNvPr>
          <p:cNvSpPr txBox="1"/>
          <p:nvPr/>
        </p:nvSpPr>
        <p:spPr>
          <a:xfrm>
            <a:off x="838200" y="1690688"/>
            <a:ext cx="10515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REST (Representational State Transfer) is an architectural style for designing networked APIs based on HTTP semantics, resources, and stateless communication.</a:t>
            </a:r>
          </a:p>
        </p:txBody>
      </p:sp>
      <p:pic>
        <p:nvPicPr>
          <p:cNvPr id="9218" name="Picture 2" descr="The Beginner's Guide to REST API: Everything You Need to Know | APIsec">
            <a:extLst>
              <a:ext uri="{FF2B5EF4-FFF2-40B4-BE49-F238E27FC236}">
                <a16:creationId xmlns:a16="http://schemas.microsoft.com/office/drawing/2014/main" id="{29128706-8DE1-1495-5270-4FDF2CFDA9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20" b="19964"/>
          <a:stretch/>
        </p:blipFill>
        <p:spPr bwMode="auto">
          <a:xfrm>
            <a:off x="1464223" y="3175461"/>
            <a:ext cx="9263554" cy="2748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0019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B00C87-4CB1-5F7C-8C95-48BA2D83C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80E5-0A5B-681E-D187-F98C15248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8101CC-157C-526E-9EE8-608031A499ED}"/>
              </a:ext>
            </a:extLst>
          </p:cNvPr>
          <p:cNvSpPr txBox="1"/>
          <p:nvPr/>
        </p:nvSpPr>
        <p:spPr>
          <a:xfrm>
            <a:off x="838200" y="1691561"/>
            <a:ext cx="976884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Resource-Oriented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Uses Standard HTTP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Stateless</a:t>
            </a:r>
          </a:p>
          <a:p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Support Caching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272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723EE2-6BA3-CEA8-B8C6-5C1147A94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A2135-6DFB-113B-2048-AB5142415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pic>
        <p:nvPicPr>
          <p:cNvPr id="8194" name="Picture 2" descr="Maturity Model for REST APIs">
            <a:extLst>
              <a:ext uri="{FF2B5EF4-FFF2-40B4-BE49-F238E27FC236}">
                <a16:creationId xmlns:a16="http://schemas.microsoft.com/office/drawing/2014/main" id="{EB218DE0-5161-26F5-B3BC-17394EF80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658" y="1418670"/>
            <a:ext cx="9764684" cy="5218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507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5C3F48-0265-743E-C2AE-707D1C42F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03461-2CE4-27C7-ADD0-D2B9C74E5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GraphQL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1852DC-7327-F1CC-7B99-8990B3B09929}"/>
              </a:ext>
            </a:extLst>
          </p:cNvPr>
          <p:cNvSpPr txBox="1"/>
          <p:nvPr/>
        </p:nvSpPr>
        <p:spPr>
          <a:xfrm>
            <a:off x="838200" y="1477556"/>
            <a:ext cx="10312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0" i="0" dirty="0" err="1">
                <a:solidFill>
                  <a:srgbClr val="333333"/>
                </a:solidFill>
                <a:effectLst/>
              </a:rPr>
              <a:t>GraphQL</a:t>
            </a:r>
            <a:r>
              <a:rPr lang="en-US" sz="2400" b="0" i="0" dirty="0">
                <a:solidFill>
                  <a:srgbClr val="333333"/>
                </a:solidFill>
                <a:effectLst/>
              </a:rPr>
              <a:t> is an API query language that defines specifications of how a client application should request data from a remote server. You can use </a:t>
            </a:r>
            <a:r>
              <a:rPr lang="en-US" sz="2400" b="0" i="0" dirty="0" err="1">
                <a:solidFill>
                  <a:srgbClr val="333333"/>
                </a:solidFill>
                <a:effectLst/>
              </a:rPr>
              <a:t>GraphQL</a:t>
            </a:r>
            <a:r>
              <a:rPr lang="en-US" sz="2400" b="0" i="0" dirty="0">
                <a:solidFill>
                  <a:srgbClr val="333333"/>
                </a:solidFill>
                <a:effectLst/>
              </a:rPr>
              <a:t> in your API calls without relying on the server-side application to define the request.</a:t>
            </a:r>
            <a:endParaRPr lang="en-US" sz="2400" dirty="0"/>
          </a:p>
        </p:txBody>
      </p:sp>
      <p:pic>
        <p:nvPicPr>
          <p:cNvPr id="13314" name="Picture 2" descr="How to Mock a GraphQL API | Bits and Pieces">
            <a:extLst>
              <a:ext uri="{FF2B5EF4-FFF2-40B4-BE49-F238E27FC236}">
                <a16:creationId xmlns:a16="http://schemas.microsoft.com/office/drawing/2014/main" id="{6220FA37-C255-7C85-31D6-5A8FC05EF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495040"/>
            <a:ext cx="8382000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1925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4DBFB7-E4C2-755E-171D-A6DC70267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7FB0D-BBE1-3A5F-5C37-9A591A876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GraphQL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D7A2F1-91D2-59F7-5DF0-0CCC5649F797}"/>
              </a:ext>
            </a:extLst>
          </p:cNvPr>
          <p:cNvSpPr txBox="1"/>
          <p:nvPr/>
        </p:nvSpPr>
        <p:spPr>
          <a:xfrm>
            <a:off x="838200" y="1691561"/>
            <a:ext cx="97688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Resource-Oriented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Uses Standard HTTP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Stateless</a:t>
            </a:r>
          </a:p>
        </p:txBody>
      </p:sp>
    </p:spTree>
    <p:extLst>
      <p:ext uri="{BB962C8B-B14F-4D97-AF65-F5344CB8AC3E}">
        <p14:creationId xmlns:p14="http://schemas.microsoft.com/office/powerpoint/2010/main" val="3385073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D7E286-7CE4-546E-65A6-D7410CC9A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040F4-E4EF-3267-E8D1-03C387027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GraphQL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E7B396-0774-F37C-1BE0-C491C07AE5F1}"/>
              </a:ext>
            </a:extLst>
          </p:cNvPr>
          <p:cNvSpPr txBox="1"/>
          <p:nvPr/>
        </p:nvSpPr>
        <p:spPr>
          <a:xfrm>
            <a:off x="838200" y="1691561"/>
            <a:ext cx="97688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Strongly typed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Flexible data querying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Real-time updates</a:t>
            </a:r>
          </a:p>
        </p:txBody>
      </p:sp>
    </p:spTree>
    <p:extLst>
      <p:ext uri="{BB962C8B-B14F-4D97-AF65-F5344CB8AC3E}">
        <p14:creationId xmlns:p14="http://schemas.microsoft.com/office/powerpoint/2010/main" val="241365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40400-193F-B930-9843-6E14D6A48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of Socket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FE2E6C-C832-81AE-C1F6-4DDD8FB7A5EC}"/>
              </a:ext>
            </a:extLst>
          </p:cNvPr>
          <p:cNvSpPr txBox="1"/>
          <p:nvPr/>
        </p:nvSpPr>
        <p:spPr>
          <a:xfrm>
            <a:off x="838200" y="1690688"/>
            <a:ext cx="104113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0" i="0" dirty="0">
                <a:solidFill>
                  <a:srgbClr val="273239"/>
                </a:solidFill>
                <a:effectLst/>
              </a:rPr>
              <a:t>A </a:t>
            </a:r>
            <a:r>
              <a:rPr lang="en-US" sz="2400" b="1" i="0" dirty="0">
                <a:solidFill>
                  <a:srgbClr val="273239"/>
                </a:solidFill>
                <a:effectLst/>
              </a:rPr>
              <a:t>socket</a:t>
            </a:r>
            <a:r>
              <a:rPr lang="en-US" sz="2400" b="0" i="0" dirty="0">
                <a:solidFill>
                  <a:srgbClr val="273239"/>
                </a:solidFill>
                <a:effectLst/>
              </a:rPr>
              <a:t> is one endpoint of a two-way communication link between two programs running on the network.</a:t>
            </a:r>
            <a:endParaRPr lang="en-US" sz="2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3D4C36B-A614-AD27-78A1-B19B7E0E5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461" y="2892241"/>
            <a:ext cx="9516803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0215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6F626D-3D98-AC2E-F12D-8AEDB1599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03348-027A-0688-BF9D-4A924DFDB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GraphQL</a:t>
            </a:r>
            <a:endParaRPr lang="en-US" dirty="0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B2DD7686-276F-40DD-32AC-446C683C11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977"/>
          <a:stretch/>
        </p:blipFill>
        <p:spPr bwMode="auto">
          <a:xfrm>
            <a:off x="6270466" y="2324100"/>
            <a:ext cx="4502467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198F170D-857E-5343-BE6D-E58167420A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51"/>
          <a:stretch/>
        </p:blipFill>
        <p:spPr bwMode="auto">
          <a:xfrm>
            <a:off x="694373" y="1690688"/>
            <a:ext cx="4995227" cy="36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873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9263DF-1B07-95AB-E802-5C84C537F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13C50-122F-1E30-7ED1-30C955295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GraphQL</a:t>
            </a:r>
            <a:r>
              <a:rPr lang="en-US" dirty="0"/>
              <a:t>. How to implement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930B5C-244A-8010-114F-114232308C1E}"/>
              </a:ext>
            </a:extLst>
          </p:cNvPr>
          <p:cNvSpPr txBox="1"/>
          <p:nvPr/>
        </p:nvSpPr>
        <p:spPr>
          <a:xfrm>
            <a:off x="838200" y="1803321"/>
            <a:ext cx="97688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242424"/>
                </a:solidFill>
                <a:effectLst/>
                <a:latin typeface="source-serif-pro"/>
              </a:rPr>
              <a:t>Define a </a:t>
            </a:r>
            <a:r>
              <a:rPr lang="en-US" sz="3200" b="0" i="0" dirty="0" err="1">
                <a:solidFill>
                  <a:srgbClr val="242424"/>
                </a:solidFill>
                <a:effectLst/>
                <a:latin typeface="source-serif-pro"/>
              </a:rPr>
              <a:t>GraphQL</a:t>
            </a:r>
            <a:r>
              <a:rPr lang="en-US" sz="3200" b="0" i="0" dirty="0">
                <a:solidFill>
                  <a:srgbClr val="242424"/>
                </a:solidFill>
                <a:effectLst/>
                <a:latin typeface="source-serif-pro"/>
              </a:rPr>
              <a:t> schema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242424"/>
                </a:solidFill>
                <a:effectLst/>
                <a:latin typeface="source-serif-pro"/>
              </a:rPr>
              <a:t>Implement resolvers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242424"/>
                </a:solidFill>
                <a:effectLst/>
                <a:latin typeface="source-serif-pro"/>
              </a:rPr>
              <a:t>Set up a </a:t>
            </a:r>
            <a:r>
              <a:rPr lang="en-US" sz="3200" b="0" i="0" dirty="0" err="1">
                <a:solidFill>
                  <a:srgbClr val="242424"/>
                </a:solidFill>
                <a:effectLst/>
                <a:latin typeface="source-serif-pro"/>
              </a:rPr>
              <a:t>GraphQL</a:t>
            </a:r>
            <a:r>
              <a:rPr lang="en-US" sz="3200" b="0" i="0" dirty="0">
                <a:solidFill>
                  <a:srgbClr val="242424"/>
                </a:solidFill>
                <a:effectLst/>
                <a:latin typeface="source-serif-pro"/>
              </a:rPr>
              <a:t>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242424"/>
              </a:solidFill>
              <a:latin typeface="source-serif-pr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242424"/>
                </a:solidFill>
                <a:effectLst/>
                <a:latin typeface="source-serif-pro"/>
              </a:rPr>
              <a:t>Set up a </a:t>
            </a:r>
            <a:r>
              <a:rPr lang="en-US" sz="3200" b="0" i="0" dirty="0" err="1">
                <a:solidFill>
                  <a:srgbClr val="242424"/>
                </a:solidFill>
                <a:effectLst/>
                <a:latin typeface="source-serif-pro"/>
              </a:rPr>
              <a:t>GraphQL</a:t>
            </a:r>
            <a:r>
              <a:rPr lang="en-US" sz="3200" b="0" i="0" dirty="0">
                <a:solidFill>
                  <a:srgbClr val="242424"/>
                </a:solidFill>
                <a:effectLst/>
                <a:latin typeface="source-serif-pro"/>
              </a:rPr>
              <a:t> client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87688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F933F-2CCA-D071-7F2E-D38E07C2C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>
            <a:extLst>
              <a:ext uri="{FF2B5EF4-FFF2-40B4-BE49-F238E27FC236}">
                <a16:creationId xmlns:a16="http://schemas.microsoft.com/office/drawing/2014/main" id="{12441F28-F7DE-5F5B-E050-BD75C013C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388" y="0"/>
            <a:ext cx="57372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536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161DC2-752A-2174-71CE-E9B8FDCF4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A9BDB-796C-B8A5-DB8D-4A5BC8A91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WebSocket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E14AAB-7DD0-93FD-8745-6BC976C0DF53}"/>
              </a:ext>
            </a:extLst>
          </p:cNvPr>
          <p:cNvSpPr txBox="1"/>
          <p:nvPr/>
        </p:nvSpPr>
        <p:spPr>
          <a:xfrm>
            <a:off x="838200" y="1690688"/>
            <a:ext cx="10515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 err="1"/>
              <a:t>WebSockets</a:t>
            </a:r>
            <a:r>
              <a:rPr lang="en-US" sz="2400" dirty="0"/>
              <a:t> are a network communication protocol that provides a full-duplex, persistent connection between client and server over a single TCP connection.</a:t>
            </a:r>
          </a:p>
        </p:txBody>
      </p:sp>
      <p:pic>
        <p:nvPicPr>
          <p:cNvPr id="11266" name="Picture 2" descr="WebSocket support in Azure Application Gateway | Microsoft Learn">
            <a:extLst>
              <a:ext uri="{FF2B5EF4-FFF2-40B4-BE49-F238E27FC236}">
                <a16:creationId xmlns:a16="http://schemas.microsoft.com/office/drawing/2014/main" id="{7F0B1E98-7C4E-6302-6FB3-ECA148CAB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703" y="3152167"/>
            <a:ext cx="6988593" cy="3597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315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6A030-C5F4-A234-19E2-C5E15227F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9960C-EC48-C7CD-784D-CB3956FA4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WebSocket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6F6E18-44F8-B00E-4C52-8132BD45E170}"/>
              </a:ext>
            </a:extLst>
          </p:cNvPr>
          <p:cNvSpPr txBox="1"/>
          <p:nvPr/>
        </p:nvSpPr>
        <p:spPr>
          <a:xfrm>
            <a:off x="838200" y="1860003"/>
            <a:ext cx="97688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Bidirectional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Low Latency (No repeated handshakes)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Real-Time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8288542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4EA1F6-AD3D-CB60-39AA-63B77A0A71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What are WebSockets and Why are they Used?">
            <a:extLst>
              <a:ext uri="{FF2B5EF4-FFF2-40B4-BE49-F238E27FC236}">
                <a16:creationId xmlns:a16="http://schemas.microsoft.com/office/drawing/2014/main" id="{F9207567-D692-D83E-8229-1714C12066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41"/>
          <a:stretch/>
        </p:blipFill>
        <p:spPr bwMode="auto">
          <a:xfrm>
            <a:off x="2759075" y="301395"/>
            <a:ext cx="6673850" cy="6255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26278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97A1AA-4C41-2E71-B894-C54B7F1D96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0D483-9F79-77EB-D657-DB190AE22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46E09-12B2-3D1C-9457-81BA46235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Monolith</a:t>
            </a:r>
          </a:p>
          <a:p>
            <a:r>
              <a:rPr lang="en-US" sz="4000" dirty="0"/>
              <a:t>Microservices</a:t>
            </a:r>
          </a:p>
          <a:p>
            <a:r>
              <a:rPr lang="en-US" sz="4000" dirty="0"/>
              <a:t>SOA</a:t>
            </a:r>
          </a:p>
          <a:p>
            <a:r>
              <a:rPr lang="en-US" sz="4000" dirty="0"/>
              <a:t>Peer-to-Peer</a:t>
            </a:r>
          </a:p>
          <a:p>
            <a:r>
              <a:rPr lang="en-US" sz="4000" dirty="0"/>
              <a:t>Serverless</a:t>
            </a:r>
          </a:p>
        </p:txBody>
      </p:sp>
    </p:spTree>
    <p:extLst>
      <p:ext uri="{BB962C8B-B14F-4D97-AF65-F5344CB8AC3E}">
        <p14:creationId xmlns:p14="http://schemas.microsoft.com/office/powerpoint/2010/main" val="3386179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4DB09A-BEDC-8E1F-201E-B3423E8E2F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g">
            <a:extLst>
              <a:ext uri="{FF2B5EF4-FFF2-40B4-BE49-F238E27FC236}">
                <a16:creationId xmlns:a16="http://schemas.microsoft.com/office/drawing/2014/main" id="{D651F869-579A-8837-D6C8-13DBC3293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207" y="201274"/>
            <a:ext cx="4649586" cy="6455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3777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B81148-84F4-C039-1E77-C4A2D6E837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igure shows how a sender transmits bytes into the TCP connection, while the receiver extracts bytes from the TCP connection.">
            <a:extLst>
              <a:ext uri="{FF2B5EF4-FFF2-40B4-BE49-F238E27FC236}">
                <a16:creationId xmlns:a16="http://schemas.microsoft.com/office/drawing/2014/main" id="{DC19D70B-F5A0-6E63-AC86-200484063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1409700"/>
            <a:ext cx="1095375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DAA4F3-C0CA-D3F0-A42E-6E99A008D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25" y="244809"/>
            <a:ext cx="10515600" cy="1325563"/>
          </a:xfrm>
        </p:spPr>
        <p:txBody>
          <a:bodyPr/>
          <a:lstStyle/>
          <a:p>
            <a:r>
              <a:rPr lang="en-US" dirty="0"/>
              <a:t>Stream Socket (TCP)</a:t>
            </a:r>
          </a:p>
        </p:txBody>
      </p:sp>
    </p:spTree>
    <p:extLst>
      <p:ext uri="{BB962C8B-B14F-4D97-AF65-F5344CB8AC3E}">
        <p14:creationId xmlns:p14="http://schemas.microsoft.com/office/powerpoint/2010/main" val="2528851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7EA30-277D-A712-0A4C-C20F635C81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8C2F-2BF2-B731-BB6D-F3300632E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25" y="244809"/>
            <a:ext cx="10515600" cy="1325563"/>
          </a:xfrm>
        </p:spPr>
        <p:txBody>
          <a:bodyPr/>
          <a:lstStyle/>
          <a:p>
            <a:r>
              <a:rPr lang="en-US" dirty="0"/>
              <a:t>Datagram Socket (UDP)</a:t>
            </a:r>
          </a:p>
        </p:txBody>
      </p:sp>
      <p:pic>
        <p:nvPicPr>
          <p:cNvPr id="5124" name="Picture 4" descr="What is the User Datagram Protocol (UDP) in Computer Networks?">
            <a:extLst>
              <a:ext uri="{FF2B5EF4-FFF2-40B4-BE49-F238E27FC236}">
                <a16:creationId xmlns:a16="http://schemas.microsoft.com/office/drawing/2014/main" id="{3714E3BC-F463-1B9F-C7D7-4E17F7356D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01"/>
          <a:stretch/>
        </p:blipFill>
        <p:spPr bwMode="auto">
          <a:xfrm>
            <a:off x="0" y="2111432"/>
            <a:ext cx="12192000" cy="321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4673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8FDC2A-B443-B7E9-7AFD-896204E2F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96FC3-712A-2230-3FFF-BCB512AD4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25" y="244809"/>
            <a:ext cx="10515600" cy="1325563"/>
          </a:xfrm>
        </p:spPr>
        <p:txBody>
          <a:bodyPr/>
          <a:lstStyle/>
          <a:p>
            <a:r>
              <a:rPr lang="en-US" dirty="0"/>
              <a:t>Datagram Socket (UDP)</a:t>
            </a:r>
          </a:p>
        </p:txBody>
      </p:sp>
      <p:pic>
        <p:nvPicPr>
          <p:cNvPr id="6146" name="Picture 2" descr="What Is the UDP Protocol? A User Datagram Protocol Definition">
            <a:extLst>
              <a:ext uri="{FF2B5EF4-FFF2-40B4-BE49-F238E27FC236}">
                <a16:creationId xmlns:a16="http://schemas.microsoft.com/office/drawing/2014/main" id="{C722A0F6-22DE-966E-3E55-8B47674114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7" t="16025" r="2337" b="4793"/>
          <a:stretch/>
        </p:blipFill>
        <p:spPr bwMode="auto">
          <a:xfrm>
            <a:off x="1372348" y="1795550"/>
            <a:ext cx="9447304" cy="412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791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362FDD-4E52-9347-5EF6-475DA62B4C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24C8-4C98-8EEC-488F-48CDC2676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0EF41-BB1C-DF1C-CFBC-8E8919406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RPC (Remote Procedure Call) is a method that allows a program to execute a function on another computer over a network as if it were calling a local function.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D5277B-E6BA-3DD4-921C-B676DCE7F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925" y="3429000"/>
            <a:ext cx="805815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571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4DC816-7FFA-AB17-B984-91F8FA262A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0B3538A-1B41-EB7C-CADB-CEA8B9D42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338" y="147179"/>
            <a:ext cx="5725324" cy="656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283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D1FF91-2ECD-4BED-FFA2-B5E9CDFD1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42887-AA0E-B990-8FCD-BF5A87F63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BBC03-840F-8E9E-E21C-94A8C174C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Function-oriented (Execute function with arguments)</a:t>
            </a:r>
          </a:p>
          <a:p>
            <a:endParaRPr lang="en-US" dirty="0"/>
          </a:p>
          <a:p>
            <a:r>
              <a:rPr lang="en-US" dirty="0"/>
              <a:t>Often use custom protocols (</a:t>
            </a:r>
            <a:r>
              <a:rPr lang="en-US" dirty="0" err="1"/>
              <a:t>protobuf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34168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4908</TotalTime>
  <Words>287</Words>
  <Application>Microsoft Office PowerPoint</Application>
  <PresentationFormat>Widescreen</PresentationFormat>
  <Paragraphs>70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Aptos</vt:lpstr>
      <vt:lpstr>Aptos Display</vt:lpstr>
      <vt:lpstr>Arial</vt:lpstr>
      <vt:lpstr>source-serif-pro</vt:lpstr>
      <vt:lpstr>Office Theme</vt:lpstr>
      <vt:lpstr>Approaches to build network applications</vt:lpstr>
      <vt:lpstr>Concept of Socket</vt:lpstr>
      <vt:lpstr>PowerPoint Presentation</vt:lpstr>
      <vt:lpstr>Stream Socket (TCP)</vt:lpstr>
      <vt:lpstr>Datagram Socket (UDP)</vt:lpstr>
      <vt:lpstr>Datagram Socket (UDP)</vt:lpstr>
      <vt:lpstr>RPC</vt:lpstr>
      <vt:lpstr>PowerPoint Presentation</vt:lpstr>
      <vt:lpstr>RPC</vt:lpstr>
      <vt:lpstr>gRPC</vt:lpstr>
      <vt:lpstr>gRPC</vt:lpstr>
      <vt:lpstr>gRPC</vt:lpstr>
      <vt:lpstr>gRPC</vt:lpstr>
      <vt:lpstr>REST</vt:lpstr>
      <vt:lpstr>REST</vt:lpstr>
      <vt:lpstr>REST</vt:lpstr>
      <vt:lpstr>GraphQL</vt:lpstr>
      <vt:lpstr>GraphQL</vt:lpstr>
      <vt:lpstr>GraphQL</vt:lpstr>
      <vt:lpstr>GraphQL</vt:lpstr>
      <vt:lpstr>GraphQL. How to implement</vt:lpstr>
      <vt:lpstr>PowerPoint Presentation</vt:lpstr>
      <vt:lpstr>WebSocket</vt:lpstr>
      <vt:lpstr>WebSocket</vt:lpstr>
      <vt:lpstr>PowerPoint Presentation</vt:lpstr>
      <vt:lpstr>Architectural Approaches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Shlapak, Danylo</dc:creator>
  <cp:lastModifiedBy>Shlapak, Danylo</cp:lastModifiedBy>
  <cp:revision>17</cp:revision>
  <dcterms:created xsi:type="dcterms:W3CDTF">2025-07-07T20:04:55Z</dcterms:created>
  <dcterms:modified xsi:type="dcterms:W3CDTF">2025-07-16T08:47:12Z</dcterms:modified>
</cp:coreProperties>
</file>