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72" r:id="rId5"/>
    <p:sldId id="273" r:id="rId6"/>
    <p:sldId id="274" r:id="rId7"/>
    <p:sldId id="275" r:id="rId8"/>
    <p:sldId id="276" r:id="rId9"/>
    <p:sldId id="278" r:id="rId10"/>
    <p:sldId id="279" r:id="rId11"/>
    <p:sldId id="280" r:id="rId12"/>
    <p:sldId id="282" r:id="rId13"/>
    <p:sldId id="284" r:id="rId14"/>
    <p:sldId id="285" r:id="rId15"/>
    <p:sldId id="286" r:id="rId16"/>
    <p:sldId id="291" r:id="rId17"/>
    <p:sldId id="287" r:id="rId18"/>
    <p:sldId id="292" r:id="rId19"/>
    <p:sldId id="293" r:id="rId20"/>
    <p:sldId id="294" r:id="rId21"/>
    <p:sldId id="266" r:id="rId22"/>
    <p:sldId id="288" r:id="rId23"/>
    <p:sldId id="289" r:id="rId24"/>
    <p:sldId id="29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9000-A03E-F922-3937-163F820AC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A489B-8AB3-15F5-D64E-CF3973F57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402DE-EB51-E104-2E15-0DBBB3D8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959A5-B27F-AE47-E9AD-599A7D0CA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98C13-2CEF-F3EA-F064-8F75DB132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4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3C3D2-C570-6BE6-7B72-932A200E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3B2742-4ED2-CB80-2860-CA30F8DD63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F3E14-D3DE-EF02-A442-0F7D77099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520B2-08FA-3F17-7257-22111384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5FDF8-BFF0-9146-5027-5C924D1F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539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B17AE-830D-D459-B9A3-48FBD3C9D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F170F2-9699-CBBF-1DD7-9AEA8CD5C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1B2A3-2B46-D849-CB76-0CB8631E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A8EA6-09E0-4A0B-EE9B-A44C9E9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0E92B-7D5F-D44B-78CF-2A53D063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2BDDD-CF7F-7F80-8938-6846055BD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1519A-C2D0-432F-F467-15BD1D2EC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24F9-D5B9-4990-00B8-42C4DF4C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0063-DD8F-E318-B4F7-B26CE525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635D7-5F79-777F-1C0D-0C9306C6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07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8B53A-66C5-6A20-2EAB-8CF3793C2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147C05-F3F1-3470-2AFE-BE66C11E3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74621-9CE3-D0D3-F3FE-4D081C49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D2BD-A1D5-9EF3-24B0-6F85573B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A0C5E-77D6-6B99-95FE-C72DF56A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94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2927-69B2-6CD7-80B0-2707487EF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68A5F-932E-87D3-6504-26AB3E4980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9E7B5A-13F7-D76A-5350-7F865B5F7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1C0E8-9323-3F0E-6287-CF7BE099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25A24-8CE3-DE74-97C0-FC9F58734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03359-9264-9B8A-B10E-09008A62B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555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AA8DD-372A-8668-BBE8-00DDE446F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C4E06-8633-F9EB-B47A-BB562D8C8C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17735-3FD3-FD44-84E0-8F3FC55DC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939F42-3F7C-8A3B-F6FB-E8C67FB7FB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C71A1-C62B-3B32-5058-312D1002C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7B0966-3719-83C2-7AB2-6BE824C38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2E41D7-AA88-A862-4189-6A81395E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2BD8BE-D9B3-B84E-5A4E-69F10E7D5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39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933A2-5FAE-1288-4A17-69B577A4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B4ED9-688B-56FE-0503-99FDE404A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3015EA-AADC-69B5-A1AD-DCDD1E57E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611C7-DA85-996E-E014-B202553E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2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8B43AF-A9F6-BDF9-9070-871F45447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D46B8-0730-5384-8577-5C0A918F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A08B6F-3B15-7C40-8F4D-36666BDD2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35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9870-C914-F314-AD83-4D20FC6D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E39E0-0ECB-3002-36B8-DD93809BA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636D7C-DD1C-1859-A639-D0DB2FDBF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08C0-D4D6-3BD1-6E53-B583C4F2E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4C00EE-30CC-3B04-ECA0-F021C0F19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3EE64-6897-04C7-B652-B2ED84A6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BF5E-9DF6-9E6A-9F1B-75D629CC7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367FF-DEA1-D1C4-5181-FEA62E7797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43E129-234B-83A5-4DE1-3946E5A77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EBEB76-1D40-BEA4-0A57-0ED99883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2BA66-1774-D735-4E50-76EEAAB4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2D0C81-DD11-4841-69AA-E065AD0E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521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665A8-2041-2878-188B-6BC1DEEA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8155D-0D5C-77ED-A1AF-FF6909176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D9CF1-99F4-A4E6-040C-F70D684DC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805690-AA2D-4ED9-823D-C994388D90EA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CA408-31B4-B341-B97E-D51F81C7F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1FEB2-05C4-8620-9C4F-D6FC07E384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9B6AB-C47C-4E3E-877B-CE79C3FD0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3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08E0C-0AB1-58CA-3442-457A61CD5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87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Performance Optimization</a:t>
            </a:r>
          </a:p>
        </p:txBody>
      </p:sp>
    </p:spTree>
    <p:extLst>
      <p:ext uri="{BB962C8B-B14F-4D97-AF65-F5344CB8AC3E}">
        <p14:creationId xmlns:p14="http://schemas.microsoft.com/office/powerpoint/2010/main" val="2477552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02A88-30F6-37B3-D3B8-B8CB64832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827EB-EA3F-1703-F480-522FAAADA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&amp; Data Structure Choice</a:t>
            </a:r>
          </a:p>
        </p:txBody>
      </p:sp>
      <p:pic>
        <p:nvPicPr>
          <p:cNvPr id="8194" name="Picture 2" descr="Complexity of different operations on different data structures according  to the Big-O notation - Stack Overflow">
            <a:extLst>
              <a:ext uri="{FF2B5EF4-FFF2-40B4-BE49-F238E27FC236}">
                <a16:creationId xmlns:a16="http://schemas.microsoft.com/office/drawing/2014/main" id="{BA40DA21-15E6-AE98-F9C2-55B683EF6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900" y="2053589"/>
            <a:ext cx="8294199" cy="3161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20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3D94-4DE1-0A9B-1DAD-1D8760EC1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8881-3203-EBB9-F292-AC1A0DA3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&amp; Data Structure Choice</a:t>
            </a:r>
          </a:p>
        </p:txBody>
      </p:sp>
      <p:pic>
        <p:nvPicPr>
          <p:cNvPr id="7170" name="Picture 2" descr="Big O Cheat Sheet – Time Complexity Chart">
            <a:extLst>
              <a:ext uri="{FF2B5EF4-FFF2-40B4-BE49-F238E27FC236}">
                <a16:creationId xmlns:a16="http://schemas.microsoft.com/office/drawing/2014/main" id="{5079E6E2-BD7F-428B-24A6-47F756D0F3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937" y="1474046"/>
            <a:ext cx="7096125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3266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87F75-723F-1F7D-2C54-1B883AC38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CD01-F98E-4E5B-7563-F9C28AB0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Avoid unnecessary object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CABD-FA96-536F-96A8-D87F5DDEA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Every </a:t>
            </a:r>
            <a:r>
              <a:rPr lang="en-US" sz="2000" b="1" i="1" dirty="0"/>
              <a:t>new</a:t>
            </a:r>
            <a:r>
              <a:rPr lang="en-US" sz="2000" dirty="0"/>
              <a:t> allocates memory -&gt; creates GC pressure</a:t>
            </a:r>
          </a:p>
          <a:p>
            <a:r>
              <a:rPr lang="en-US" sz="2000" dirty="0"/>
              <a:t>Short-lived objects aren’t “free”</a:t>
            </a:r>
          </a:p>
          <a:p>
            <a:r>
              <a:rPr lang="en-US" sz="2000" dirty="0"/>
              <a:t>Prefer primitive types over Wrappers, reuse constants, cached object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63241-7E2C-43F6-BC78-599BEDA5D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23" y="2859785"/>
            <a:ext cx="6002635" cy="30939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ECFCAD-1E9F-E865-D41C-70CC66C19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202" y="2859785"/>
            <a:ext cx="6258798" cy="2152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6C3AB7-EFE1-87B9-A87E-508F19A6C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988" y="5613467"/>
            <a:ext cx="8145012" cy="3334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62BF866-6C1E-FE73-296C-C65E6B7C9F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6988" y="5325443"/>
            <a:ext cx="8145012" cy="33342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63AFE5-56EC-312B-FB53-AADC240D4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5012735"/>
            <a:ext cx="6092613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0700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291B7-AB86-DEB9-EC8E-52CEADB2A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56999-3A27-15B0-3358-F02F6072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16C0-F7CC-AEF2-831D-009FE783E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Strings are immutable</a:t>
            </a:r>
            <a:r>
              <a:rPr lang="en-US" sz="2000" dirty="0"/>
              <a:t> → every concatenation creates a new object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</a:t>
            </a:r>
            <a:r>
              <a:rPr lang="en-US" altLang="en-US" sz="2000" dirty="0">
                <a:latin typeface="Arial Unicode MS"/>
              </a:rPr>
              <a:t>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inside loops → thousands of temporary objects → GC pressure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/>
              <a:t>Use </a:t>
            </a:r>
            <a:r>
              <a:rPr lang="en-US" sz="2000" b="1" dirty="0"/>
              <a:t>StringBuilder</a:t>
            </a:r>
            <a:r>
              <a:rPr lang="en-US" sz="2000" dirty="0"/>
              <a:t> (single-threaded) or </a:t>
            </a:r>
            <a:r>
              <a:rPr lang="en-US" sz="2000" b="1" dirty="0" err="1"/>
              <a:t>StringBuffer</a:t>
            </a:r>
            <a:r>
              <a:rPr lang="en-US" sz="2000" dirty="0"/>
              <a:t> (thread-safe) in loops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85DAD9-2514-7760-9A49-9955EC325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2595326"/>
            <a:ext cx="6620799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673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2DC7D-A987-6894-8ED3-CBB5C2AC5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84ABE-8D0E-3E82-BA73-819EBB420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Concurrency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0D98-F3E2-3826-CA27-BC1C95C07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08050"/>
            <a:ext cx="118872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Locks and threads are expensive - too many cause contention &amp; context switching.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Use thread pools (</a:t>
            </a:r>
            <a:r>
              <a:rPr lang="en-US" altLang="en-US" sz="2000" b="1" dirty="0" err="1"/>
              <a:t>ExecutorService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ForkJoinPool</a:t>
            </a:r>
            <a:r>
              <a:rPr lang="en-US" altLang="en-US" sz="2000" dirty="0"/>
              <a:t>) instead of creating new threads.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Prefer concurrent collections (</a:t>
            </a:r>
            <a:r>
              <a:rPr lang="en-US" altLang="en-US" sz="2000" b="1" dirty="0" err="1"/>
              <a:t>ConcurrentHashMap</a:t>
            </a:r>
            <a:r>
              <a:rPr lang="en-US" altLang="en-US" sz="2000" b="1" dirty="0"/>
              <a:t>, </a:t>
            </a:r>
            <a:r>
              <a:rPr lang="en-US" altLang="en-US" sz="2000" b="1" dirty="0" err="1"/>
              <a:t>CopyOnWriteArrayList</a:t>
            </a:r>
            <a:r>
              <a:rPr lang="en-US" altLang="en-US" sz="2000" dirty="0"/>
              <a:t>) over manual synchronized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6085C8-DA04-DBA5-4F30-E58D787CA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02" y="2958683"/>
            <a:ext cx="4991797" cy="29912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FDED9F-D78F-A2EF-FC24-EC14264D0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5164" y="2485742"/>
            <a:ext cx="5344271" cy="4058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696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4787-F641-DD4E-CC55-11D79A352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59D5-7C41-62AA-10DD-ABEE4685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13205-8F96-D481-C264-FECC3BA9B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Disk and network I/O are orders of magnitude slower than CPU/RAM.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Always use buffered streams/readers/writers.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For large files, prefer </a:t>
            </a:r>
            <a:r>
              <a:rPr lang="en-US" altLang="en-US" sz="2000" b="1" dirty="0"/>
              <a:t>streaming</a:t>
            </a:r>
            <a:r>
              <a:rPr lang="en-US" altLang="en-US" sz="2000" dirty="0"/>
              <a:t> instead of loading everything into memory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In Spring leverage</a:t>
            </a:r>
            <a:r>
              <a:rPr lang="en-US" sz="2000" b="1" dirty="0"/>
              <a:t> asynchronous APIs</a:t>
            </a:r>
            <a:r>
              <a:rPr lang="en-US" sz="2000" dirty="0"/>
              <a:t> for high concurrency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327EF6-B1EB-69E7-74A2-2405CB5B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811" y="3429000"/>
            <a:ext cx="6468378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3922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8F8DC-02DA-CECE-07A2-99582CE71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1277E-E2D8-4ED6-D44A-F7E1D9762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122E-D442-CCBF-4BC8-D53C8D6D4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Disk and network I/O are orders of magnitude slower than CPU/RAM.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Always use buffered streams/readers/writers.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For large files, prefer </a:t>
            </a:r>
            <a:r>
              <a:rPr lang="en-US" altLang="en-US" sz="2000" b="1" dirty="0"/>
              <a:t>streaming</a:t>
            </a:r>
            <a:r>
              <a:rPr lang="en-US" altLang="en-US" sz="2000" dirty="0"/>
              <a:t> instead of loading everything into memory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000" dirty="0"/>
              <a:t> In Spring leverage</a:t>
            </a:r>
            <a:r>
              <a:rPr lang="en-US" sz="2000" b="1" dirty="0"/>
              <a:t> asynchronous APIs</a:t>
            </a:r>
            <a:r>
              <a:rPr lang="en-US" sz="2000" dirty="0"/>
              <a:t> for high concurrency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6C04BB2-0878-77D3-C159-E1FBABC9B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205" y="3333395"/>
            <a:ext cx="7087589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17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68F61-CFA3-87EE-5FA6-87DF18083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21BFC-371D-90D7-80B7-A1922138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Caching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40920-B36C-0AC2-9155-B100F3C70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Use </a:t>
            </a:r>
            <a:r>
              <a:rPr lang="en-US" sz="2000" b="1" dirty="0"/>
              <a:t>@Cacheable</a:t>
            </a:r>
            <a:r>
              <a:rPr lang="en-US" sz="2000" dirty="0"/>
              <a:t> to </a:t>
            </a:r>
            <a:r>
              <a:rPr lang="en-US" sz="2000" dirty="0" err="1"/>
              <a:t>memoize</a:t>
            </a:r>
            <a:r>
              <a:rPr lang="en-US" sz="2000" dirty="0"/>
              <a:t> expensive, </a:t>
            </a:r>
            <a:r>
              <a:rPr lang="en-US" sz="2000" i="1" dirty="0"/>
              <a:t>pure-</a:t>
            </a:r>
            <a:r>
              <a:rPr lang="en-US" sz="2000" i="1" dirty="0" err="1"/>
              <a:t>ish</a:t>
            </a:r>
            <a:r>
              <a:rPr lang="en-US" sz="2000" dirty="0"/>
              <a:t> service calls (DB/HTTP/CPU)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DB9B01-8222-73FA-2471-42B706C4B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998" y="1765300"/>
            <a:ext cx="4428004" cy="467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438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7D50A-1A49-63FB-527B-4F6568E6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788BB-8B32-EA7A-0479-0ED80F0B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Lazy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6571C-0E2A-69A7-7625-BB796A400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Delay object creation until first actual use, not at startup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Saves memory and startup time, especially for rarely used beans or heavy resources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Spring: use @Lazy on beans or dependencies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4EEA7F-D7C4-3A28-A143-4DD899FCF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2857250"/>
            <a:ext cx="663032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3D9A2-6440-E115-D73C-18D941B75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FDA9-8A0E-B8B3-26F4-100CE9B09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JDBC &amp; Connection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1054-81D7-32C7-CE42-74EF9D4E1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Use connection pooling (</a:t>
            </a:r>
            <a:r>
              <a:rPr lang="en-US" altLang="en-US" sz="2000" dirty="0" err="1"/>
              <a:t>HikariCP</a:t>
            </a:r>
            <a:r>
              <a:rPr lang="en-US" altLang="en-US" sz="2000" dirty="0"/>
              <a:t>, default in Spring Boot).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Set pool size according to DB capacity (too high = thrashing, too low = thread starvation).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Use batch updates/inserts (</a:t>
            </a:r>
            <a:r>
              <a:rPr lang="en-US" altLang="en-US" sz="2000" dirty="0" err="1"/>
              <a:t>hibernate.jdbc.batch_size</a:t>
            </a:r>
            <a:r>
              <a:rPr lang="en-US" altLang="en-US" sz="2000" dirty="0"/>
              <a:t>, JDBC </a:t>
            </a:r>
            <a:r>
              <a:rPr lang="en-US" altLang="en-US" sz="2000" dirty="0" err="1"/>
              <a:t>addBatch</a:t>
            </a:r>
            <a:r>
              <a:rPr lang="en-US" altLang="en-US" sz="2000" dirty="0"/>
              <a:t>() + </a:t>
            </a:r>
            <a:r>
              <a:rPr lang="en-US" altLang="en-US" sz="2000" dirty="0" err="1"/>
              <a:t>executeBatch</a:t>
            </a:r>
            <a:r>
              <a:rPr lang="en-US" altLang="en-US" sz="2000" dirty="0"/>
              <a:t>()).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058296-B08F-190F-AAD4-069D4A1F9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1337" y="2972221"/>
            <a:ext cx="6449325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2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E4CFA-4F7C-CA9B-4EF8-05E83E5BB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42358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 hoisting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2B361-6F80-D83A-010D-7517A9FDC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45890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Move </a:t>
            </a:r>
            <a:r>
              <a:rPr lang="en-US" sz="2000" b="1" dirty="0"/>
              <a:t>invariant computations</a:t>
            </a:r>
            <a:r>
              <a:rPr lang="en-US" sz="2000" dirty="0"/>
              <a:t> outside of loops to avoid redundant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4C8BC9-8581-B023-51D8-C66F10DE6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4706" y="1896789"/>
            <a:ext cx="6182588" cy="3915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1CD27-7516-2717-07E1-849AA66522CF}"/>
              </a:ext>
            </a:extLst>
          </p:cNvPr>
          <p:cNvSpPr txBox="1"/>
          <p:nvPr/>
        </p:nvSpPr>
        <p:spPr>
          <a:xfrm>
            <a:off x="10820400" y="5996093"/>
            <a:ext cx="10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JIT</a:t>
            </a:r>
            <a:endParaRPr lang="en-US" sz="28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876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D401B-0B15-6B1C-D79A-A3F82111D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CA8B-E974-50F2-8487-CAFE63A72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Hibernate Performance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D2602-5D6A-E403-248D-FD7575EA1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Default is lazy loading, but careless use can lead to </a:t>
            </a:r>
            <a:r>
              <a:rPr lang="en-US" altLang="en-US" sz="2000" b="1" dirty="0"/>
              <a:t>N+1 queries</a:t>
            </a:r>
            <a:r>
              <a:rPr lang="en-US" altLang="en-US" sz="2000" dirty="0"/>
              <a:t>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Always profile SQL logs (</a:t>
            </a:r>
            <a:r>
              <a:rPr lang="en-US" altLang="en-US" sz="2000" b="1" dirty="0" err="1"/>
              <a:t>hibernate.show_sql</a:t>
            </a:r>
            <a:r>
              <a:rPr lang="en-US" altLang="en-US" sz="2000" b="1" dirty="0"/>
              <a:t>=true</a:t>
            </a:r>
            <a:r>
              <a:rPr lang="en-US" altLang="en-US" sz="2000" dirty="0"/>
              <a:t>, </a:t>
            </a:r>
            <a:r>
              <a:rPr lang="en-US" altLang="en-US" sz="2000" b="1" dirty="0"/>
              <a:t>p6spy/</a:t>
            </a:r>
            <a:r>
              <a:rPr lang="en-US" altLang="en-US" sz="2000" b="1" dirty="0" err="1"/>
              <a:t>datasource</a:t>
            </a:r>
            <a:r>
              <a:rPr lang="en-US" altLang="en-US" sz="2000" b="1" dirty="0"/>
              <a:t>-proxy</a:t>
            </a:r>
            <a:r>
              <a:rPr lang="en-US" altLang="en-US" sz="2000" dirty="0"/>
              <a:t>).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Use join fetch or entity graphs for associations you really need.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Paginate results (</a:t>
            </a:r>
            <a:r>
              <a:rPr lang="en-US" altLang="en-US" sz="2000" b="1" dirty="0"/>
              <a:t>Pageable</a:t>
            </a:r>
            <a:r>
              <a:rPr lang="en-US" altLang="en-US" sz="2000" dirty="0"/>
              <a:t>) → avoid </a:t>
            </a:r>
            <a:r>
              <a:rPr lang="en-US" altLang="en-US" sz="2000" dirty="0" err="1"/>
              <a:t>findAll</a:t>
            </a:r>
            <a:r>
              <a:rPr lang="en-US" altLang="en-US" sz="2000" dirty="0"/>
              <a:t>() on big tables.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76CBC5-18B3-CF5A-B3D3-98408A94A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573" y="3212882"/>
            <a:ext cx="8630854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43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C4F10-8697-E7B6-25EF-12A16C048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FE833-5CFD-F786-3579-8B4890911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Language Specific Features</a:t>
            </a:r>
          </a:p>
        </p:txBody>
      </p:sp>
    </p:spTree>
    <p:extLst>
      <p:ext uri="{BB962C8B-B14F-4D97-AF65-F5344CB8AC3E}">
        <p14:creationId xmlns:p14="http://schemas.microsoft.com/office/powerpoint/2010/main" val="2541514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76E42-2E07-231E-0833-050AA008D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C05D-D4A3-2068-5D2B-E575D9413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C++: inline 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4973033-5767-78D9-E638-EC904F4913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878166"/>
            <a:ext cx="7853560" cy="1432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 </a:t>
            </a:r>
            <a:r>
              <a:rPr lang="en-US" altLang="en-US" sz="2000" b="1" dirty="0"/>
              <a:t>inline</a:t>
            </a:r>
            <a:r>
              <a:rPr lang="en-US" altLang="en-US" sz="2000" dirty="0"/>
              <a:t> suggests to the compiler: replace a function call with its body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 Removes call overhead (stack push/pop, jumps)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 Useful for small, frequently called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8C80D0-A7E6-8553-556D-51824CB87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442" y="2973190"/>
            <a:ext cx="673511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773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E12D2-06E4-FB21-46D6-FA907F9EE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E7B54-FC1C-8AB1-72E1-AA4A4043C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C++: </a:t>
            </a:r>
            <a:r>
              <a:rPr lang="en-US" dirty="0" err="1"/>
              <a:t>constexpr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82CB5-C8F3-7DB3-3D0B-1262DCCE0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</a:t>
            </a:r>
            <a:r>
              <a:rPr lang="en-US" altLang="en-US" sz="2000" dirty="0" err="1"/>
              <a:t>constexpr</a:t>
            </a:r>
            <a:r>
              <a:rPr lang="en-US" altLang="en-US" sz="2000" dirty="0"/>
              <a:t> means the expression/function is evaluated at compile time (if possible)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Results in zero runtime overhead → value is “baked into” the binary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/>
              <a:t> Great for constants, math formulas, lookup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2FC0BD-BA5E-49B4-F9CB-C54B8D4EA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968" y="2650863"/>
            <a:ext cx="7078063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93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61064-E82F-012C-2430-C2944C3C6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394C0-070A-5E0A-F4F1-5501C808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Python: NumPy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58114-A979-14EB-CA51-FC39B39A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Pure Python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slow for loops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(dynamic typing, interpreter overhead)</a:t>
            </a: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C under the hood → vectorized operations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100–1000× faster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1CA39-8CAF-E88C-956C-B174D7458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258" y="2646166"/>
            <a:ext cx="704948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307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55ABB-DEF1-193A-D126-BB0F92228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E5946-6324-67FC-3598-B32BA51A3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Inlining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433D-6BB8-531D-E237-67E46DA37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Inlining</a:t>
            </a:r>
            <a:r>
              <a:rPr lang="en-US" sz="2000" dirty="0"/>
              <a:t> replaces a method call with its body at compile or JIT time</a:t>
            </a:r>
          </a:p>
          <a:p>
            <a:r>
              <a:rPr lang="en-US" sz="2000" dirty="0"/>
              <a:t>By default, it works on methods where the compiled size is less than 35 bytes, or for hot methods smaller than 325 bytes</a:t>
            </a:r>
            <a:endParaRPr lang="en-US" sz="1600" dirty="0"/>
          </a:p>
          <a:p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166D07-8A34-084D-EB00-AD67168053E6}"/>
              </a:ext>
            </a:extLst>
          </p:cNvPr>
          <p:cNvSpPr txBox="1"/>
          <p:nvPr/>
        </p:nvSpPr>
        <p:spPr>
          <a:xfrm>
            <a:off x="10820400" y="5996093"/>
            <a:ext cx="10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JIT</a:t>
            </a:r>
            <a:endParaRPr lang="en-US" sz="28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5329DE-8280-49DF-CD62-8391E5DFD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2018625"/>
            <a:ext cx="609685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58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39A9F-C219-8A83-942D-5706D6CE0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849D-EE85-7FD5-079F-1B49EDB13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Lock Coarsening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15AD-8105-185F-58BF-A721533D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JVM optimization that merges multiple adjacent synchronized blocks into one larger lock</a:t>
            </a:r>
          </a:p>
          <a:p>
            <a:r>
              <a:rPr lang="en-US" sz="2000" dirty="0"/>
              <a:t>Reduces lock/unlock overhead when locks are taken repeatedly in tight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E14DE3-7020-C1A7-5170-628374381C12}"/>
              </a:ext>
            </a:extLst>
          </p:cNvPr>
          <p:cNvSpPr txBox="1"/>
          <p:nvPr/>
        </p:nvSpPr>
        <p:spPr>
          <a:xfrm>
            <a:off x="10820400" y="5996093"/>
            <a:ext cx="10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JIT</a:t>
            </a:r>
            <a:endParaRPr lang="en-US" sz="28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A60FC1-71E1-509B-ADA8-90EDC7BA8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1138" y="2032407"/>
            <a:ext cx="5229724" cy="465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312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6E1C1-2555-6787-1A2B-60B85F091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B9D3-B717-1FF2-AE75-B06C3F946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Dead Code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AC5C-7178-2228-37CC-4B8EA5016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Compiler/JIT removes code that has </a:t>
            </a:r>
            <a:r>
              <a:rPr lang="en-US" sz="2000" b="1" dirty="0"/>
              <a:t>no effect on program output</a:t>
            </a:r>
          </a:p>
          <a:p>
            <a:r>
              <a:rPr lang="en-US" sz="2000" dirty="0"/>
              <a:t>Eliminates </a:t>
            </a:r>
            <a:r>
              <a:rPr lang="en-US" sz="2000" b="1" dirty="0"/>
              <a:t>unused variables, unreachable branches, redundant calculations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4CA959-07BE-16BF-9EA3-EE362E87C890}"/>
              </a:ext>
            </a:extLst>
          </p:cNvPr>
          <p:cNvSpPr txBox="1"/>
          <p:nvPr/>
        </p:nvSpPr>
        <p:spPr>
          <a:xfrm>
            <a:off x="10820400" y="5996093"/>
            <a:ext cx="10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JIT</a:t>
            </a:r>
            <a:endParaRPr lang="en-US" sz="28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E436D-7A5B-0AD8-0CCC-2A738CD5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757" y="2133078"/>
            <a:ext cx="7954485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71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44DED-A355-BE02-01DD-D67E298D3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924D3-E5C2-BB6B-B7DF-1671D339C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Redundant store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77127-877D-C468-6A6F-55472B7FF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Compiler/JIT removes </a:t>
            </a:r>
            <a:r>
              <a:rPr lang="en-US" sz="2000" b="1" dirty="0"/>
              <a:t>stores (assignments) that are overwritten before use</a:t>
            </a:r>
          </a:p>
          <a:p>
            <a:r>
              <a:rPr lang="en-US" sz="2000" dirty="0"/>
              <a:t>Prevents unnecessary memory writes and reduces CPU work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98FC2-3148-B44F-7679-E0AE3961E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4600" y="2414446"/>
            <a:ext cx="6982799" cy="2029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79C55C-0A2E-4FF6-7FAC-542FA836B27C}"/>
              </a:ext>
            </a:extLst>
          </p:cNvPr>
          <p:cNvSpPr txBox="1"/>
          <p:nvPr/>
        </p:nvSpPr>
        <p:spPr>
          <a:xfrm>
            <a:off x="10820400" y="5996093"/>
            <a:ext cx="10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JIT</a:t>
            </a:r>
            <a:endParaRPr lang="en-US" sz="28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195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81AFA-A1AC-4A44-324F-847536D6B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9256-343E-14D8-2D3E-F44C930E1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 </a:t>
            </a:r>
            <a:r>
              <a:rPr lang="en-US" dirty="0" err="1"/>
              <a:t>unswitching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6DA5F-0709-9C07-A48B-72B7764A2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Moves </a:t>
            </a:r>
            <a:r>
              <a:rPr lang="en-US" sz="2000" b="1" dirty="0"/>
              <a:t>invariant conditionals</a:t>
            </a:r>
            <a:r>
              <a:rPr lang="en-US" sz="2000" dirty="0"/>
              <a:t> outside of loops</a:t>
            </a:r>
          </a:p>
          <a:p>
            <a:r>
              <a:rPr lang="en-US" sz="2000" dirty="0"/>
              <a:t>Avoid checking for the same if conditions on every iteration</a:t>
            </a:r>
          </a:p>
          <a:p>
            <a:r>
              <a:rPr lang="en-US" sz="2000" dirty="0"/>
              <a:t>Creates two specialized loops with fewer branches inside hot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6E861D-1F5E-07B8-F92B-891C08526830}"/>
              </a:ext>
            </a:extLst>
          </p:cNvPr>
          <p:cNvSpPr txBox="1"/>
          <p:nvPr/>
        </p:nvSpPr>
        <p:spPr>
          <a:xfrm>
            <a:off x="10820400" y="5996093"/>
            <a:ext cx="10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JIT</a:t>
            </a:r>
            <a:endParaRPr lang="en-US" sz="28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BBADFF-D7F6-A0A0-4C3C-816A375C9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091" y="2383246"/>
            <a:ext cx="5567818" cy="425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273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B10C3-8F43-FEE7-6691-FA21AEA33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141D-E6CF-F763-6920-E72DC021A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Loop peeling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BC2C-793E-8C85-145E-0BF16E2DB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b="1" dirty="0"/>
              <a:t>Peels off the first (or last) iteration(s)</a:t>
            </a:r>
            <a:r>
              <a:rPr lang="en-US" sz="2000" dirty="0"/>
              <a:t> of a loop</a:t>
            </a:r>
          </a:p>
          <a:p>
            <a:r>
              <a:rPr lang="en-US" sz="2000" dirty="0"/>
              <a:t>Simplifies loop body by handling edge cases outside the loop</a:t>
            </a:r>
          </a:p>
          <a:p>
            <a:r>
              <a:rPr lang="en-US" sz="2000" dirty="0"/>
              <a:t>Improves performance by reducing conditional checks inside hot loops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3A9D1-7F0E-9FF7-683F-983DBFF87923}"/>
              </a:ext>
            </a:extLst>
          </p:cNvPr>
          <p:cNvSpPr txBox="1"/>
          <p:nvPr/>
        </p:nvSpPr>
        <p:spPr>
          <a:xfrm>
            <a:off x="10820400" y="5996093"/>
            <a:ext cx="1022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FF0000"/>
                </a:solidFill>
                <a:latin typeface="Bahnschrift SemiBold" panose="020B0502040204020203" pitchFamily="34" charset="0"/>
              </a:rPr>
              <a:t>JIT</a:t>
            </a:r>
            <a:endParaRPr lang="en-US" sz="2800" dirty="0">
              <a:solidFill>
                <a:srgbClr val="FF0000"/>
              </a:solidFill>
              <a:latin typeface="Bahnschrift SemiBold" panose="020B0502040204020203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4C2BF-B0A3-D9A8-BCE9-8D26F952C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0837" y="2463550"/>
            <a:ext cx="6630325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58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DB0B97-2AD8-22D4-419C-E3CC2E99D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1908A-D79B-5388-D693-6AD217CBA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74625"/>
            <a:ext cx="10515600" cy="612775"/>
          </a:xfrm>
        </p:spPr>
        <p:txBody>
          <a:bodyPr>
            <a:normAutofit fontScale="90000"/>
          </a:bodyPr>
          <a:lstStyle/>
          <a:p>
            <a:r>
              <a:rPr lang="en-US" dirty="0"/>
              <a:t>Algorithm &amp; Data Structure Choice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C0470-1DA2-9510-0BEA-6C56C90CB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81075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Choosing the right algorithm/data structure often saves </a:t>
            </a:r>
            <a:r>
              <a:rPr lang="en-US" sz="2000" b="1" dirty="0"/>
              <a:t>orders of magnitude</a:t>
            </a:r>
            <a:r>
              <a:rPr lang="en-US" sz="2000" dirty="0"/>
              <a:t> more time than micro-optimizations</a:t>
            </a:r>
          </a:p>
          <a:p>
            <a:r>
              <a:rPr lang="en-US" sz="2000" dirty="0"/>
              <a:t>Wrong choice → hidden CPU cost (O(n²) lookups, cache misses, resizing)</a:t>
            </a:r>
          </a:p>
          <a:p>
            <a:r>
              <a:rPr lang="en-US" sz="2000" dirty="0"/>
              <a:t>Typical traps: </a:t>
            </a:r>
            <a:r>
              <a:rPr lang="en-US" sz="2000" b="1" dirty="0"/>
              <a:t>LinkedList vs </a:t>
            </a:r>
            <a:r>
              <a:rPr lang="en-US" sz="2000" b="1" dirty="0" err="1"/>
              <a:t>ArrayList</a:t>
            </a:r>
            <a:r>
              <a:rPr lang="en-US" sz="2000" dirty="0"/>
              <a:t>, </a:t>
            </a:r>
            <a:r>
              <a:rPr lang="en-US" sz="2000" b="1" dirty="0" err="1"/>
              <a:t>List.contains</a:t>
            </a:r>
            <a:r>
              <a:rPr lang="en-US" sz="2000" b="1" dirty="0"/>
              <a:t>() vs HashSet</a:t>
            </a:r>
            <a:r>
              <a:rPr lang="en-US" sz="2000" dirty="0"/>
              <a:t>, </a:t>
            </a:r>
            <a:r>
              <a:rPr lang="en-US" sz="2000" b="1" dirty="0"/>
              <a:t>unindexed DB </a:t>
            </a:r>
            <a:r>
              <a:rPr lang="en-US" sz="2000" b="1" dirty="0" err="1"/>
              <a:t>querries</a:t>
            </a:r>
            <a:endParaRPr lang="en-U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BD9018-D310-A78A-5C3B-29C99EEFB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43" y="2933289"/>
            <a:ext cx="6373114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57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8153</TotalTime>
  <Words>773</Words>
  <Application>Microsoft Office PowerPoint</Application>
  <PresentationFormat>Widescreen</PresentationFormat>
  <Paragraphs>85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Arial Unicode MS</vt:lpstr>
      <vt:lpstr>Bahnschrift SemiBold</vt:lpstr>
      <vt:lpstr>Office Theme</vt:lpstr>
      <vt:lpstr>Performance Optimization</vt:lpstr>
      <vt:lpstr>Loop hoisting</vt:lpstr>
      <vt:lpstr>Inlining</vt:lpstr>
      <vt:lpstr>Lock Coarsening</vt:lpstr>
      <vt:lpstr>Dead Code Elimination</vt:lpstr>
      <vt:lpstr>Redundant store elimination</vt:lpstr>
      <vt:lpstr>Loop unswitching</vt:lpstr>
      <vt:lpstr>Loop peeling</vt:lpstr>
      <vt:lpstr>Algorithm &amp; Data Structure Choice</vt:lpstr>
      <vt:lpstr>Algorithm &amp; Data Structure Choice</vt:lpstr>
      <vt:lpstr>Algorithm &amp; Data Structure Choice</vt:lpstr>
      <vt:lpstr>Avoid unnecessary object creation</vt:lpstr>
      <vt:lpstr>String Handling</vt:lpstr>
      <vt:lpstr>Concurrency Optimization</vt:lpstr>
      <vt:lpstr>I/O</vt:lpstr>
      <vt:lpstr>I/O</vt:lpstr>
      <vt:lpstr>Caching</vt:lpstr>
      <vt:lpstr>Lazy Initialization</vt:lpstr>
      <vt:lpstr>JDBC &amp; Connection Management</vt:lpstr>
      <vt:lpstr>Hibernate Performance Basic</vt:lpstr>
      <vt:lpstr>Language Specific Features</vt:lpstr>
      <vt:lpstr>C++: inline functions</vt:lpstr>
      <vt:lpstr>C++: constexpr</vt:lpstr>
      <vt:lpstr>Python: NumPy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Shlapak, Danylo</dc:creator>
  <cp:lastModifiedBy>Shlapak, Danylo</cp:lastModifiedBy>
  <cp:revision>15</cp:revision>
  <dcterms:created xsi:type="dcterms:W3CDTF">2025-09-01T19:34:11Z</dcterms:created>
  <dcterms:modified xsi:type="dcterms:W3CDTF">2025-09-07T11:27:36Z</dcterms:modified>
</cp:coreProperties>
</file>