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xml" ContentType="application/vnd.openxmlformats-officedocument.presentationml.tags+xml"/>
  <Override PartName="/ppt/notesSlides/notesSlide40.xml" ContentType="application/vnd.openxmlformats-officedocument.presentationml.notesSlide+xml"/>
  <Override PartName="/ppt/tags/tag3.xml" ContentType="application/vnd.openxmlformats-officedocument.presentationml.tags+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639" r:id="rId4"/>
  </p:sldMasterIdLst>
  <p:notesMasterIdLst>
    <p:notesMasterId r:id="rId69"/>
  </p:notesMasterIdLst>
  <p:handoutMasterIdLst>
    <p:handoutMasterId r:id="rId70"/>
  </p:handoutMasterIdLst>
  <p:sldIdLst>
    <p:sldId id="257" r:id="rId5"/>
    <p:sldId id="381" r:id="rId6"/>
    <p:sldId id="382" r:id="rId7"/>
    <p:sldId id="455" r:id="rId8"/>
    <p:sldId id="383" r:id="rId9"/>
    <p:sldId id="384" r:id="rId10"/>
    <p:sldId id="385" r:id="rId11"/>
    <p:sldId id="456" r:id="rId12"/>
    <p:sldId id="457" r:id="rId13"/>
    <p:sldId id="458" r:id="rId14"/>
    <p:sldId id="391" r:id="rId15"/>
    <p:sldId id="289" r:id="rId16"/>
    <p:sldId id="390" r:id="rId17"/>
    <p:sldId id="268" r:id="rId18"/>
    <p:sldId id="366" r:id="rId19"/>
    <p:sldId id="420" r:id="rId20"/>
    <p:sldId id="443" r:id="rId21"/>
    <p:sldId id="444" r:id="rId22"/>
    <p:sldId id="445" r:id="rId23"/>
    <p:sldId id="446" r:id="rId24"/>
    <p:sldId id="447" r:id="rId25"/>
    <p:sldId id="448" r:id="rId26"/>
    <p:sldId id="449" r:id="rId27"/>
    <p:sldId id="450" r:id="rId28"/>
    <p:sldId id="436" r:id="rId29"/>
    <p:sldId id="437" r:id="rId30"/>
    <p:sldId id="438" r:id="rId31"/>
    <p:sldId id="290" r:id="rId32"/>
    <p:sldId id="298" r:id="rId33"/>
    <p:sldId id="299" r:id="rId34"/>
    <p:sldId id="313" r:id="rId35"/>
    <p:sldId id="310" r:id="rId36"/>
    <p:sldId id="311" r:id="rId37"/>
    <p:sldId id="312" r:id="rId38"/>
    <p:sldId id="364" r:id="rId39"/>
    <p:sldId id="368" r:id="rId40"/>
    <p:sldId id="369" r:id="rId41"/>
    <p:sldId id="291" r:id="rId42"/>
    <p:sldId id="442" r:id="rId43"/>
    <p:sldId id="441" r:id="rId44"/>
    <p:sldId id="370" r:id="rId45"/>
    <p:sldId id="404" r:id="rId46"/>
    <p:sldId id="451" r:id="rId47"/>
    <p:sldId id="406" r:id="rId48"/>
    <p:sldId id="394" r:id="rId49"/>
    <p:sldId id="408" r:id="rId50"/>
    <p:sldId id="645" r:id="rId51"/>
    <p:sldId id="452" r:id="rId52"/>
    <p:sldId id="439" r:id="rId53"/>
    <p:sldId id="417" r:id="rId54"/>
    <p:sldId id="418" r:id="rId55"/>
    <p:sldId id="646" r:id="rId56"/>
    <p:sldId id="306" r:id="rId57"/>
    <p:sldId id="453" r:id="rId58"/>
    <p:sldId id="440" r:id="rId59"/>
    <p:sldId id="454" r:id="rId60"/>
    <p:sldId id="361" r:id="rId61"/>
    <p:sldId id="377" r:id="rId62"/>
    <p:sldId id="400" r:id="rId63"/>
    <p:sldId id="337" r:id="rId64"/>
    <p:sldId id="355" r:id="rId65"/>
    <p:sldId id="356" r:id="rId66"/>
    <p:sldId id="357" r:id="rId67"/>
    <p:sldId id="353" r:id="rId6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ka Gupta (SUSS)" initials="PG(" lastIdx="1" clrIdx="0">
    <p:extLst>
      <p:ext uri="{19B8F6BF-5375-455C-9EA6-DF929625EA0E}">
        <p15:presenceInfo xmlns:p15="http://schemas.microsoft.com/office/powerpoint/2012/main" userId="S-1-5-21-4120361604-2253236254-1653895524-168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DEF76-34D6-41ED-9442-51FE57FC953E}" v="226" dt="2024-01-17T10:11:10.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76880" autoAdjust="0"/>
  </p:normalViewPr>
  <p:slideViewPr>
    <p:cSldViewPr snapToObjects="1">
      <p:cViewPr varScale="1">
        <p:scale>
          <a:sx n="116" d="100"/>
          <a:sy n="116" d="100"/>
        </p:scale>
        <p:origin x="1032" y="102"/>
      </p:cViewPr>
      <p:guideLst>
        <p:guide orient="horz" pos="3090"/>
        <p:guide pos="224"/>
      </p:guideLst>
    </p:cSldViewPr>
  </p:slideViewPr>
  <p:outlineViewPr>
    <p:cViewPr>
      <p:scale>
        <a:sx n="33" d="100"/>
        <a:sy n="33" d="100"/>
      </p:scale>
      <p:origin x="0" y="-29064"/>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H Kaufmann" userId="ac1c7a13501c5371" providerId="LiveId" clId="{846DEF76-34D6-41ED-9442-51FE57FC953E}"/>
    <pc:docChg chg="undo redo custSel addSld delSld modSld sldOrd modMainMaster">
      <pc:chgData name="Uwe H Kaufmann" userId="ac1c7a13501c5371" providerId="LiveId" clId="{846DEF76-34D6-41ED-9442-51FE57FC953E}" dt="2024-01-17T10:12:33.638" v="1506" actId="1076"/>
      <pc:docMkLst>
        <pc:docMk/>
      </pc:docMkLst>
      <pc:sldChg chg="modSp mod">
        <pc:chgData name="Uwe H Kaufmann" userId="ac1c7a13501c5371" providerId="LiveId" clId="{846DEF76-34D6-41ED-9442-51FE57FC953E}" dt="2024-01-16T06:46:32.162" v="898" actId="1076"/>
        <pc:sldMkLst>
          <pc:docMk/>
          <pc:sldMk cId="18409553" sldId="257"/>
        </pc:sldMkLst>
        <pc:spChg chg="mod">
          <ac:chgData name="Uwe H Kaufmann" userId="ac1c7a13501c5371" providerId="LiveId" clId="{846DEF76-34D6-41ED-9442-51FE57FC953E}" dt="2024-01-16T06:46:32.162" v="898" actId="1076"/>
          <ac:spMkLst>
            <pc:docMk/>
            <pc:sldMk cId="18409553" sldId="257"/>
            <ac:spMk id="2" creationId="{88166380-F6E3-4D4E-AF38-9624C872CD2B}"/>
          </ac:spMkLst>
        </pc:spChg>
      </pc:sldChg>
      <pc:sldChg chg="modSp">
        <pc:chgData name="Uwe H Kaufmann" userId="ac1c7a13501c5371" providerId="LiveId" clId="{846DEF76-34D6-41ED-9442-51FE57FC953E}" dt="2024-01-16T14:03:43.017" v="943" actId="33524"/>
        <pc:sldMkLst>
          <pc:docMk/>
          <pc:sldMk cId="4190499686" sldId="298"/>
        </pc:sldMkLst>
        <pc:spChg chg="mod">
          <ac:chgData name="Uwe H Kaufmann" userId="ac1c7a13501c5371" providerId="LiveId" clId="{846DEF76-34D6-41ED-9442-51FE57FC953E}" dt="2024-01-16T14:03:43.017" v="943" actId="33524"/>
          <ac:spMkLst>
            <pc:docMk/>
            <pc:sldMk cId="4190499686" sldId="298"/>
            <ac:spMk id="7" creationId="{DAFF8042-CCE4-4C8C-BCBD-789615D87AB4}"/>
          </ac:spMkLst>
        </pc:spChg>
      </pc:sldChg>
      <pc:sldChg chg="modSp mod">
        <pc:chgData name="Uwe H Kaufmann" userId="ac1c7a13501c5371" providerId="LiveId" clId="{846DEF76-34D6-41ED-9442-51FE57FC953E}" dt="2024-01-16T14:57:02.140" v="1400" actId="5793"/>
        <pc:sldMkLst>
          <pc:docMk/>
          <pc:sldMk cId="3840958545" sldId="306"/>
        </pc:sldMkLst>
        <pc:spChg chg="mod">
          <ac:chgData name="Uwe H Kaufmann" userId="ac1c7a13501c5371" providerId="LiveId" clId="{846DEF76-34D6-41ED-9442-51FE57FC953E}" dt="2024-01-16T14:57:02.140" v="1400" actId="5793"/>
          <ac:spMkLst>
            <pc:docMk/>
            <pc:sldMk cId="3840958545" sldId="306"/>
            <ac:spMk id="4" creationId="{00000000-0000-0000-0000-000000000000}"/>
          </ac:spMkLst>
        </pc:spChg>
        <pc:graphicFrameChg chg="mod modGraphic">
          <ac:chgData name="Uwe H Kaufmann" userId="ac1c7a13501c5371" providerId="LiveId" clId="{846DEF76-34D6-41ED-9442-51FE57FC953E}" dt="2024-01-16T14:54:59.863" v="1330" actId="122"/>
          <ac:graphicFrameMkLst>
            <pc:docMk/>
            <pc:sldMk cId="3840958545" sldId="306"/>
            <ac:graphicFrameMk id="5" creationId="{00000000-0000-0000-0000-000000000000}"/>
          </ac:graphicFrameMkLst>
        </pc:graphicFrameChg>
      </pc:sldChg>
      <pc:sldChg chg="addSp delSp modSp mod chgLayout">
        <pc:chgData name="Uwe H Kaufmann" userId="ac1c7a13501c5371" providerId="LiveId" clId="{846DEF76-34D6-41ED-9442-51FE57FC953E}" dt="2024-01-16T15:14:52.377" v="1443" actId="179"/>
        <pc:sldMkLst>
          <pc:docMk/>
          <pc:sldMk cId="3329950801" sldId="361"/>
        </pc:sldMkLst>
        <pc:spChg chg="mod ord">
          <ac:chgData name="Uwe H Kaufmann" userId="ac1c7a13501c5371" providerId="LiveId" clId="{846DEF76-34D6-41ED-9442-51FE57FC953E}" dt="2024-01-16T15:13:17.817" v="1417" actId="700"/>
          <ac:spMkLst>
            <pc:docMk/>
            <pc:sldMk cId="3329950801" sldId="361"/>
            <ac:spMk id="2" creationId="{00000000-0000-0000-0000-000000000000}"/>
          </ac:spMkLst>
        </pc:spChg>
        <pc:spChg chg="add del mod ord">
          <ac:chgData name="Uwe H Kaufmann" userId="ac1c7a13501c5371" providerId="LiveId" clId="{846DEF76-34D6-41ED-9442-51FE57FC953E}" dt="2024-01-16T15:01:50.623" v="1412" actId="700"/>
          <ac:spMkLst>
            <pc:docMk/>
            <pc:sldMk cId="3329950801" sldId="361"/>
            <ac:spMk id="3" creationId="{92B96143-1264-8164-13A4-F5F414939C37}"/>
          </ac:spMkLst>
        </pc:spChg>
        <pc:spChg chg="mod ord">
          <ac:chgData name="Uwe H Kaufmann" userId="ac1c7a13501c5371" providerId="LiveId" clId="{846DEF76-34D6-41ED-9442-51FE57FC953E}" dt="2024-01-16T15:14:52.377" v="1443" actId="179"/>
          <ac:spMkLst>
            <pc:docMk/>
            <pc:sldMk cId="3329950801" sldId="361"/>
            <ac:spMk id="4" creationId="{00000000-0000-0000-0000-000000000000}"/>
          </ac:spMkLst>
        </pc:spChg>
        <pc:spChg chg="add del mod ord">
          <ac:chgData name="Uwe H Kaufmann" userId="ac1c7a13501c5371" providerId="LiveId" clId="{846DEF76-34D6-41ED-9442-51FE57FC953E}" dt="2024-01-16T15:13:17.817" v="1417" actId="700"/>
          <ac:spMkLst>
            <pc:docMk/>
            <pc:sldMk cId="3329950801" sldId="361"/>
            <ac:spMk id="5" creationId="{72CD1748-33CE-34E2-888A-9899141D8030}"/>
          </ac:spMkLst>
        </pc:spChg>
      </pc:sldChg>
      <pc:sldChg chg="modSp mod">
        <pc:chgData name="Uwe H Kaufmann" userId="ac1c7a13501c5371" providerId="LiveId" clId="{846DEF76-34D6-41ED-9442-51FE57FC953E}" dt="2024-01-16T14:34:05.439" v="1204" actId="14100"/>
        <pc:sldMkLst>
          <pc:docMk/>
          <pc:sldMk cId="3769330974" sldId="364"/>
        </pc:sldMkLst>
        <pc:graphicFrameChg chg="modGraphic">
          <ac:chgData name="Uwe H Kaufmann" userId="ac1c7a13501c5371" providerId="LiveId" clId="{846DEF76-34D6-41ED-9442-51FE57FC953E}" dt="2024-01-16T14:34:05.439" v="1204" actId="14100"/>
          <ac:graphicFrameMkLst>
            <pc:docMk/>
            <pc:sldMk cId="3769330974" sldId="364"/>
            <ac:graphicFrameMk id="7" creationId="{40C30015-FAC9-4A3C-9101-D5DE5A21E61B}"/>
          </ac:graphicFrameMkLst>
        </pc:graphicFrameChg>
      </pc:sldChg>
      <pc:sldChg chg="modSp del mod">
        <pc:chgData name="Uwe H Kaufmann" userId="ac1c7a13501c5371" providerId="LiveId" clId="{846DEF76-34D6-41ED-9442-51FE57FC953E}" dt="2024-01-16T13:57:21.888" v="938" actId="47"/>
        <pc:sldMkLst>
          <pc:docMk/>
          <pc:sldMk cId="1460001779" sldId="365"/>
        </pc:sldMkLst>
        <pc:spChg chg="mod">
          <ac:chgData name="Uwe H Kaufmann" userId="ac1c7a13501c5371" providerId="LiveId" clId="{846DEF76-34D6-41ED-9442-51FE57FC953E}" dt="2024-01-14T03:51:48.720" v="737" actId="6549"/>
          <ac:spMkLst>
            <pc:docMk/>
            <pc:sldMk cId="1460001779" sldId="365"/>
            <ac:spMk id="2" creationId="{00000000-0000-0000-0000-000000000000}"/>
          </ac:spMkLst>
        </pc:spChg>
        <pc:graphicFrameChg chg="mod modGraphic">
          <ac:chgData name="Uwe H Kaufmann" userId="ac1c7a13501c5371" providerId="LiveId" clId="{846DEF76-34D6-41ED-9442-51FE57FC953E}" dt="2024-01-14T04:08:21.134" v="822" actId="404"/>
          <ac:graphicFrameMkLst>
            <pc:docMk/>
            <pc:sldMk cId="1460001779" sldId="365"/>
            <ac:graphicFrameMk id="5" creationId="{403779C4-2046-EC41-89BD-41D0B9A0020E}"/>
          </ac:graphicFrameMkLst>
        </pc:graphicFrameChg>
      </pc:sldChg>
      <pc:sldChg chg="delSp modSp mod delAnim modAnim chgLayout">
        <pc:chgData name="Uwe H Kaufmann" userId="ac1c7a13501c5371" providerId="LiveId" clId="{846DEF76-34D6-41ED-9442-51FE57FC953E}" dt="2024-01-16T14:21:59.950" v="1081" actId="700"/>
        <pc:sldMkLst>
          <pc:docMk/>
          <pc:sldMk cId="3398939828" sldId="366"/>
        </pc:sldMkLst>
        <pc:spChg chg="mod ord">
          <ac:chgData name="Uwe H Kaufmann" userId="ac1c7a13501c5371" providerId="LiveId" clId="{846DEF76-34D6-41ED-9442-51FE57FC953E}" dt="2024-01-16T14:21:59.950" v="1081" actId="700"/>
          <ac:spMkLst>
            <pc:docMk/>
            <pc:sldMk cId="3398939828" sldId="366"/>
            <ac:spMk id="2" creationId="{00000000-0000-0000-0000-000000000000}"/>
          </ac:spMkLst>
        </pc:spChg>
        <pc:spChg chg="mod ord">
          <ac:chgData name="Uwe H Kaufmann" userId="ac1c7a13501c5371" providerId="LiveId" clId="{846DEF76-34D6-41ED-9442-51FE57FC953E}" dt="2024-01-16T14:21:59.950" v="1081" actId="700"/>
          <ac:spMkLst>
            <pc:docMk/>
            <pc:sldMk cId="3398939828" sldId="366"/>
            <ac:spMk id="3" creationId="{00000000-0000-0000-0000-000000000000}"/>
          </ac:spMkLst>
        </pc:spChg>
        <pc:spChg chg="mod ord">
          <ac:chgData name="Uwe H Kaufmann" userId="ac1c7a13501c5371" providerId="LiveId" clId="{846DEF76-34D6-41ED-9442-51FE57FC953E}" dt="2024-01-16T14:21:59.950" v="1081" actId="700"/>
          <ac:spMkLst>
            <pc:docMk/>
            <pc:sldMk cId="3398939828" sldId="366"/>
            <ac:spMk id="4" creationId="{00000000-0000-0000-0000-000000000000}"/>
          </ac:spMkLst>
        </pc:spChg>
        <pc:spChg chg="del">
          <ac:chgData name="Uwe H Kaufmann" userId="ac1c7a13501c5371" providerId="LiveId" clId="{846DEF76-34D6-41ED-9442-51FE57FC953E}" dt="2024-01-16T14:21:05.932" v="1078" actId="478"/>
          <ac:spMkLst>
            <pc:docMk/>
            <pc:sldMk cId="3398939828" sldId="366"/>
            <ac:spMk id="5" creationId="{00000000-0000-0000-0000-000000000000}"/>
          </ac:spMkLst>
        </pc:spChg>
        <pc:spChg chg="del">
          <ac:chgData name="Uwe H Kaufmann" userId="ac1c7a13501c5371" providerId="LiveId" clId="{846DEF76-34D6-41ED-9442-51FE57FC953E}" dt="2024-01-16T14:21:05.932" v="1078" actId="478"/>
          <ac:spMkLst>
            <pc:docMk/>
            <pc:sldMk cId="3398939828" sldId="366"/>
            <ac:spMk id="6" creationId="{00000000-0000-0000-0000-000000000000}"/>
          </ac:spMkLst>
        </pc:spChg>
      </pc:sldChg>
      <pc:sldChg chg="addSp modSp mod chgLayout">
        <pc:chgData name="Uwe H Kaufmann" userId="ac1c7a13501c5371" providerId="LiveId" clId="{846DEF76-34D6-41ED-9442-51FE57FC953E}" dt="2024-01-16T14:35:05.633" v="1216" actId="113"/>
        <pc:sldMkLst>
          <pc:docMk/>
          <pc:sldMk cId="1243467934" sldId="368"/>
        </pc:sldMkLst>
        <pc:spChg chg="mod ord">
          <ac:chgData name="Uwe H Kaufmann" userId="ac1c7a13501c5371" providerId="LiveId" clId="{846DEF76-34D6-41ED-9442-51FE57FC953E}" dt="2024-01-16T14:34:13.235" v="1205" actId="700"/>
          <ac:spMkLst>
            <pc:docMk/>
            <pc:sldMk cId="1243467934" sldId="368"/>
            <ac:spMk id="2" creationId="{00000000-0000-0000-0000-000000000000}"/>
          </ac:spMkLst>
        </pc:spChg>
        <pc:spChg chg="mod ord">
          <ac:chgData name="Uwe H Kaufmann" userId="ac1c7a13501c5371" providerId="LiveId" clId="{846DEF76-34D6-41ED-9442-51FE57FC953E}" dt="2024-01-16T14:35:05.633" v="1216" actId="113"/>
          <ac:spMkLst>
            <pc:docMk/>
            <pc:sldMk cId="1243467934" sldId="368"/>
            <ac:spMk id="3" creationId="{00000000-0000-0000-0000-000000000000}"/>
          </ac:spMkLst>
        </pc:spChg>
        <pc:spChg chg="add mod ord">
          <ac:chgData name="Uwe H Kaufmann" userId="ac1c7a13501c5371" providerId="LiveId" clId="{846DEF76-34D6-41ED-9442-51FE57FC953E}" dt="2024-01-16T14:34:13.235" v="1205" actId="700"/>
          <ac:spMkLst>
            <pc:docMk/>
            <pc:sldMk cId="1243467934" sldId="368"/>
            <ac:spMk id="4" creationId="{E86F4D98-0A28-AC16-B646-1FDDD13B71F3}"/>
          </ac:spMkLst>
        </pc:spChg>
      </pc:sldChg>
      <pc:sldChg chg="addSp delSp modSp mod chgLayout">
        <pc:chgData name="Uwe H Kaufmann" userId="ac1c7a13501c5371" providerId="LiveId" clId="{846DEF76-34D6-41ED-9442-51FE57FC953E}" dt="2024-01-16T14:48:47.089" v="1324" actId="6549"/>
        <pc:sldMkLst>
          <pc:docMk/>
          <pc:sldMk cId="1801544789" sldId="369"/>
        </pc:sldMkLst>
        <pc:spChg chg="mod ord">
          <ac:chgData name="Uwe H Kaufmann" userId="ac1c7a13501c5371" providerId="LiveId" clId="{846DEF76-34D6-41ED-9442-51FE57FC953E}" dt="2024-01-16T14:34:44.314" v="1214" actId="700"/>
          <ac:spMkLst>
            <pc:docMk/>
            <pc:sldMk cId="1801544789" sldId="369"/>
            <ac:spMk id="2" creationId="{00000000-0000-0000-0000-000000000000}"/>
          </ac:spMkLst>
        </pc:spChg>
        <pc:spChg chg="add mod ord">
          <ac:chgData name="Uwe H Kaufmann" userId="ac1c7a13501c5371" providerId="LiveId" clId="{846DEF76-34D6-41ED-9442-51FE57FC953E}" dt="2024-01-16T14:48:47.089" v="1324" actId="6549"/>
          <ac:spMkLst>
            <pc:docMk/>
            <pc:sldMk cId="1801544789" sldId="369"/>
            <ac:spMk id="3" creationId="{F7BE2F30-10CE-BBC3-ADBB-E496B39056DE}"/>
          </ac:spMkLst>
        </pc:spChg>
        <pc:spChg chg="add del mod ord">
          <ac:chgData name="Uwe H Kaufmann" userId="ac1c7a13501c5371" providerId="LiveId" clId="{846DEF76-34D6-41ED-9442-51FE57FC953E}" dt="2024-01-16T14:34:44.314" v="1214" actId="700"/>
          <ac:spMkLst>
            <pc:docMk/>
            <pc:sldMk cId="1801544789" sldId="369"/>
            <ac:spMk id="4" creationId="{5C0AB655-E2B3-3103-F14C-314898F4CA8C}"/>
          </ac:spMkLst>
        </pc:spChg>
        <pc:spChg chg="add mod ord">
          <ac:chgData name="Uwe H Kaufmann" userId="ac1c7a13501c5371" providerId="LiveId" clId="{846DEF76-34D6-41ED-9442-51FE57FC953E}" dt="2024-01-16T14:34:44.314" v="1214" actId="700"/>
          <ac:spMkLst>
            <pc:docMk/>
            <pc:sldMk cId="1801544789" sldId="369"/>
            <ac:spMk id="15" creationId="{8AD8CFF8-AD81-FE8C-BEF3-30BA523BE12E}"/>
          </ac:spMkLst>
        </pc:spChg>
        <pc:spChg chg="del">
          <ac:chgData name="Uwe H Kaufmann" userId="ac1c7a13501c5371" providerId="LiveId" clId="{846DEF76-34D6-41ED-9442-51FE57FC953E}" dt="2024-01-16T14:34:32.614" v="1208" actId="478"/>
          <ac:spMkLst>
            <pc:docMk/>
            <pc:sldMk cId="1801544789" sldId="369"/>
            <ac:spMk id="16" creationId="{DB61E5E7-88F5-4F1E-A75E-9EB12B18ECAE}"/>
          </ac:spMkLst>
        </pc:spChg>
        <pc:cxnChg chg="mod">
          <ac:chgData name="Uwe H Kaufmann" userId="ac1c7a13501c5371" providerId="LiveId" clId="{846DEF76-34D6-41ED-9442-51FE57FC953E}" dt="2024-01-16T14:48:19.178" v="1314" actId="14100"/>
          <ac:cxnSpMkLst>
            <pc:docMk/>
            <pc:sldMk cId="1801544789" sldId="369"/>
            <ac:cxnSpMk id="9" creationId="{00000000-0000-0000-0000-000000000000}"/>
          </ac:cxnSpMkLst>
        </pc:cxnChg>
        <pc:cxnChg chg="mod">
          <ac:chgData name="Uwe H Kaufmann" userId="ac1c7a13501c5371" providerId="LiveId" clId="{846DEF76-34D6-41ED-9442-51FE57FC953E}" dt="2024-01-16T14:48:32.717" v="1318" actId="14100"/>
          <ac:cxnSpMkLst>
            <pc:docMk/>
            <pc:sldMk cId="1801544789" sldId="369"/>
            <ac:cxnSpMk id="10" creationId="{00000000-0000-0000-0000-000000000000}"/>
          </ac:cxnSpMkLst>
        </pc:cxnChg>
        <pc:cxnChg chg="mod">
          <ac:chgData name="Uwe H Kaufmann" userId="ac1c7a13501c5371" providerId="LiveId" clId="{846DEF76-34D6-41ED-9442-51FE57FC953E}" dt="2024-01-16T14:48:37.302" v="1320" actId="14100"/>
          <ac:cxnSpMkLst>
            <pc:docMk/>
            <pc:sldMk cId="1801544789" sldId="369"/>
            <ac:cxnSpMk id="11" creationId="{00000000-0000-0000-0000-000000000000}"/>
          </ac:cxnSpMkLst>
        </pc:cxnChg>
        <pc:cxnChg chg="mod">
          <ac:chgData name="Uwe H Kaufmann" userId="ac1c7a13501c5371" providerId="LiveId" clId="{846DEF76-34D6-41ED-9442-51FE57FC953E}" dt="2024-01-16T14:48:25.541" v="1316" actId="14100"/>
          <ac:cxnSpMkLst>
            <pc:docMk/>
            <pc:sldMk cId="1801544789" sldId="369"/>
            <ac:cxnSpMk id="12" creationId="{00000000-0000-0000-0000-000000000000}"/>
          </ac:cxnSpMkLst>
        </pc:cxnChg>
      </pc:sldChg>
      <pc:sldChg chg="delSp modSp mod delAnim modAnim chgLayout">
        <pc:chgData name="Uwe H Kaufmann" userId="ac1c7a13501c5371" providerId="LiveId" clId="{846DEF76-34D6-41ED-9442-51FE57FC953E}" dt="2024-01-16T14:44:05.596" v="1289" actId="108"/>
        <pc:sldMkLst>
          <pc:docMk/>
          <pc:sldMk cId="228835792" sldId="370"/>
        </pc:sldMkLst>
        <pc:spChg chg="mod ord">
          <ac:chgData name="Uwe H Kaufmann" userId="ac1c7a13501c5371" providerId="LiveId" clId="{846DEF76-34D6-41ED-9442-51FE57FC953E}" dt="2024-01-16T14:43:23.697" v="1283" actId="700"/>
          <ac:spMkLst>
            <pc:docMk/>
            <pc:sldMk cId="228835792" sldId="370"/>
            <ac:spMk id="2" creationId="{00000000-0000-0000-0000-000000000000}"/>
          </ac:spMkLst>
        </pc:spChg>
        <pc:spChg chg="mod ord">
          <ac:chgData name="Uwe H Kaufmann" userId="ac1c7a13501c5371" providerId="LiveId" clId="{846DEF76-34D6-41ED-9442-51FE57FC953E}" dt="2024-01-16T14:43:23.697" v="1283" actId="700"/>
          <ac:spMkLst>
            <pc:docMk/>
            <pc:sldMk cId="228835792" sldId="370"/>
            <ac:spMk id="3" creationId="{00000000-0000-0000-0000-000000000000}"/>
          </ac:spMkLst>
        </pc:spChg>
        <pc:spChg chg="mod ord">
          <ac:chgData name="Uwe H Kaufmann" userId="ac1c7a13501c5371" providerId="LiveId" clId="{846DEF76-34D6-41ED-9442-51FE57FC953E}" dt="2024-01-16T14:44:05.596" v="1289" actId="108"/>
          <ac:spMkLst>
            <pc:docMk/>
            <pc:sldMk cId="228835792" sldId="370"/>
            <ac:spMk id="4" creationId="{00000000-0000-0000-0000-000000000000}"/>
          </ac:spMkLst>
        </pc:spChg>
        <pc:spChg chg="del">
          <ac:chgData name="Uwe H Kaufmann" userId="ac1c7a13501c5371" providerId="LiveId" clId="{846DEF76-34D6-41ED-9442-51FE57FC953E}" dt="2024-01-16T14:43:44.438" v="1286" actId="478"/>
          <ac:spMkLst>
            <pc:docMk/>
            <pc:sldMk cId="228835792" sldId="370"/>
            <ac:spMk id="6" creationId="{00000000-0000-0000-0000-000000000000}"/>
          </ac:spMkLst>
        </pc:spChg>
      </pc:sldChg>
      <pc:sldChg chg="addSp delSp modSp mod modClrScheme addAnim delAnim modAnim chgLayout">
        <pc:chgData name="Uwe H Kaufmann" userId="ac1c7a13501c5371" providerId="LiveId" clId="{846DEF76-34D6-41ED-9442-51FE57FC953E}" dt="2024-01-16T15:16:59.379" v="1473" actId="700"/>
        <pc:sldMkLst>
          <pc:docMk/>
          <pc:sldMk cId="352178096" sldId="377"/>
        </pc:sldMkLst>
        <pc:spChg chg="mod ord">
          <ac:chgData name="Uwe H Kaufmann" userId="ac1c7a13501c5371" providerId="LiveId" clId="{846DEF76-34D6-41ED-9442-51FE57FC953E}" dt="2024-01-16T15:16:59.379" v="1473" actId="700"/>
          <ac:spMkLst>
            <pc:docMk/>
            <pc:sldMk cId="352178096" sldId="377"/>
            <ac:spMk id="2" creationId="{00000000-0000-0000-0000-000000000000}"/>
          </ac:spMkLst>
        </pc:spChg>
        <pc:spChg chg="del">
          <ac:chgData name="Uwe H Kaufmann" userId="ac1c7a13501c5371" providerId="LiveId" clId="{846DEF76-34D6-41ED-9442-51FE57FC953E}" dt="2024-01-16T15:15:46.395" v="1457" actId="478"/>
          <ac:spMkLst>
            <pc:docMk/>
            <pc:sldMk cId="352178096" sldId="377"/>
            <ac:spMk id="3" creationId="{00000000-0000-0000-0000-000000000000}"/>
          </ac:spMkLst>
        </pc:spChg>
        <pc:spChg chg="mod ord">
          <ac:chgData name="Uwe H Kaufmann" userId="ac1c7a13501c5371" providerId="LiveId" clId="{846DEF76-34D6-41ED-9442-51FE57FC953E}" dt="2024-01-16T15:16:59.379" v="1473" actId="700"/>
          <ac:spMkLst>
            <pc:docMk/>
            <pc:sldMk cId="352178096" sldId="377"/>
            <ac:spMk id="4" creationId="{00000000-0000-0000-0000-000000000000}"/>
          </ac:spMkLst>
        </pc:spChg>
        <pc:spChg chg="del mod">
          <ac:chgData name="Uwe H Kaufmann" userId="ac1c7a13501c5371" providerId="LiveId" clId="{846DEF76-34D6-41ED-9442-51FE57FC953E}" dt="2024-01-16T15:16:01.750" v="1460" actId="478"/>
          <ac:spMkLst>
            <pc:docMk/>
            <pc:sldMk cId="352178096" sldId="377"/>
            <ac:spMk id="5" creationId="{00000000-0000-0000-0000-000000000000}"/>
          </ac:spMkLst>
        </pc:spChg>
        <pc:spChg chg="add del mod ord">
          <ac:chgData name="Uwe H Kaufmann" userId="ac1c7a13501c5371" providerId="LiveId" clId="{846DEF76-34D6-41ED-9442-51FE57FC953E}" dt="2024-01-16T15:02:11.567" v="1415" actId="700"/>
          <ac:spMkLst>
            <pc:docMk/>
            <pc:sldMk cId="352178096" sldId="377"/>
            <ac:spMk id="6" creationId="{AF7DDB7E-1C4C-FD0C-116D-4AC6C0DFF7AF}"/>
          </ac:spMkLst>
        </pc:spChg>
        <pc:spChg chg="add del mod ord">
          <ac:chgData name="Uwe H Kaufmann" userId="ac1c7a13501c5371" providerId="LiveId" clId="{846DEF76-34D6-41ED-9442-51FE57FC953E}" dt="2024-01-16T15:16:59.379" v="1473" actId="700"/>
          <ac:spMkLst>
            <pc:docMk/>
            <pc:sldMk cId="352178096" sldId="377"/>
            <ac:spMk id="7" creationId="{92A9BE76-31A0-7A4F-2AF2-B0EB8F372F77}"/>
          </ac:spMkLst>
        </pc:spChg>
        <pc:spChg chg="add mod ord">
          <ac:chgData name="Uwe H Kaufmann" userId="ac1c7a13501c5371" providerId="LiveId" clId="{846DEF76-34D6-41ED-9442-51FE57FC953E}" dt="2024-01-16T15:16:59.379" v="1473" actId="700"/>
          <ac:spMkLst>
            <pc:docMk/>
            <pc:sldMk cId="352178096" sldId="377"/>
            <ac:spMk id="8" creationId="{5796F202-42EF-C80A-CAC7-547B06D872B2}"/>
          </ac:spMkLst>
        </pc:spChg>
        <pc:spChg chg="add del">
          <ac:chgData name="Uwe H Kaufmann" userId="ac1c7a13501c5371" providerId="LiveId" clId="{846DEF76-34D6-41ED-9442-51FE57FC953E}" dt="2024-01-16T15:15:12.923" v="1448" actId="478"/>
          <ac:spMkLst>
            <pc:docMk/>
            <pc:sldMk cId="352178096" sldId="377"/>
            <ac:spMk id="10" creationId="{C9BA637B-400F-4FAB-95CF-02C255F4ADEC}"/>
          </ac:spMkLst>
        </pc:spChg>
        <pc:spChg chg="add del">
          <ac:chgData name="Uwe H Kaufmann" userId="ac1c7a13501c5371" providerId="LiveId" clId="{846DEF76-34D6-41ED-9442-51FE57FC953E}" dt="2024-01-16T15:15:30.818" v="1451" actId="478"/>
          <ac:spMkLst>
            <pc:docMk/>
            <pc:sldMk cId="352178096" sldId="377"/>
            <ac:spMk id="11" creationId="{982CD957-4728-4B17-996C-9709F5C3D124}"/>
          </ac:spMkLst>
        </pc:spChg>
      </pc:sldChg>
      <pc:sldChg chg="addSp delSp modSp mod modNotesTx">
        <pc:chgData name="Uwe H Kaufmann" userId="ac1c7a13501c5371" providerId="LiveId" clId="{846DEF76-34D6-41ED-9442-51FE57FC953E}" dt="2024-01-17T10:12:33.638" v="1506" actId="1076"/>
        <pc:sldMkLst>
          <pc:docMk/>
          <pc:sldMk cId="485290793" sldId="381"/>
        </pc:sldMkLst>
        <pc:spChg chg="mod">
          <ac:chgData name="Uwe H Kaufmann" userId="ac1c7a13501c5371" providerId="LiveId" clId="{846DEF76-34D6-41ED-9442-51FE57FC953E}" dt="2024-01-14T03:18:51.208" v="12" actId="6549"/>
          <ac:spMkLst>
            <pc:docMk/>
            <pc:sldMk cId="485290793" sldId="381"/>
            <ac:spMk id="2" creationId="{301E8231-963F-4436-8234-96558EC55E24}"/>
          </ac:spMkLst>
        </pc:spChg>
        <pc:spChg chg="mod">
          <ac:chgData name="Uwe H Kaufmann" userId="ac1c7a13501c5371" providerId="LiveId" clId="{846DEF76-34D6-41ED-9442-51FE57FC953E}" dt="2024-01-14T03:19:13.770" v="73" actId="6549"/>
          <ac:spMkLst>
            <pc:docMk/>
            <pc:sldMk cId="485290793" sldId="381"/>
            <ac:spMk id="3" creationId="{B84EAC8D-7010-4EC5-876D-56FC014F39E0}"/>
          </ac:spMkLst>
        </pc:spChg>
        <pc:spChg chg="mod">
          <ac:chgData name="Uwe H Kaufmann" userId="ac1c7a13501c5371" providerId="LiveId" clId="{846DEF76-34D6-41ED-9442-51FE57FC953E}" dt="2024-01-17T10:10:21.017" v="1481" actId="20577"/>
          <ac:spMkLst>
            <pc:docMk/>
            <pc:sldMk cId="485290793" sldId="381"/>
            <ac:spMk id="4" creationId="{7376B8E5-3FD5-4E87-A1E8-9F087D0C558C}"/>
          </ac:spMkLst>
        </pc:spChg>
        <pc:spChg chg="del mod">
          <ac:chgData name="Uwe H Kaufmann" userId="ac1c7a13501c5371" providerId="LiveId" clId="{846DEF76-34D6-41ED-9442-51FE57FC953E}" dt="2024-01-14T03:31:58.156" v="143" actId="478"/>
          <ac:spMkLst>
            <pc:docMk/>
            <pc:sldMk cId="485290793" sldId="381"/>
            <ac:spMk id="5" creationId="{F47A2D81-83A8-466B-8ED6-D8351702BD24}"/>
          </ac:spMkLst>
        </pc:spChg>
        <pc:spChg chg="del mod">
          <ac:chgData name="Uwe H Kaufmann" userId="ac1c7a13501c5371" providerId="LiveId" clId="{846DEF76-34D6-41ED-9442-51FE57FC953E}" dt="2024-01-14T03:38:35.644" v="147" actId="478"/>
          <ac:spMkLst>
            <pc:docMk/>
            <pc:sldMk cId="485290793" sldId="381"/>
            <ac:spMk id="7" creationId="{A77E2D1D-A0EB-4F07-A7A3-1038B2A10042}"/>
          </ac:spMkLst>
        </pc:spChg>
        <pc:spChg chg="add mod">
          <ac:chgData name="Uwe H Kaufmann" userId="ac1c7a13501c5371" providerId="LiveId" clId="{846DEF76-34D6-41ED-9442-51FE57FC953E}" dt="2024-01-17T10:12:33.638" v="1506" actId="1076"/>
          <ac:spMkLst>
            <pc:docMk/>
            <pc:sldMk cId="485290793" sldId="381"/>
            <ac:spMk id="7" creationId="{C6FE201E-FC46-EE21-0724-A5571CFC19A4}"/>
          </ac:spMkLst>
        </pc:spChg>
        <pc:spChg chg="add del">
          <ac:chgData name="Uwe H Kaufmann" userId="ac1c7a13501c5371" providerId="LiveId" clId="{846DEF76-34D6-41ED-9442-51FE57FC953E}" dt="2024-01-14T04:14:07.735" v="862" actId="478"/>
          <ac:spMkLst>
            <pc:docMk/>
            <pc:sldMk cId="485290793" sldId="381"/>
            <ac:spMk id="13" creationId="{DB71B96C-6EF0-BBED-276A-659EA23540D4}"/>
          </ac:spMkLst>
        </pc:spChg>
        <pc:picChg chg="add mod modCrop">
          <ac:chgData name="Uwe H Kaufmann" userId="ac1c7a13501c5371" providerId="LiveId" clId="{846DEF76-34D6-41ED-9442-51FE57FC953E}" dt="2024-01-17T10:12:27.377" v="1505" actId="1036"/>
          <ac:picMkLst>
            <pc:docMk/>
            <pc:sldMk cId="485290793" sldId="381"/>
            <ac:picMk id="6" creationId="{AE816F8C-2447-0F2C-5D4A-3833599FC8F5}"/>
          </ac:picMkLst>
        </pc:picChg>
        <pc:picChg chg="add del mod modCrop">
          <ac:chgData name="Uwe H Kaufmann" userId="ac1c7a13501c5371" providerId="LiveId" clId="{846DEF76-34D6-41ED-9442-51FE57FC953E}" dt="2024-01-14T04:12:01.173" v="853" actId="478"/>
          <ac:picMkLst>
            <pc:docMk/>
            <pc:sldMk cId="485290793" sldId="381"/>
            <ac:picMk id="9" creationId="{5E5403F8-933F-724F-E925-F642AEEBB27D}"/>
          </ac:picMkLst>
        </pc:picChg>
        <pc:picChg chg="add del mod">
          <ac:chgData name="Uwe H Kaufmann" userId="ac1c7a13501c5371" providerId="LiveId" clId="{846DEF76-34D6-41ED-9442-51FE57FC953E}" dt="2024-01-14T04:15:21.442" v="888" actId="478"/>
          <ac:picMkLst>
            <pc:docMk/>
            <pc:sldMk cId="485290793" sldId="381"/>
            <ac:picMk id="11" creationId="{31987FEB-9FFA-0245-1DDD-3085420E3C33}"/>
          </ac:picMkLst>
        </pc:picChg>
        <pc:picChg chg="add del mod">
          <ac:chgData name="Uwe H Kaufmann" userId="ac1c7a13501c5371" providerId="LiveId" clId="{846DEF76-34D6-41ED-9442-51FE57FC953E}" dt="2024-01-14T04:15:22.329" v="889" actId="478"/>
          <ac:picMkLst>
            <pc:docMk/>
            <pc:sldMk cId="485290793" sldId="381"/>
            <ac:picMk id="15" creationId="{3EA1DB05-51CC-41BE-B407-F13AC9CFE415}"/>
          </ac:picMkLst>
        </pc:picChg>
        <pc:picChg chg="add del mod">
          <ac:chgData name="Uwe H Kaufmann" userId="ac1c7a13501c5371" providerId="LiveId" clId="{846DEF76-34D6-41ED-9442-51FE57FC953E}" dt="2024-01-14T04:15:23.053" v="890" actId="478"/>
          <ac:picMkLst>
            <pc:docMk/>
            <pc:sldMk cId="485290793" sldId="381"/>
            <ac:picMk id="17" creationId="{C0EF1FC9-0CBD-A32D-6E9A-8DCAB20BEF3E}"/>
          </ac:picMkLst>
        </pc:picChg>
        <pc:picChg chg="add mod">
          <ac:chgData name="Uwe H Kaufmann" userId="ac1c7a13501c5371" providerId="LiveId" clId="{846DEF76-34D6-41ED-9442-51FE57FC953E}" dt="2024-01-17T10:11:10.054" v="1491" actId="1076"/>
          <ac:picMkLst>
            <pc:docMk/>
            <pc:sldMk cId="485290793" sldId="381"/>
            <ac:picMk id="1026" creationId="{A57D3CA8-EC59-489E-C0B9-848524215640}"/>
          </ac:picMkLst>
        </pc:picChg>
      </pc:sldChg>
      <pc:sldChg chg="addSp delSp modSp mod">
        <pc:chgData name="Uwe H Kaufmann" userId="ac1c7a13501c5371" providerId="LiveId" clId="{846DEF76-34D6-41ED-9442-51FE57FC953E}" dt="2024-01-16T13:55:00.564" v="901" actId="21"/>
        <pc:sldMkLst>
          <pc:docMk/>
          <pc:sldMk cId="1695535151" sldId="382"/>
        </pc:sldMkLst>
        <pc:spChg chg="mod">
          <ac:chgData name="Uwe H Kaufmann" userId="ac1c7a13501c5371" providerId="LiveId" clId="{846DEF76-34D6-41ED-9442-51FE57FC953E}" dt="2024-01-14T03:51:01.295" v="736" actId="6549"/>
          <ac:spMkLst>
            <pc:docMk/>
            <pc:sldMk cId="1695535151" sldId="382"/>
            <ac:spMk id="4" creationId="{00000000-0000-0000-0000-000000000000}"/>
          </ac:spMkLst>
        </pc:spChg>
        <pc:picChg chg="mod">
          <ac:chgData name="Uwe H Kaufmann" userId="ac1c7a13501c5371" providerId="LiveId" clId="{846DEF76-34D6-41ED-9442-51FE57FC953E}" dt="2024-01-14T03:50:52.524" v="734" actId="1076"/>
          <ac:picMkLst>
            <pc:docMk/>
            <pc:sldMk cId="1695535151" sldId="382"/>
            <ac:picMk id="5" creationId="{00000000-0000-0000-0000-000000000000}"/>
          </ac:picMkLst>
        </pc:picChg>
        <pc:picChg chg="del mod">
          <ac:chgData name="Uwe H Kaufmann" userId="ac1c7a13501c5371" providerId="LiveId" clId="{846DEF76-34D6-41ED-9442-51FE57FC953E}" dt="2024-01-14T03:49:34.178" v="683" actId="478"/>
          <ac:picMkLst>
            <pc:docMk/>
            <pc:sldMk cId="1695535151" sldId="382"/>
            <ac:picMk id="7" creationId="{00000000-0000-0000-0000-000000000000}"/>
          </ac:picMkLst>
        </pc:picChg>
        <pc:picChg chg="add del">
          <ac:chgData name="Uwe H Kaufmann" userId="ac1c7a13501c5371" providerId="LiveId" clId="{846DEF76-34D6-41ED-9442-51FE57FC953E}" dt="2024-01-16T13:55:00.564" v="901" actId="21"/>
          <ac:picMkLst>
            <pc:docMk/>
            <pc:sldMk cId="1695535151" sldId="382"/>
            <ac:picMk id="1026" creationId="{F5C6AB3F-EFFB-5EE4-6CAB-0BF1AD333282}"/>
          </ac:picMkLst>
        </pc:picChg>
      </pc:sldChg>
      <pc:sldChg chg="modSp del mod">
        <pc:chgData name="Uwe H Kaufmann" userId="ac1c7a13501c5371" providerId="LiveId" clId="{846DEF76-34D6-41ED-9442-51FE57FC953E}" dt="2024-01-16T13:57:21.888" v="938" actId="47"/>
        <pc:sldMkLst>
          <pc:docMk/>
          <pc:sldMk cId="3137377238" sldId="386"/>
        </pc:sldMkLst>
        <pc:spChg chg="mod">
          <ac:chgData name="Uwe H Kaufmann" userId="ac1c7a13501c5371" providerId="LiveId" clId="{846DEF76-34D6-41ED-9442-51FE57FC953E}" dt="2024-01-14T04:08:39.060" v="825" actId="20577"/>
          <ac:spMkLst>
            <pc:docMk/>
            <pc:sldMk cId="3137377238" sldId="386"/>
            <ac:spMk id="5" creationId="{CD71D65E-8666-4F9F-85C6-75BB0D0EF101}"/>
          </ac:spMkLst>
        </pc:spChg>
      </pc:sldChg>
      <pc:sldChg chg="modSp del mod">
        <pc:chgData name="Uwe H Kaufmann" userId="ac1c7a13501c5371" providerId="LiveId" clId="{846DEF76-34D6-41ED-9442-51FE57FC953E}" dt="2024-01-16T13:57:21.888" v="938" actId="47"/>
        <pc:sldMkLst>
          <pc:docMk/>
          <pc:sldMk cId="3704186224" sldId="387"/>
        </pc:sldMkLst>
        <pc:spChg chg="mod">
          <ac:chgData name="Uwe H Kaufmann" userId="ac1c7a13501c5371" providerId="LiveId" clId="{846DEF76-34D6-41ED-9442-51FE57FC953E}" dt="2024-01-14T04:09:16.596" v="842" actId="20577"/>
          <ac:spMkLst>
            <pc:docMk/>
            <pc:sldMk cId="3704186224" sldId="387"/>
            <ac:spMk id="5" creationId="{CD71D65E-8666-4F9F-85C6-75BB0D0EF101}"/>
          </ac:spMkLst>
        </pc:spChg>
      </pc:sldChg>
      <pc:sldChg chg="delSp modSp mod delAnim modAnim chgLayout">
        <pc:chgData name="Uwe H Kaufmann" userId="ac1c7a13501c5371" providerId="LiveId" clId="{846DEF76-34D6-41ED-9442-51FE57FC953E}" dt="2024-01-16T14:39:02.758" v="1238"/>
        <pc:sldMkLst>
          <pc:docMk/>
          <pc:sldMk cId="3604911308" sldId="394"/>
        </pc:sldMkLst>
        <pc:spChg chg="mod ord">
          <ac:chgData name="Uwe H Kaufmann" userId="ac1c7a13501c5371" providerId="LiveId" clId="{846DEF76-34D6-41ED-9442-51FE57FC953E}" dt="2024-01-16T14:36:35.792" v="1227" actId="700"/>
          <ac:spMkLst>
            <pc:docMk/>
            <pc:sldMk cId="3604911308" sldId="394"/>
            <ac:spMk id="2" creationId="{00000000-0000-0000-0000-000000000000}"/>
          </ac:spMkLst>
        </pc:spChg>
        <pc:spChg chg="mod ord">
          <ac:chgData name="Uwe H Kaufmann" userId="ac1c7a13501c5371" providerId="LiveId" clId="{846DEF76-34D6-41ED-9442-51FE57FC953E}" dt="2024-01-16T14:36:35.792" v="1227" actId="700"/>
          <ac:spMkLst>
            <pc:docMk/>
            <pc:sldMk cId="3604911308" sldId="394"/>
            <ac:spMk id="3" creationId="{00000000-0000-0000-0000-000000000000}"/>
          </ac:spMkLst>
        </pc:spChg>
        <pc:spChg chg="mod ord">
          <ac:chgData name="Uwe H Kaufmann" userId="ac1c7a13501c5371" providerId="LiveId" clId="{846DEF76-34D6-41ED-9442-51FE57FC953E}" dt="2024-01-16T14:39:02.758" v="1238"/>
          <ac:spMkLst>
            <pc:docMk/>
            <pc:sldMk cId="3604911308" sldId="394"/>
            <ac:spMk id="4" creationId="{00000000-0000-0000-0000-000000000000}"/>
          </ac:spMkLst>
        </pc:spChg>
        <pc:spChg chg="del">
          <ac:chgData name="Uwe H Kaufmann" userId="ac1c7a13501c5371" providerId="LiveId" clId="{846DEF76-34D6-41ED-9442-51FE57FC953E}" dt="2024-01-16T14:38:52.970" v="1235" actId="478"/>
          <ac:spMkLst>
            <pc:docMk/>
            <pc:sldMk cId="3604911308" sldId="394"/>
            <ac:spMk id="5" creationId="{00000000-0000-0000-0000-000000000000}"/>
          </ac:spMkLst>
        </pc:spChg>
        <pc:spChg chg="del">
          <ac:chgData name="Uwe H Kaufmann" userId="ac1c7a13501c5371" providerId="LiveId" clId="{846DEF76-34D6-41ED-9442-51FE57FC953E}" dt="2024-01-16T14:39:00.965" v="1237" actId="478"/>
          <ac:spMkLst>
            <pc:docMk/>
            <pc:sldMk cId="3604911308" sldId="394"/>
            <ac:spMk id="6" creationId="{00000000-0000-0000-0000-000000000000}"/>
          </ac:spMkLst>
        </pc:spChg>
        <pc:spChg chg="del">
          <ac:chgData name="Uwe H Kaufmann" userId="ac1c7a13501c5371" providerId="LiveId" clId="{846DEF76-34D6-41ED-9442-51FE57FC953E}" dt="2024-01-16T14:38:50.551" v="1234" actId="478"/>
          <ac:spMkLst>
            <pc:docMk/>
            <pc:sldMk cId="3604911308" sldId="394"/>
            <ac:spMk id="8" creationId="{00000000-0000-0000-0000-000000000000}"/>
          </ac:spMkLst>
        </pc:spChg>
      </pc:sldChg>
      <pc:sldChg chg="modSp mod chgLayout">
        <pc:chgData name="Uwe H Kaufmann" userId="ac1c7a13501c5371" providerId="LiveId" clId="{846DEF76-34D6-41ED-9442-51FE57FC953E}" dt="2024-01-16T15:17:08.182" v="1475" actId="27636"/>
        <pc:sldMkLst>
          <pc:docMk/>
          <pc:sldMk cId="799713576" sldId="400"/>
        </pc:sldMkLst>
        <pc:spChg chg="mod ord">
          <ac:chgData name="Uwe H Kaufmann" userId="ac1c7a13501c5371" providerId="LiveId" clId="{846DEF76-34D6-41ED-9442-51FE57FC953E}" dt="2024-01-16T15:17:08.165" v="1474" actId="700"/>
          <ac:spMkLst>
            <pc:docMk/>
            <pc:sldMk cId="799713576" sldId="400"/>
            <ac:spMk id="2" creationId="{E0F8EC35-CAD5-40FA-85E9-A3F8103153B6}"/>
          </ac:spMkLst>
        </pc:spChg>
        <pc:spChg chg="mod ord">
          <ac:chgData name="Uwe H Kaufmann" userId="ac1c7a13501c5371" providerId="LiveId" clId="{846DEF76-34D6-41ED-9442-51FE57FC953E}" dt="2024-01-16T15:17:08.165" v="1474" actId="700"/>
          <ac:spMkLst>
            <pc:docMk/>
            <pc:sldMk cId="799713576" sldId="400"/>
            <ac:spMk id="3" creationId="{D4BA13FE-E9C3-4CFE-87DB-A5129B9EAF20}"/>
          </ac:spMkLst>
        </pc:spChg>
        <pc:spChg chg="mod ord">
          <ac:chgData name="Uwe H Kaufmann" userId="ac1c7a13501c5371" providerId="LiveId" clId="{846DEF76-34D6-41ED-9442-51FE57FC953E}" dt="2024-01-16T15:17:08.182" v="1475" actId="27636"/>
          <ac:spMkLst>
            <pc:docMk/>
            <pc:sldMk cId="799713576" sldId="400"/>
            <ac:spMk id="4" creationId="{DFCC23AF-FD00-489D-8532-FB72073970A3}"/>
          </ac:spMkLst>
        </pc:spChg>
      </pc:sldChg>
      <pc:sldChg chg="modSp mod">
        <pc:chgData name="Uwe H Kaufmann" userId="ac1c7a13501c5371" providerId="LiveId" clId="{846DEF76-34D6-41ED-9442-51FE57FC953E}" dt="2024-01-16T14:46:24.402" v="1304" actId="14100"/>
        <pc:sldMkLst>
          <pc:docMk/>
          <pc:sldMk cId="3805446196" sldId="408"/>
        </pc:sldMkLst>
        <pc:spChg chg="mod">
          <ac:chgData name="Uwe H Kaufmann" userId="ac1c7a13501c5371" providerId="LiveId" clId="{846DEF76-34D6-41ED-9442-51FE57FC953E}" dt="2024-01-16T14:46:24.402" v="1304" actId="14100"/>
          <ac:spMkLst>
            <pc:docMk/>
            <pc:sldMk cId="3805446196" sldId="408"/>
            <ac:spMk id="92" creationId="{00000000-0000-0000-0000-000000000000}"/>
          </ac:spMkLst>
        </pc:spChg>
        <pc:spChg chg="mod">
          <ac:chgData name="Uwe H Kaufmann" userId="ac1c7a13501c5371" providerId="LiveId" clId="{846DEF76-34D6-41ED-9442-51FE57FC953E}" dt="2024-01-16T14:46:24.402" v="1304" actId="14100"/>
          <ac:spMkLst>
            <pc:docMk/>
            <pc:sldMk cId="3805446196" sldId="408"/>
            <ac:spMk id="95" creationId="{00000000-0000-0000-0000-000000000000}"/>
          </ac:spMkLst>
        </pc:spChg>
        <pc:spChg chg="mod">
          <ac:chgData name="Uwe H Kaufmann" userId="ac1c7a13501c5371" providerId="LiveId" clId="{846DEF76-34D6-41ED-9442-51FE57FC953E}" dt="2024-01-16T14:46:24.402" v="1304" actId="14100"/>
          <ac:spMkLst>
            <pc:docMk/>
            <pc:sldMk cId="3805446196" sldId="408"/>
            <ac:spMk id="98" creationId="{00000000-0000-0000-0000-000000000000}"/>
          </ac:spMkLst>
        </pc:spChg>
        <pc:spChg chg="mod">
          <ac:chgData name="Uwe H Kaufmann" userId="ac1c7a13501c5371" providerId="LiveId" clId="{846DEF76-34D6-41ED-9442-51FE57FC953E}" dt="2024-01-16T14:46:24.402" v="1304" actId="14100"/>
          <ac:spMkLst>
            <pc:docMk/>
            <pc:sldMk cId="3805446196" sldId="408"/>
            <ac:spMk id="101" creationId="{00000000-0000-0000-0000-000000000000}"/>
          </ac:spMkLst>
        </pc:spChg>
      </pc:sldChg>
      <pc:sldChg chg="addSp modSp mod chgLayout">
        <pc:chgData name="Uwe H Kaufmann" userId="ac1c7a13501c5371" providerId="LiveId" clId="{846DEF76-34D6-41ED-9442-51FE57FC953E}" dt="2024-01-16T14:55:15.940" v="1331" actId="5793"/>
        <pc:sldMkLst>
          <pc:docMk/>
          <pc:sldMk cId="2172554594" sldId="417"/>
        </pc:sldMkLst>
        <pc:spChg chg="mod ord">
          <ac:chgData name="Uwe H Kaufmann" userId="ac1c7a13501c5371" providerId="LiveId" clId="{846DEF76-34D6-41ED-9442-51FE57FC953E}" dt="2024-01-16T14:53:15.128" v="1325" actId="700"/>
          <ac:spMkLst>
            <pc:docMk/>
            <pc:sldMk cId="2172554594" sldId="417"/>
            <ac:spMk id="2" creationId="{00000000-0000-0000-0000-000000000000}"/>
          </ac:spMkLst>
        </pc:spChg>
        <pc:spChg chg="mod ord">
          <ac:chgData name="Uwe H Kaufmann" userId="ac1c7a13501c5371" providerId="LiveId" clId="{846DEF76-34D6-41ED-9442-51FE57FC953E}" dt="2024-01-16T14:55:15.940" v="1331" actId="5793"/>
          <ac:spMkLst>
            <pc:docMk/>
            <pc:sldMk cId="2172554594" sldId="417"/>
            <ac:spMk id="3" creationId="{00000000-0000-0000-0000-000000000000}"/>
          </ac:spMkLst>
        </pc:spChg>
        <pc:spChg chg="add mod ord">
          <ac:chgData name="Uwe H Kaufmann" userId="ac1c7a13501c5371" providerId="LiveId" clId="{846DEF76-34D6-41ED-9442-51FE57FC953E}" dt="2024-01-16T14:53:15.128" v="1325" actId="700"/>
          <ac:spMkLst>
            <pc:docMk/>
            <pc:sldMk cId="2172554594" sldId="417"/>
            <ac:spMk id="4" creationId="{8D5527A3-F878-B25A-9188-7EED226F4A7E}"/>
          </ac:spMkLst>
        </pc:spChg>
      </pc:sldChg>
      <pc:sldChg chg="addSp modSp mod chgLayout">
        <pc:chgData name="Uwe H Kaufmann" userId="ac1c7a13501c5371" providerId="LiveId" clId="{846DEF76-34D6-41ED-9442-51FE57FC953E}" dt="2024-01-16T14:53:59.734" v="1328" actId="313"/>
        <pc:sldMkLst>
          <pc:docMk/>
          <pc:sldMk cId="686369016" sldId="418"/>
        </pc:sldMkLst>
        <pc:spChg chg="mod ord">
          <ac:chgData name="Uwe H Kaufmann" userId="ac1c7a13501c5371" providerId="LiveId" clId="{846DEF76-34D6-41ED-9442-51FE57FC953E}" dt="2024-01-16T14:53:55.672" v="1327" actId="700"/>
          <ac:spMkLst>
            <pc:docMk/>
            <pc:sldMk cId="686369016" sldId="418"/>
            <ac:spMk id="2" creationId="{00000000-0000-0000-0000-000000000000}"/>
          </ac:spMkLst>
        </pc:spChg>
        <pc:spChg chg="mod ord">
          <ac:chgData name="Uwe H Kaufmann" userId="ac1c7a13501c5371" providerId="LiveId" clId="{846DEF76-34D6-41ED-9442-51FE57FC953E}" dt="2024-01-16T14:53:59.734" v="1328" actId="313"/>
          <ac:spMkLst>
            <pc:docMk/>
            <pc:sldMk cId="686369016" sldId="418"/>
            <ac:spMk id="3" creationId="{00000000-0000-0000-0000-000000000000}"/>
          </ac:spMkLst>
        </pc:spChg>
        <pc:spChg chg="add mod ord">
          <ac:chgData name="Uwe H Kaufmann" userId="ac1c7a13501c5371" providerId="LiveId" clId="{846DEF76-34D6-41ED-9442-51FE57FC953E}" dt="2024-01-16T14:53:55.672" v="1327" actId="700"/>
          <ac:spMkLst>
            <pc:docMk/>
            <pc:sldMk cId="686369016" sldId="418"/>
            <ac:spMk id="4" creationId="{C7C8AA09-3570-5C47-ABB5-B61979CABBA7}"/>
          </ac:spMkLst>
        </pc:spChg>
      </pc:sldChg>
      <pc:sldChg chg="addSp delSp modSp mod delAnim modAnim chgLayout">
        <pc:chgData name="Uwe H Kaufmann" userId="ac1c7a13501c5371" providerId="LiveId" clId="{846DEF76-34D6-41ED-9442-51FE57FC953E}" dt="2024-01-16T14:23:06.436" v="1104" actId="700"/>
        <pc:sldMkLst>
          <pc:docMk/>
          <pc:sldMk cId="304327561" sldId="420"/>
        </pc:sldMkLst>
        <pc:spChg chg="mod ord">
          <ac:chgData name="Uwe H Kaufmann" userId="ac1c7a13501c5371" providerId="LiveId" clId="{846DEF76-34D6-41ED-9442-51FE57FC953E}" dt="2024-01-16T14:23:06.436" v="1104" actId="700"/>
          <ac:spMkLst>
            <pc:docMk/>
            <pc:sldMk cId="304327561" sldId="420"/>
            <ac:spMk id="2" creationId="{00000000-0000-0000-0000-000000000000}"/>
          </ac:spMkLst>
        </pc:spChg>
        <pc:spChg chg="add mod ord">
          <ac:chgData name="Uwe H Kaufmann" userId="ac1c7a13501c5371" providerId="LiveId" clId="{846DEF76-34D6-41ED-9442-51FE57FC953E}" dt="2024-01-16T14:23:06.436" v="1104" actId="700"/>
          <ac:spMkLst>
            <pc:docMk/>
            <pc:sldMk cId="304327561" sldId="420"/>
            <ac:spMk id="3" creationId="{221F2940-CCC5-9E0A-D7BA-FA387AB52B3E}"/>
          </ac:spMkLst>
        </pc:spChg>
        <pc:spChg chg="mod ord">
          <ac:chgData name="Uwe H Kaufmann" userId="ac1c7a13501c5371" providerId="LiveId" clId="{846DEF76-34D6-41ED-9442-51FE57FC953E}" dt="2024-01-16T14:23:06.436" v="1104" actId="700"/>
          <ac:spMkLst>
            <pc:docMk/>
            <pc:sldMk cId="304327561" sldId="420"/>
            <ac:spMk id="4" creationId="{00000000-0000-0000-0000-000000000000}"/>
          </ac:spMkLst>
        </pc:spChg>
        <pc:spChg chg="del">
          <ac:chgData name="Uwe H Kaufmann" userId="ac1c7a13501c5371" providerId="LiveId" clId="{846DEF76-34D6-41ED-9442-51FE57FC953E}" dt="2024-01-16T14:22:25.458" v="1087" actId="478"/>
          <ac:spMkLst>
            <pc:docMk/>
            <pc:sldMk cId="304327561" sldId="420"/>
            <ac:spMk id="5" creationId="{00000000-0000-0000-0000-000000000000}"/>
          </ac:spMkLst>
        </pc:spChg>
        <pc:spChg chg="del">
          <ac:chgData name="Uwe H Kaufmann" userId="ac1c7a13501c5371" providerId="LiveId" clId="{846DEF76-34D6-41ED-9442-51FE57FC953E}" dt="2024-01-16T14:22:27.622" v="1088" actId="478"/>
          <ac:spMkLst>
            <pc:docMk/>
            <pc:sldMk cId="304327561" sldId="420"/>
            <ac:spMk id="6" creationId="{00000000-0000-0000-0000-000000000000}"/>
          </ac:spMkLst>
        </pc:spChg>
        <pc:spChg chg="del">
          <ac:chgData name="Uwe H Kaufmann" userId="ac1c7a13501c5371" providerId="LiveId" clId="{846DEF76-34D6-41ED-9442-51FE57FC953E}" dt="2024-01-16T14:22:41.322" v="1092" actId="478"/>
          <ac:spMkLst>
            <pc:docMk/>
            <pc:sldMk cId="304327561" sldId="420"/>
            <ac:spMk id="8" creationId="{0A9E1DBD-7480-4F59-BEF6-2FEF7E345AA2}"/>
          </ac:spMkLst>
        </pc:spChg>
      </pc:sldChg>
      <pc:sldChg chg="addSp delSp modSp mod chgLayout">
        <pc:chgData name="Uwe H Kaufmann" userId="ac1c7a13501c5371" providerId="LiveId" clId="{846DEF76-34D6-41ED-9442-51FE57FC953E}" dt="2024-01-16T14:31:28.837" v="1184" actId="700"/>
        <pc:sldMkLst>
          <pc:docMk/>
          <pc:sldMk cId="1594349144" sldId="436"/>
        </pc:sldMkLst>
        <pc:spChg chg="mod ord">
          <ac:chgData name="Uwe H Kaufmann" userId="ac1c7a13501c5371" providerId="LiveId" clId="{846DEF76-34D6-41ED-9442-51FE57FC953E}" dt="2024-01-16T14:31:28.837" v="1184" actId="700"/>
          <ac:spMkLst>
            <pc:docMk/>
            <pc:sldMk cId="1594349144" sldId="436"/>
            <ac:spMk id="2" creationId="{00000000-0000-0000-0000-000000000000}"/>
          </ac:spMkLst>
        </pc:spChg>
        <pc:spChg chg="mod ord">
          <ac:chgData name="Uwe H Kaufmann" userId="ac1c7a13501c5371" providerId="LiveId" clId="{846DEF76-34D6-41ED-9442-51FE57FC953E}" dt="2024-01-16T14:31:28.837" v="1184" actId="700"/>
          <ac:spMkLst>
            <pc:docMk/>
            <pc:sldMk cId="1594349144" sldId="436"/>
            <ac:spMk id="3" creationId="{00000000-0000-0000-0000-000000000000}"/>
          </ac:spMkLst>
        </pc:spChg>
        <pc:spChg chg="add del mod ord">
          <ac:chgData name="Uwe H Kaufmann" userId="ac1c7a13501c5371" providerId="LiveId" clId="{846DEF76-34D6-41ED-9442-51FE57FC953E}" dt="2024-01-16T14:31:28.837" v="1184" actId="700"/>
          <ac:spMkLst>
            <pc:docMk/>
            <pc:sldMk cId="1594349144" sldId="436"/>
            <ac:spMk id="4" creationId="{26BD2FD2-8933-97B2-8513-000700CD8EE8}"/>
          </ac:spMkLst>
        </pc:spChg>
        <pc:spChg chg="add mod ord">
          <ac:chgData name="Uwe H Kaufmann" userId="ac1c7a13501c5371" providerId="LiveId" clId="{846DEF76-34D6-41ED-9442-51FE57FC953E}" dt="2024-01-16T14:31:28.837" v="1184" actId="700"/>
          <ac:spMkLst>
            <pc:docMk/>
            <pc:sldMk cId="1594349144" sldId="436"/>
            <ac:spMk id="5" creationId="{E5AD2A84-8893-EBB5-180E-1D57F0F43470}"/>
          </ac:spMkLst>
        </pc:spChg>
      </pc:sldChg>
      <pc:sldChg chg="addSp delSp modSp mod chgLayout">
        <pc:chgData name="Uwe H Kaufmann" userId="ac1c7a13501c5371" providerId="LiveId" clId="{846DEF76-34D6-41ED-9442-51FE57FC953E}" dt="2024-01-16T14:31:59.663" v="1186" actId="5793"/>
        <pc:sldMkLst>
          <pc:docMk/>
          <pc:sldMk cId="3333356559" sldId="437"/>
        </pc:sldMkLst>
        <pc:spChg chg="mod ord">
          <ac:chgData name="Uwe H Kaufmann" userId="ac1c7a13501c5371" providerId="LiveId" clId="{846DEF76-34D6-41ED-9442-51FE57FC953E}" dt="2024-01-16T14:31:53.414" v="1185" actId="108"/>
          <ac:spMkLst>
            <pc:docMk/>
            <pc:sldMk cId="3333356559" sldId="437"/>
            <ac:spMk id="2" creationId="{00000000-0000-0000-0000-000000000000}"/>
          </ac:spMkLst>
        </pc:spChg>
        <pc:spChg chg="mod ord">
          <ac:chgData name="Uwe H Kaufmann" userId="ac1c7a13501c5371" providerId="LiveId" clId="{846DEF76-34D6-41ED-9442-51FE57FC953E}" dt="2024-01-16T14:31:59.663" v="1186" actId="5793"/>
          <ac:spMkLst>
            <pc:docMk/>
            <pc:sldMk cId="3333356559" sldId="437"/>
            <ac:spMk id="3" creationId="{00000000-0000-0000-0000-000000000000}"/>
          </ac:spMkLst>
        </pc:spChg>
        <pc:spChg chg="add del mod ord">
          <ac:chgData name="Uwe H Kaufmann" userId="ac1c7a13501c5371" providerId="LiveId" clId="{846DEF76-34D6-41ED-9442-51FE57FC953E}" dt="2024-01-16T14:31:18.843" v="1182" actId="700"/>
          <ac:spMkLst>
            <pc:docMk/>
            <pc:sldMk cId="3333356559" sldId="437"/>
            <ac:spMk id="4" creationId="{E0111059-3EB4-3B75-2FF6-8FD3B8CCA1A4}"/>
          </ac:spMkLst>
        </pc:spChg>
        <pc:spChg chg="add del mod ord">
          <ac:chgData name="Uwe H Kaufmann" userId="ac1c7a13501c5371" providerId="LiveId" clId="{846DEF76-34D6-41ED-9442-51FE57FC953E}" dt="2024-01-16T14:31:23.525" v="1183" actId="700"/>
          <ac:spMkLst>
            <pc:docMk/>
            <pc:sldMk cId="3333356559" sldId="437"/>
            <ac:spMk id="5" creationId="{F0AB47B6-3D65-CEC8-34A0-52DE1B403017}"/>
          </ac:spMkLst>
        </pc:spChg>
        <pc:spChg chg="add mod ord">
          <ac:chgData name="Uwe H Kaufmann" userId="ac1c7a13501c5371" providerId="LiveId" clId="{846DEF76-34D6-41ED-9442-51FE57FC953E}" dt="2024-01-16T14:31:23.525" v="1183" actId="700"/>
          <ac:spMkLst>
            <pc:docMk/>
            <pc:sldMk cId="3333356559" sldId="437"/>
            <ac:spMk id="7" creationId="{2902484D-6AB6-6604-33CC-849FEB98488B}"/>
          </ac:spMkLst>
        </pc:spChg>
      </pc:sldChg>
      <pc:sldChg chg="addSp modSp mod chgLayout">
        <pc:chgData name="Uwe H Kaufmann" userId="ac1c7a13501c5371" providerId="LiveId" clId="{846DEF76-34D6-41ED-9442-51FE57FC953E}" dt="2024-01-16T14:32:12.471" v="1189" actId="5793"/>
        <pc:sldMkLst>
          <pc:docMk/>
          <pc:sldMk cId="433048857" sldId="438"/>
        </pc:sldMkLst>
        <pc:spChg chg="mod ord">
          <ac:chgData name="Uwe H Kaufmann" userId="ac1c7a13501c5371" providerId="LiveId" clId="{846DEF76-34D6-41ED-9442-51FE57FC953E}" dt="2024-01-16T14:32:07.055" v="1187" actId="700"/>
          <ac:spMkLst>
            <pc:docMk/>
            <pc:sldMk cId="433048857" sldId="438"/>
            <ac:spMk id="2" creationId="{00000000-0000-0000-0000-000000000000}"/>
          </ac:spMkLst>
        </pc:spChg>
        <pc:spChg chg="mod ord">
          <ac:chgData name="Uwe H Kaufmann" userId="ac1c7a13501c5371" providerId="LiveId" clId="{846DEF76-34D6-41ED-9442-51FE57FC953E}" dt="2024-01-16T14:32:12.471" v="1189" actId="5793"/>
          <ac:spMkLst>
            <pc:docMk/>
            <pc:sldMk cId="433048857" sldId="438"/>
            <ac:spMk id="3" creationId="{00000000-0000-0000-0000-000000000000}"/>
          </ac:spMkLst>
        </pc:spChg>
        <pc:spChg chg="add mod ord">
          <ac:chgData name="Uwe H Kaufmann" userId="ac1c7a13501c5371" providerId="LiveId" clId="{846DEF76-34D6-41ED-9442-51FE57FC953E}" dt="2024-01-16T14:32:07.055" v="1187" actId="700"/>
          <ac:spMkLst>
            <pc:docMk/>
            <pc:sldMk cId="433048857" sldId="438"/>
            <ac:spMk id="4" creationId="{8B102210-71D4-26D9-ACD2-126E2704CC0C}"/>
          </ac:spMkLst>
        </pc:spChg>
      </pc:sldChg>
      <pc:sldChg chg="modSp mod">
        <pc:chgData name="Uwe H Kaufmann" userId="ac1c7a13501c5371" providerId="LiveId" clId="{846DEF76-34D6-41ED-9442-51FE57FC953E}" dt="2024-01-16T15:00:13.556" v="1409" actId="554"/>
        <pc:sldMkLst>
          <pc:docMk/>
          <pc:sldMk cId="29544903" sldId="440"/>
        </pc:sldMkLst>
        <pc:grpChg chg="mod">
          <ac:chgData name="Uwe H Kaufmann" userId="ac1c7a13501c5371" providerId="LiveId" clId="{846DEF76-34D6-41ED-9442-51FE57FC953E}" dt="2024-01-16T15:00:13.556" v="1409" actId="554"/>
          <ac:grpSpMkLst>
            <pc:docMk/>
            <pc:sldMk cId="29544903" sldId="440"/>
            <ac:grpSpMk id="21" creationId="{00000000-0000-0000-0000-000000000000}"/>
          </ac:grpSpMkLst>
        </pc:grpChg>
        <pc:grpChg chg="mod">
          <ac:chgData name="Uwe H Kaufmann" userId="ac1c7a13501c5371" providerId="LiveId" clId="{846DEF76-34D6-41ED-9442-51FE57FC953E}" dt="2024-01-16T15:00:13.556" v="1409" actId="554"/>
          <ac:grpSpMkLst>
            <pc:docMk/>
            <pc:sldMk cId="29544903" sldId="440"/>
            <ac:grpSpMk id="58" creationId="{00000000-0000-0000-0000-000000000000}"/>
          </ac:grpSpMkLst>
        </pc:grpChg>
      </pc:sldChg>
      <pc:sldChg chg="delSp modSp mod delAnim modAnim chgLayout">
        <pc:chgData name="Uwe H Kaufmann" userId="ac1c7a13501c5371" providerId="LiveId" clId="{846DEF76-34D6-41ED-9442-51FE57FC953E}" dt="2024-01-16T14:35:38.343" v="1226" actId="700"/>
        <pc:sldMkLst>
          <pc:docMk/>
          <pc:sldMk cId="1041833819" sldId="442"/>
        </pc:sldMkLst>
        <pc:spChg chg="mod ord">
          <ac:chgData name="Uwe H Kaufmann" userId="ac1c7a13501c5371" providerId="LiveId" clId="{846DEF76-34D6-41ED-9442-51FE57FC953E}" dt="2024-01-16T14:35:38.343" v="1226" actId="700"/>
          <ac:spMkLst>
            <pc:docMk/>
            <pc:sldMk cId="1041833819" sldId="442"/>
            <ac:spMk id="2" creationId="{00000000-0000-0000-0000-000000000000}"/>
          </ac:spMkLst>
        </pc:spChg>
        <pc:spChg chg="mod ord">
          <ac:chgData name="Uwe H Kaufmann" userId="ac1c7a13501c5371" providerId="LiveId" clId="{846DEF76-34D6-41ED-9442-51FE57FC953E}" dt="2024-01-16T14:35:38.343" v="1226" actId="700"/>
          <ac:spMkLst>
            <pc:docMk/>
            <pc:sldMk cId="1041833819" sldId="442"/>
            <ac:spMk id="3" creationId="{00000000-0000-0000-0000-000000000000}"/>
          </ac:spMkLst>
        </pc:spChg>
        <pc:spChg chg="mod ord">
          <ac:chgData name="Uwe H Kaufmann" userId="ac1c7a13501c5371" providerId="LiveId" clId="{846DEF76-34D6-41ED-9442-51FE57FC953E}" dt="2024-01-16T14:35:38.343" v="1226" actId="700"/>
          <ac:spMkLst>
            <pc:docMk/>
            <pc:sldMk cId="1041833819" sldId="442"/>
            <ac:spMk id="4" creationId="{00000000-0000-0000-0000-000000000000}"/>
          </ac:spMkLst>
        </pc:spChg>
        <pc:spChg chg="del">
          <ac:chgData name="Uwe H Kaufmann" userId="ac1c7a13501c5371" providerId="LiveId" clId="{846DEF76-34D6-41ED-9442-51FE57FC953E}" dt="2024-01-16T14:35:23.199" v="1218" actId="478"/>
          <ac:spMkLst>
            <pc:docMk/>
            <pc:sldMk cId="1041833819" sldId="442"/>
            <ac:spMk id="6" creationId="{00000000-0000-0000-0000-000000000000}"/>
          </ac:spMkLst>
        </pc:spChg>
      </pc:sldChg>
      <pc:sldChg chg="addSp delSp modSp mod delAnim modAnim chgLayout">
        <pc:chgData name="Uwe H Kaufmann" userId="ac1c7a13501c5371" providerId="LiveId" clId="{846DEF76-34D6-41ED-9442-51FE57FC953E}" dt="2024-01-16T14:19:52.725" v="1066" actId="700"/>
        <pc:sldMkLst>
          <pc:docMk/>
          <pc:sldMk cId="2502716565" sldId="443"/>
        </pc:sldMkLst>
        <pc:spChg chg="mod ord">
          <ac:chgData name="Uwe H Kaufmann" userId="ac1c7a13501c5371" providerId="LiveId" clId="{846DEF76-34D6-41ED-9442-51FE57FC953E}" dt="2024-01-16T14:19:52.725" v="1066" actId="700"/>
          <ac:spMkLst>
            <pc:docMk/>
            <pc:sldMk cId="2502716565" sldId="443"/>
            <ac:spMk id="2" creationId="{00000000-0000-0000-0000-000000000000}"/>
          </ac:spMkLst>
        </pc:spChg>
        <pc:spChg chg="add del mod ord">
          <ac:chgData name="Uwe H Kaufmann" userId="ac1c7a13501c5371" providerId="LiveId" clId="{846DEF76-34D6-41ED-9442-51FE57FC953E}" dt="2024-01-16T14:17:34.471" v="1030" actId="700"/>
          <ac:spMkLst>
            <pc:docMk/>
            <pc:sldMk cId="2502716565" sldId="443"/>
            <ac:spMk id="3" creationId="{1807E700-77ED-AA3C-5A59-979F94887DD3}"/>
          </ac:spMkLst>
        </pc:spChg>
        <pc:spChg chg="mod ord">
          <ac:chgData name="Uwe H Kaufmann" userId="ac1c7a13501c5371" providerId="LiveId" clId="{846DEF76-34D6-41ED-9442-51FE57FC953E}" dt="2024-01-16T14:19:52.725" v="1066" actId="700"/>
          <ac:spMkLst>
            <pc:docMk/>
            <pc:sldMk cId="2502716565" sldId="443"/>
            <ac:spMk id="4" creationId="{00000000-0000-0000-0000-000000000000}"/>
          </ac:spMkLst>
        </pc:spChg>
        <pc:spChg chg="del mod">
          <ac:chgData name="Uwe H Kaufmann" userId="ac1c7a13501c5371" providerId="LiveId" clId="{846DEF76-34D6-41ED-9442-51FE57FC953E}" dt="2024-01-16T14:19:30.789" v="1062" actId="478"/>
          <ac:spMkLst>
            <pc:docMk/>
            <pc:sldMk cId="2502716565" sldId="443"/>
            <ac:spMk id="5" creationId="{00000000-0000-0000-0000-000000000000}"/>
          </ac:spMkLst>
        </pc:spChg>
        <pc:spChg chg="del mod">
          <ac:chgData name="Uwe H Kaufmann" userId="ac1c7a13501c5371" providerId="LiveId" clId="{846DEF76-34D6-41ED-9442-51FE57FC953E}" dt="2024-01-16T14:19:44.576" v="1065" actId="478"/>
          <ac:spMkLst>
            <pc:docMk/>
            <pc:sldMk cId="2502716565" sldId="443"/>
            <ac:spMk id="6" creationId="{00000000-0000-0000-0000-000000000000}"/>
          </ac:spMkLst>
        </pc:spChg>
        <pc:spChg chg="add del mod ord">
          <ac:chgData name="Uwe H Kaufmann" userId="ac1c7a13501c5371" providerId="LiveId" clId="{846DEF76-34D6-41ED-9442-51FE57FC953E}" dt="2024-01-16T14:18:51.675" v="1050" actId="700"/>
          <ac:spMkLst>
            <pc:docMk/>
            <pc:sldMk cId="2502716565" sldId="443"/>
            <ac:spMk id="7" creationId="{13667800-893F-165F-2836-21315C2DC83C}"/>
          </ac:spMkLst>
        </pc:spChg>
        <pc:spChg chg="add mod ord">
          <ac:chgData name="Uwe H Kaufmann" userId="ac1c7a13501c5371" providerId="LiveId" clId="{846DEF76-34D6-41ED-9442-51FE57FC953E}" dt="2024-01-16T14:19:52.725" v="1066" actId="700"/>
          <ac:spMkLst>
            <pc:docMk/>
            <pc:sldMk cId="2502716565" sldId="443"/>
            <ac:spMk id="8" creationId="{FF0A093A-42D6-FF09-4CF1-5454546DF3AD}"/>
          </ac:spMkLst>
        </pc:spChg>
      </pc:sldChg>
      <pc:sldChg chg="addSp delSp modSp mod modClrScheme delAnim modAnim chgLayout">
        <pc:chgData name="Uwe H Kaufmann" userId="ac1c7a13501c5371" providerId="LiveId" clId="{846DEF76-34D6-41ED-9442-51FE57FC953E}" dt="2024-01-16T14:23:38.690" v="1109" actId="700"/>
        <pc:sldMkLst>
          <pc:docMk/>
          <pc:sldMk cId="2401703124" sldId="444"/>
        </pc:sldMkLst>
        <pc:spChg chg="mod ord">
          <ac:chgData name="Uwe H Kaufmann" userId="ac1c7a13501c5371" providerId="LiveId" clId="{846DEF76-34D6-41ED-9442-51FE57FC953E}" dt="2024-01-16T14:23:38.690" v="1109" actId="700"/>
          <ac:spMkLst>
            <pc:docMk/>
            <pc:sldMk cId="2401703124" sldId="444"/>
            <ac:spMk id="2" creationId="{00000000-0000-0000-0000-000000000000}"/>
          </ac:spMkLst>
        </pc:spChg>
        <pc:spChg chg="add mod ord">
          <ac:chgData name="Uwe H Kaufmann" userId="ac1c7a13501c5371" providerId="LiveId" clId="{846DEF76-34D6-41ED-9442-51FE57FC953E}" dt="2024-01-16T14:23:38.690" v="1109" actId="700"/>
          <ac:spMkLst>
            <pc:docMk/>
            <pc:sldMk cId="2401703124" sldId="444"/>
            <ac:spMk id="3" creationId="{E19B23CC-68E2-98E2-EFBD-93BCA80BB2AF}"/>
          </ac:spMkLst>
        </pc:spChg>
        <pc:spChg chg="mod ord">
          <ac:chgData name="Uwe H Kaufmann" userId="ac1c7a13501c5371" providerId="LiveId" clId="{846DEF76-34D6-41ED-9442-51FE57FC953E}" dt="2024-01-16T14:23:38.690" v="1109" actId="700"/>
          <ac:spMkLst>
            <pc:docMk/>
            <pc:sldMk cId="2401703124" sldId="444"/>
            <ac:spMk id="4" creationId="{00000000-0000-0000-0000-000000000000}"/>
          </ac:spMkLst>
        </pc:spChg>
        <pc:spChg chg="del">
          <ac:chgData name="Uwe H Kaufmann" userId="ac1c7a13501c5371" providerId="LiveId" clId="{846DEF76-34D6-41ED-9442-51FE57FC953E}" dt="2024-01-16T14:23:31.373" v="1108" actId="478"/>
          <ac:spMkLst>
            <pc:docMk/>
            <pc:sldMk cId="2401703124" sldId="444"/>
            <ac:spMk id="5" creationId="{00000000-0000-0000-0000-000000000000}"/>
          </ac:spMkLst>
        </pc:spChg>
      </pc:sldChg>
      <pc:sldChg chg="addSp delSp modSp mod modClrScheme delAnim modAnim chgLayout">
        <pc:chgData name="Uwe H Kaufmann" userId="ac1c7a13501c5371" providerId="LiveId" clId="{846DEF76-34D6-41ED-9442-51FE57FC953E}" dt="2024-01-16T14:16:59.850" v="1025"/>
        <pc:sldMkLst>
          <pc:docMk/>
          <pc:sldMk cId="2246140638" sldId="445"/>
        </pc:sldMkLst>
        <pc:spChg chg="mod ord">
          <ac:chgData name="Uwe H Kaufmann" userId="ac1c7a13501c5371" providerId="LiveId" clId="{846DEF76-34D6-41ED-9442-51FE57FC953E}" dt="2024-01-16T14:16:40.063" v="1020" actId="700"/>
          <ac:spMkLst>
            <pc:docMk/>
            <pc:sldMk cId="2246140638" sldId="445"/>
            <ac:spMk id="2" creationId="{00000000-0000-0000-0000-000000000000}"/>
          </ac:spMkLst>
        </pc:spChg>
        <pc:spChg chg="add mod ord">
          <ac:chgData name="Uwe H Kaufmann" userId="ac1c7a13501c5371" providerId="LiveId" clId="{846DEF76-34D6-41ED-9442-51FE57FC953E}" dt="2024-01-16T14:16:40.063" v="1020" actId="700"/>
          <ac:spMkLst>
            <pc:docMk/>
            <pc:sldMk cId="2246140638" sldId="445"/>
            <ac:spMk id="3" creationId="{DB866E38-709F-A70E-FC27-0B7E16A419F6}"/>
          </ac:spMkLst>
        </pc:spChg>
        <pc:spChg chg="mod ord">
          <ac:chgData name="Uwe H Kaufmann" userId="ac1c7a13501c5371" providerId="LiveId" clId="{846DEF76-34D6-41ED-9442-51FE57FC953E}" dt="2024-01-16T14:16:59.850" v="1025"/>
          <ac:spMkLst>
            <pc:docMk/>
            <pc:sldMk cId="2246140638" sldId="445"/>
            <ac:spMk id="4" creationId="{00000000-0000-0000-0000-000000000000}"/>
          </ac:spMkLst>
        </pc:spChg>
        <pc:spChg chg="del mod">
          <ac:chgData name="Uwe H Kaufmann" userId="ac1c7a13501c5371" providerId="LiveId" clId="{846DEF76-34D6-41ED-9442-51FE57FC953E}" dt="2024-01-16T14:16:55.658" v="1023" actId="478"/>
          <ac:spMkLst>
            <pc:docMk/>
            <pc:sldMk cId="2246140638" sldId="445"/>
            <ac:spMk id="5" creationId="{00000000-0000-0000-0000-000000000000}"/>
          </ac:spMkLst>
        </pc:spChg>
      </pc:sldChg>
      <pc:sldChg chg="addSp delSp modSp mod modClrScheme addAnim delAnim modAnim chgLayout">
        <pc:chgData name="Uwe H Kaufmann" userId="ac1c7a13501c5371" providerId="LiveId" clId="{846DEF76-34D6-41ED-9442-51FE57FC953E}" dt="2024-01-16T14:16:26.667" v="1019" actId="700"/>
        <pc:sldMkLst>
          <pc:docMk/>
          <pc:sldMk cId="107064678" sldId="446"/>
        </pc:sldMkLst>
        <pc:spChg chg="mod ord">
          <ac:chgData name="Uwe H Kaufmann" userId="ac1c7a13501c5371" providerId="LiveId" clId="{846DEF76-34D6-41ED-9442-51FE57FC953E}" dt="2024-01-16T14:16:26.667" v="1019" actId="700"/>
          <ac:spMkLst>
            <pc:docMk/>
            <pc:sldMk cId="107064678" sldId="446"/>
            <ac:spMk id="2" creationId="{00000000-0000-0000-0000-000000000000}"/>
          </ac:spMkLst>
        </pc:spChg>
        <pc:spChg chg="add del mod ord">
          <ac:chgData name="Uwe H Kaufmann" userId="ac1c7a13501c5371" providerId="LiveId" clId="{846DEF76-34D6-41ED-9442-51FE57FC953E}" dt="2024-01-16T14:16:19" v="1018" actId="700"/>
          <ac:spMkLst>
            <pc:docMk/>
            <pc:sldMk cId="107064678" sldId="446"/>
            <ac:spMk id="3" creationId="{1AE11DFC-2290-E7A8-2610-10B4B59BC1A8}"/>
          </ac:spMkLst>
        </pc:spChg>
        <pc:spChg chg="mod ord">
          <ac:chgData name="Uwe H Kaufmann" userId="ac1c7a13501c5371" providerId="LiveId" clId="{846DEF76-34D6-41ED-9442-51FE57FC953E}" dt="2024-01-16T14:16:26.667" v="1019" actId="700"/>
          <ac:spMkLst>
            <pc:docMk/>
            <pc:sldMk cId="107064678" sldId="446"/>
            <ac:spMk id="4" creationId="{00000000-0000-0000-0000-000000000000}"/>
          </ac:spMkLst>
        </pc:spChg>
        <pc:spChg chg="add del">
          <ac:chgData name="Uwe H Kaufmann" userId="ac1c7a13501c5371" providerId="LiveId" clId="{846DEF76-34D6-41ED-9442-51FE57FC953E}" dt="2024-01-16T14:15:05.594" v="1008" actId="478"/>
          <ac:spMkLst>
            <pc:docMk/>
            <pc:sldMk cId="107064678" sldId="446"/>
            <ac:spMk id="5" creationId="{00000000-0000-0000-0000-000000000000}"/>
          </ac:spMkLst>
        </pc:spChg>
        <pc:spChg chg="add mod">
          <ac:chgData name="Uwe H Kaufmann" userId="ac1c7a13501c5371" providerId="LiveId" clId="{846DEF76-34D6-41ED-9442-51FE57FC953E}" dt="2024-01-16T14:14:56.768" v="1005"/>
          <ac:spMkLst>
            <pc:docMk/>
            <pc:sldMk cId="107064678" sldId="446"/>
            <ac:spMk id="6" creationId="{EBEC9456-559C-C557-A2E6-3F48EBCF4E8C}"/>
          </ac:spMkLst>
        </pc:spChg>
        <pc:spChg chg="add del mod ord">
          <ac:chgData name="Uwe H Kaufmann" userId="ac1c7a13501c5371" providerId="LiveId" clId="{846DEF76-34D6-41ED-9442-51FE57FC953E}" dt="2024-01-16T14:16:26.667" v="1019" actId="700"/>
          <ac:spMkLst>
            <pc:docMk/>
            <pc:sldMk cId="107064678" sldId="446"/>
            <ac:spMk id="7" creationId="{380FBD3B-410B-E103-81C3-CFE970F50929}"/>
          </ac:spMkLst>
        </pc:spChg>
        <pc:spChg chg="add mod ord">
          <ac:chgData name="Uwe H Kaufmann" userId="ac1c7a13501c5371" providerId="LiveId" clId="{846DEF76-34D6-41ED-9442-51FE57FC953E}" dt="2024-01-16T14:16:26.667" v="1019" actId="700"/>
          <ac:spMkLst>
            <pc:docMk/>
            <pc:sldMk cId="107064678" sldId="446"/>
            <ac:spMk id="8" creationId="{BF027CC4-C5C5-022D-3199-ECF6FB634928}"/>
          </ac:spMkLst>
        </pc:spChg>
      </pc:sldChg>
      <pc:sldChg chg="addSp delSp modSp mod modClrScheme delAnim chgLayout">
        <pc:chgData name="Uwe H Kaufmann" userId="ac1c7a13501c5371" providerId="LiveId" clId="{846DEF76-34D6-41ED-9442-51FE57FC953E}" dt="2024-01-16T14:27:25.026" v="1152" actId="27636"/>
        <pc:sldMkLst>
          <pc:docMk/>
          <pc:sldMk cId="1823278789" sldId="447"/>
        </pc:sldMkLst>
        <pc:spChg chg="mod ord">
          <ac:chgData name="Uwe H Kaufmann" userId="ac1c7a13501c5371" providerId="LiveId" clId="{846DEF76-34D6-41ED-9442-51FE57FC953E}" dt="2024-01-16T14:26:27.925" v="1139" actId="700"/>
          <ac:spMkLst>
            <pc:docMk/>
            <pc:sldMk cId="1823278789" sldId="447"/>
            <ac:spMk id="2" creationId="{00000000-0000-0000-0000-000000000000}"/>
          </ac:spMkLst>
        </pc:spChg>
        <pc:spChg chg="del mod ord">
          <ac:chgData name="Uwe H Kaufmann" userId="ac1c7a13501c5371" providerId="LiveId" clId="{846DEF76-34D6-41ED-9442-51FE57FC953E}" dt="2024-01-16T14:24:27.211" v="1115" actId="478"/>
          <ac:spMkLst>
            <pc:docMk/>
            <pc:sldMk cId="1823278789" sldId="447"/>
            <ac:spMk id="4" creationId="{00000000-0000-0000-0000-000000000000}"/>
          </ac:spMkLst>
        </pc:spChg>
        <pc:spChg chg="del">
          <ac:chgData name="Uwe H Kaufmann" userId="ac1c7a13501c5371" providerId="LiveId" clId="{846DEF76-34D6-41ED-9442-51FE57FC953E}" dt="2024-01-16T14:25:24.450" v="1127" actId="478"/>
          <ac:spMkLst>
            <pc:docMk/>
            <pc:sldMk cId="1823278789" sldId="447"/>
            <ac:spMk id="5" creationId="{00000000-0000-0000-0000-000000000000}"/>
          </ac:spMkLst>
        </pc:spChg>
        <pc:spChg chg="del">
          <ac:chgData name="Uwe H Kaufmann" userId="ac1c7a13501c5371" providerId="LiveId" clId="{846DEF76-34D6-41ED-9442-51FE57FC953E}" dt="2024-01-16T14:24:52.265" v="1121" actId="478"/>
          <ac:spMkLst>
            <pc:docMk/>
            <pc:sldMk cId="1823278789" sldId="447"/>
            <ac:spMk id="6" creationId="{00000000-0000-0000-0000-000000000000}"/>
          </ac:spMkLst>
        </pc:spChg>
        <pc:spChg chg="add del mod">
          <ac:chgData name="Uwe H Kaufmann" userId="ac1c7a13501c5371" providerId="LiveId" clId="{846DEF76-34D6-41ED-9442-51FE57FC953E}" dt="2024-01-16T14:24:36.948" v="1117" actId="478"/>
          <ac:spMkLst>
            <pc:docMk/>
            <pc:sldMk cId="1823278789" sldId="447"/>
            <ac:spMk id="7" creationId="{45407C38-58D4-6214-3EB3-909732224448}"/>
          </ac:spMkLst>
        </pc:spChg>
        <pc:spChg chg="del">
          <ac:chgData name="Uwe H Kaufmann" userId="ac1c7a13501c5371" providerId="LiveId" clId="{846DEF76-34D6-41ED-9442-51FE57FC953E}" dt="2024-01-16T14:25:31.707" v="1129" actId="478"/>
          <ac:spMkLst>
            <pc:docMk/>
            <pc:sldMk cId="1823278789" sldId="447"/>
            <ac:spMk id="8" creationId="{0A9E1DBD-7480-4F59-BEF6-2FEF7E345AA2}"/>
          </ac:spMkLst>
        </pc:spChg>
        <pc:spChg chg="del mod">
          <ac:chgData name="Uwe H Kaufmann" userId="ac1c7a13501c5371" providerId="LiveId" clId="{846DEF76-34D6-41ED-9442-51FE57FC953E}" dt="2024-01-16T14:26:49.895" v="1144" actId="478"/>
          <ac:spMkLst>
            <pc:docMk/>
            <pc:sldMk cId="1823278789" sldId="447"/>
            <ac:spMk id="9" creationId="{860E7192-4D52-420D-AFB1-A54FFB434C7B}"/>
          </ac:spMkLst>
        </pc:spChg>
        <pc:spChg chg="add del mod ord">
          <ac:chgData name="Uwe H Kaufmann" userId="ac1c7a13501c5371" providerId="LiveId" clId="{846DEF76-34D6-41ED-9442-51FE57FC953E}" dt="2024-01-16T14:26:16.619" v="1138" actId="700"/>
          <ac:spMkLst>
            <pc:docMk/>
            <pc:sldMk cId="1823278789" sldId="447"/>
            <ac:spMk id="10" creationId="{FAC3AF4F-117C-BF25-660A-77FF68696B2C}"/>
          </ac:spMkLst>
        </pc:spChg>
        <pc:spChg chg="add del mod ord">
          <ac:chgData name="Uwe H Kaufmann" userId="ac1c7a13501c5371" providerId="LiveId" clId="{846DEF76-34D6-41ED-9442-51FE57FC953E}" dt="2024-01-16T14:26:16.619" v="1138" actId="700"/>
          <ac:spMkLst>
            <pc:docMk/>
            <pc:sldMk cId="1823278789" sldId="447"/>
            <ac:spMk id="11" creationId="{3ACC9C95-2ECB-FBA7-D221-DE6FE875D6A9}"/>
          </ac:spMkLst>
        </pc:spChg>
        <pc:spChg chg="add mod ord">
          <ac:chgData name="Uwe H Kaufmann" userId="ac1c7a13501c5371" providerId="LiveId" clId="{846DEF76-34D6-41ED-9442-51FE57FC953E}" dt="2024-01-16T14:27:25.026" v="1152" actId="27636"/>
          <ac:spMkLst>
            <pc:docMk/>
            <pc:sldMk cId="1823278789" sldId="447"/>
            <ac:spMk id="12" creationId="{48E6DBCE-EA38-EFA6-7C15-28FD2478A6C1}"/>
          </ac:spMkLst>
        </pc:spChg>
        <pc:spChg chg="add mod ord">
          <ac:chgData name="Uwe H Kaufmann" userId="ac1c7a13501c5371" providerId="LiveId" clId="{846DEF76-34D6-41ED-9442-51FE57FC953E}" dt="2024-01-16T14:26:27.925" v="1139" actId="700"/>
          <ac:spMkLst>
            <pc:docMk/>
            <pc:sldMk cId="1823278789" sldId="447"/>
            <ac:spMk id="13" creationId="{C940C999-6189-D581-1E5F-27B88AF30CA0}"/>
          </ac:spMkLst>
        </pc:spChg>
      </pc:sldChg>
      <pc:sldChg chg="addSp delSp modSp mod modClrScheme delAnim modAnim chgLayout">
        <pc:chgData name="Uwe H Kaufmann" userId="ac1c7a13501c5371" providerId="LiveId" clId="{846DEF76-34D6-41ED-9442-51FE57FC953E}" dt="2024-01-16T14:28:13.517" v="1157" actId="700"/>
        <pc:sldMkLst>
          <pc:docMk/>
          <pc:sldMk cId="3355927139" sldId="448"/>
        </pc:sldMkLst>
        <pc:spChg chg="mod ord">
          <ac:chgData name="Uwe H Kaufmann" userId="ac1c7a13501c5371" providerId="LiveId" clId="{846DEF76-34D6-41ED-9442-51FE57FC953E}" dt="2024-01-16T14:28:13.517" v="1157" actId="700"/>
          <ac:spMkLst>
            <pc:docMk/>
            <pc:sldMk cId="3355927139" sldId="448"/>
            <ac:spMk id="2" creationId="{00000000-0000-0000-0000-000000000000}"/>
          </ac:spMkLst>
        </pc:spChg>
        <pc:spChg chg="add mod ord">
          <ac:chgData name="Uwe H Kaufmann" userId="ac1c7a13501c5371" providerId="LiveId" clId="{846DEF76-34D6-41ED-9442-51FE57FC953E}" dt="2024-01-16T14:28:13.517" v="1157" actId="700"/>
          <ac:spMkLst>
            <pc:docMk/>
            <pc:sldMk cId="3355927139" sldId="448"/>
            <ac:spMk id="3" creationId="{F5463A5F-96E7-268C-1843-1E32B18B835E}"/>
          </ac:spMkLst>
        </pc:spChg>
        <pc:spChg chg="mod ord">
          <ac:chgData name="Uwe H Kaufmann" userId="ac1c7a13501c5371" providerId="LiveId" clId="{846DEF76-34D6-41ED-9442-51FE57FC953E}" dt="2024-01-16T14:28:13.517" v="1157" actId="700"/>
          <ac:spMkLst>
            <pc:docMk/>
            <pc:sldMk cId="3355927139" sldId="448"/>
            <ac:spMk id="4" creationId="{00000000-0000-0000-0000-000000000000}"/>
          </ac:spMkLst>
        </pc:spChg>
        <pc:spChg chg="del">
          <ac:chgData name="Uwe H Kaufmann" userId="ac1c7a13501c5371" providerId="LiveId" clId="{846DEF76-34D6-41ED-9442-51FE57FC953E}" dt="2024-01-16T14:27:51.437" v="1153" actId="478"/>
          <ac:spMkLst>
            <pc:docMk/>
            <pc:sldMk cId="3355927139" sldId="448"/>
            <ac:spMk id="6" creationId="{00000000-0000-0000-0000-000000000000}"/>
          </ac:spMkLst>
        </pc:spChg>
      </pc:sldChg>
      <pc:sldChg chg="addSp delSp modSp mod addAnim delAnim modAnim chgLayout">
        <pc:chgData name="Uwe H Kaufmann" userId="ac1c7a13501c5371" providerId="LiveId" clId="{846DEF76-34D6-41ED-9442-51FE57FC953E}" dt="2024-01-16T14:30:47.890" v="1181" actId="700"/>
        <pc:sldMkLst>
          <pc:docMk/>
          <pc:sldMk cId="4246578337" sldId="449"/>
        </pc:sldMkLst>
        <pc:spChg chg="mod ord">
          <ac:chgData name="Uwe H Kaufmann" userId="ac1c7a13501c5371" providerId="LiveId" clId="{846DEF76-34D6-41ED-9442-51FE57FC953E}" dt="2024-01-16T14:30:47.890" v="1181" actId="700"/>
          <ac:spMkLst>
            <pc:docMk/>
            <pc:sldMk cId="4246578337" sldId="449"/>
            <ac:spMk id="2" creationId="{00000000-0000-0000-0000-000000000000}"/>
          </ac:spMkLst>
        </pc:spChg>
        <pc:spChg chg="add mod ord">
          <ac:chgData name="Uwe H Kaufmann" userId="ac1c7a13501c5371" providerId="LiveId" clId="{846DEF76-34D6-41ED-9442-51FE57FC953E}" dt="2024-01-16T14:30:47.890" v="1181" actId="700"/>
          <ac:spMkLst>
            <pc:docMk/>
            <pc:sldMk cId="4246578337" sldId="449"/>
            <ac:spMk id="3" creationId="{0C934795-4E6C-0DB9-41E6-FC2E9CC9780E}"/>
          </ac:spMkLst>
        </pc:spChg>
        <pc:spChg chg="mod ord">
          <ac:chgData name="Uwe H Kaufmann" userId="ac1c7a13501c5371" providerId="LiveId" clId="{846DEF76-34D6-41ED-9442-51FE57FC953E}" dt="2024-01-16T14:30:47.890" v="1181" actId="700"/>
          <ac:spMkLst>
            <pc:docMk/>
            <pc:sldMk cId="4246578337" sldId="449"/>
            <ac:spMk id="4" creationId="{00000000-0000-0000-0000-000000000000}"/>
          </ac:spMkLst>
        </pc:spChg>
        <pc:spChg chg="add del">
          <ac:chgData name="Uwe H Kaufmann" userId="ac1c7a13501c5371" providerId="LiveId" clId="{846DEF76-34D6-41ED-9442-51FE57FC953E}" dt="2024-01-16T14:30:11.583" v="1169" actId="478"/>
          <ac:spMkLst>
            <pc:docMk/>
            <pc:sldMk cId="4246578337" sldId="449"/>
            <ac:spMk id="5" creationId="{00000000-0000-0000-0000-000000000000}"/>
          </ac:spMkLst>
        </pc:spChg>
        <pc:spChg chg="del mod">
          <ac:chgData name="Uwe H Kaufmann" userId="ac1c7a13501c5371" providerId="LiveId" clId="{846DEF76-34D6-41ED-9442-51FE57FC953E}" dt="2024-01-16T14:30:21.952" v="1173" actId="478"/>
          <ac:spMkLst>
            <pc:docMk/>
            <pc:sldMk cId="4246578337" sldId="449"/>
            <ac:spMk id="6" creationId="{00000000-0000-0000-0000-000000000000}"/>
          </ac:spMkLst>
        </pc:spChg>
      </pc:sldChg>
      <pc:sldChg chg="addSp modSp mod chgLayout">
        <pc:chgData name="Uwe H Kaufmann" userId="ac1c7a13501c5371" providerId="LiveId" clId="{846DEF76-34D6-41ED-9442-51FE57FC953E}" dt="2024-01-16T14:02:28.366" v="942" actId="700"/>
        <pc:sldMkLst>
          <pc:docMk/>
          <pc:sldMk cId="3221506622" sldId="450"/>
        </pc:sldMkLst>
        <pc:spChg chg="mod ord">
          <ac:chgData name="Uwe H Kaufmann" userId="ac1c7a13501c5371" providerId="LiveId" clId="{846DEF76-34D6-41ED-9442-51FE57FC953E}" dt="2024-01-16T14:02:28.366" v="942" actId="700"/>
          <ac:spMkLst>
            <pc:docMk/>
            <pc:sldMk cId="3221506622" sldId="450"/>
            <ac:spMk id="2" creationId="{00000000-0000-0000-0000-000000000000}"/>
          </ac:spMkLst>
        </pc:spChg>
        <pc:spChg chg="add mod ord">
          <ac:chgData name="Uwe H Kaufmann" userId="ac1c7a13501c5371" providerId="LiveId" clId="{846DEF76-34D6-41ED-9442-51FE57FC953E}" dt="2024-01-16T14:02:28.366" v="942" actId="700"/>
          <ac:spMkLst>
            <pc:docMk/>
            <pc:sldMk cId="3221506622" sldId="450"/>
            <ac:spMk id="3" creationId="{1BAE965C-DCE5-934A-0A21-A89ABC9B0474}"/>
          </ac:spMkLst>
        </pc:spChg>
        <pc:spChg chg="mod ord">
          <ac:chgData name="Uwe H Kaufmann" userId="ac1c7a13501c5371" providerId="LiveId" clId="{846DEF76-34D6-41ED-9442-51FE57FC953E}" dt="2024-01-16T14:02:28.366" v="942" actId="700"/>
          <ac:spMkLst>
            <pc:docMk/>
            <pc:sldMk cId="3221506622" sldId="450"/>
            <ac:spMk id="4" creationId="{00000000-0000-0000-0000-000000000000}"/>
          </ac:spMkLst>
        </pc:spChg>
      </pc:sldChg>
      <pc:sldChg chg="modSp mod">
        <pc:chgData name="Uwe H Kaufmann" userId="ac1c7a13501c5371" providerId="LiveId" clId="{846DEF76-34D6-41ED-9442-51FE57FC953E}" dt="2024-01-16T14:37:26.996" v="1229" actId="33524"/>
        <pc:sldMkLst>
          <pc:docMk/>
          <pc:sldMk cId="1757394055" sldId="451"/>
        </pc:sldMkLst>
        <pc:spChg chg="mod">
          <ac:chgData name="Uwe H Kaufmann" userId="ac1c7a13501c5371" providerId="LiveId" clId="{846DEF76-34D6-41ED-9442-51FE57FC953E}" dt="2024-01-16T14:37:26.996" v="1229" actId="33524"/>
          <ac:spMkLst>
            <pc:docMk/>
            <pc:sldMk cId="1757394055" sldId="451"/>
            <ac:spMk id="4" creationId="{00000000-0000-0000-0000-000000000000}"/>
          </ac:spMkLst>
        </pc:spChg>
      </pc:sldChg>
      <pc:sldChg chg="addSp modSp mod chgLayout">
        <pc:chgData name="Uwe H Kaufmann" userId="ac1c7a13501c5371" providerId="LiveId" clId="{846DEF76-34D6-41ED-9442-51FE57FC953E}" dt="2024-01-16T14:38:15.024" v="1231" actId="1076"/>
        <pc:sldMkLst>
          <pc:docMk/>
          <pc:sldMk cId="2781883801" sldId="452"/>
        </pc:sldMkLst>
        <pc:spChg chg="mod ord">
          <ac:chgData name="Uwe H Kaufmann" userId="ac1c7a13501c5371" providerId="LiveId" clId="{846DEF76-34D6-41ED-9442-51FE57FC953E}" dt="2024-01-16T14:38:02.918" v="1230" actId="700"/>
          <ac:spMkLst>
            <pc:docMk/>
            <pc:sldMk cId="2781883801" sldId="452"/>
            <ac:spMk id="2" creationId="{00000000-0000-0000-0000-000000000000}"/>
          </ac:spMkLst>
        </pc:spChg>
        <pc:spChg chg="mod ord">
          <ac:chgData name="Uwe H Kaufmann" userId="ac1c7a13501c5371" providerId="LiveId" clId="{846DEF76-34D6-41ED-9442-51FE57FC953E}" dt="2024-01-16T14:38:02.918" v="1230" actId="700"/>
          <ac:spMkLst>
            <pc:docMk/>
            <pc:sldMk cId="2781883801" sldId="452"/>
            <ac:spMk id="3" creationId="{00000000-0000-0000-0000-000000000000}"/>
          </ac:spMkLst>
        </pc:spChg>
        <pc:spChg chg="mod">
          <ac:chgData name="Uwe H Kaufmann" userId="ac1c7a13501c5371" providerId="LiveId" clId="{846DEF76-34D6-41ED-9442-51FE57FC953E}" dt="2024-01-16T14:38:15.024" v="1231" actId="1076"/>
          <ac:spMkLst>
            <pc:docMk/>
            <pc:sldMk cId="2781883801" sldId="452"/>
            <ac:spMk id="4" creationId="{D8F0AE11-9782-4B75-BA3E-71652C23D65C}"/>
          </ac:spMkLst>
        </pc:spChg>
        <pc:spChg chg="add mod ord">
          <ac:chgData name="Uwe H Kaufmann" userId="ac1c7a13501c5371" providerId="LiveId" clId="{846DEF76-34D6-41ED-9442-51FE57FC953E}" dt="2024-01-16T14:38:02.918" v="1230" actId="700"/>
          <ac:spMkLst>
            <pc:docMk/>
            <pc:sldMk cId="2781883801" sldId="452"/>
            <ac:spMk id="5" creationId="{214AB3CB-C0EB-2D94-797A-5D41006F9AC0}"/>
          </ac:spMkLst>
        </pc:spChg>
      </pc:sldChg>
      <pc:sldChg chg="addSp modSp mod chgLayout">
        <pc:chgData name="Uwe H Kaufmann" userId="ac1c7a13501c5371" providerId="LiveId" clId="{846DEF76-34D6-41ED-9442-51FE57FC953E}" dt="2024-01-16T15:01:30.953" v="1410" actId="700"/>
        <pc:sldMkLst>
          <pc:docMk/>
          <pc:sldMk cId="666070036" sldId="454"/>
        </pc:sldMkLst>
        <pc:spChg chg="mod ord">
          <ac:chgData name="Uwe H Kaufmann" userId="ac1c7a13501c5371" providerId="LiveId" clId="{846DEF76-34D6-41ED-9442-51FE57FC953E}" dt="2024-01-16T15:01:30.953" v="1410" actId="700"/>
          <ac:spMkLst>
            <pc:docMk/>
            <pc:sldMk cId="666070036" sldId="454"/>
            <ac:spMk id="2" creationId="{00000000-0000-0000-0000-000000000000}"/>
          </ac:spMkLst>
        </pc:spChg>
        <pc:spChg chg="mod ord">
          <ac:chgData name="Uwe H Kaufmann" userId="ac1c7a13501c5371" providerId="LiveId" clId="{846DEF76-34D6-41ED-9442-51FE57FC953E}" dt="2024-01-16T15:01:30.953" v="1410" actId="700"/>
          <ac:spMkLst>
            <pc:docMk/>
            <pc:sldMk cId="666070036" sldId="454"/>
            <ac:spMk id="3" creationId="{00000000-0000-0000-0000-000000000000}"/>
          </ac:spMkLst>
        </pc:spChg>
        <pc:spChg chg="add mod ord">
          <ac:chgData name="Uwe H Kaufmann" userId="ac1c7a13501c5371" providerId="LiveId" clId="{846DEF76-34D6-41ED-9442-51FE57FC953E}" dt="2024-01-16T15:01:30.953" v="1410" actId="700"/>
          <ac:spMkLst>
            <pc:docMk/>
            <pc:sldMk cId="666070036" sldId="454"/>
            <ac:spMk id="4" creationId="{DF661F28-E197-DBAF-580B-631EECF75D5E}"/>
          </ac:spMkLst>
        </pc:spChg>
      </pc:sldChg>
      <pc:sldChg chg="addSp delSp modSp new mod modClrScheme chgLayout">
        <pc:chgData name="Uwe H Kaufmann" userId="ac1c7a13501c5371" providerId="LiveId" clId="{846DEF76-34D6-41ED-9442-51FE57FC953E}" dt="2024-01-16T14:13:10.280" v="998" actId="20577"/>
        <pc:sldMkLst>
          <pc:docMk/>
          <pc:sldMk cId="2073695024" sldId="455"/>
        </pc:sldMkLst>
        <pc:spChg chg="del">
          <ac:chgData name="Uwe H Kaufmann" userId="ac1c7a13501c5371" providerId="LiveId" clId="{846DEF76-34D6-41ED-9442-51FE57FC953E}" dt="2024-01-16T13:55:19.454" v="905" actId="26606"/>
          <ac:spMkLst>
            <pc:docMk/>
            <pc:sldMk cId="2073695024" sldId="455"/>
            <ac:spMk id="2" creationId="{80E4A583-E1BA-B2CB-95E5-03474DB23239}"/>
          </ac:spMkLst>
        </pc:spChg>
        <pc:spChg chg="del">
          <ac:chgData name="Uwe H Kaufmann" userId="ac1c7a13501c5371" providerId="LiveId" clId="{846DEF76-34D6-41ED-9442-51FE57FC953E}" dt="2024-01-16T13:55:19.454" v="905" actId="26606"/>
          <ac:spMkLst>
            <pc:docMk/>
            <pc:sldMk cId="2073695024" sldId="455"/>
            <ac:spMk id="3" creationId="{1CA97EBA-2887-0304-1CD8-D4C1A2426B73}"/>
          </ac:spMkLst>
        </pc:spChg>
        <pc:spChg chg="del">
          <ac:chgData name="Uwe H Kaufmann" userId="ac1c7a13501c5371" providerId="LiveId" clId="{846DEF76-34D6-41ED-9442-51FE57FC953E}" dt="2024-01-16T13:55:08.976" v="904"/>
          <ac:spMkLst>
            <pc:docMk/>
            <pc:sldMk cId="2073695024" sldId="455"/>
            <ac:spMk id="4" creationId="{6953EBA2-EE73-8BDE-3F05-09863FF5668A}"/>
          </ac:spMkLst>
        </pc:spChg>
        <pc:spChg chg="add del mod">
          <ac:chgData name="Uwe H Kaufmann" userId="ac1c7a13501c5371" providerId="LiveId" clId="{846DEF76-34D6-41ED-9442-51FE57FC953E}" dt="2024-01-16T14:13:03.119" v="995" actId="21"/>
          <ac:spMkLst>
            <pc:docMk/>
            <pc:sldMk cId="2073695024" sldId="455"/>
            <ac:spMk id="7" creationId="{ED337021-08DF-A5C4-C933-4240432B7F1F}"/>
          </ac:spMkLst>
        </pc:spChg>
        <pc:spChg chg="add mod">
          <ac:chgData name="Uwe H Kaufmann" userId="ac1c7a13501c5371" providerId="LiveId" clId="{846DEF76-34D6-41ED-9442-51FE57FC953E}" dt="2024-01-16T14:13:10.280" v="998" actId="20577"/>
          <ac:spMkLst>
            <pc:docMk/>
            <pc:sldMk cId="2073695024" sldId="455"/>
            <ac:spMk id="8" creationId="{ED337021-08DF-A5C4-C933-4240432B7F1F}"/>
          </ac:spMkLst>
        </pc:spChg>
        <pc:spChg chg="add mod">
          <ac:chgData name="Uwe H Kaufmann" userId="ac1c7a13501c5371" providerId="LiveId" clId="{846DEF76-34D6-41ED-9442-51FE57FC953E}" dt="2024-01-16T13:56:01.241" v="936" actId="20577"/>
          <ac:spMkLst>
            <pc:docMk/>
            <pc:sldMk cId="2073695024" sldId="455"/>
            <ac:spMk id="10" creationId="{72E8D886-B495-1B3D-DE4F-5976610E0817}"/>
          </ac:spMkLst>
        </pc:spChg>
        <pc:spChg chg="add del mod">
          <ac:chgData name="Uwe H Kaufmann" userId="ac1c7a13501c5371" providerId="LiveId" clId="{846DEF76-34D6-41ED-9442-51FE57FC953E}" dt="2024-01-16T14:13:05.144" v="996"/>
          <ac:spMkLst>
            <pc:docMk/>
            <pc:sldMk cId="2073695024" sldId="455"/>
            <ac:spMk id="12" creationId="{7B4B7AEF-354B-1077-CFFB-B75838185C2D}"/>
          </ac:spMkLst>
        </pc:spChg>
        <pc:spChg chg="add mod">
          <ac:chgData name="Uwe H Kaufmann" userId="ac1c7a13501c5371" providerId="LiveId" clId="{846DEF76-34D6-41ED-9442-51FE57FC953E}" dt="2024-01-16T13:55:19.454" v="905" actId="26606"/>
          <ac:spMkLst>
            <pc:docMk/>
            <pc:sldMk cId="2073695024" sldId="455"/>
            <ac:spMk id="14" creationId="{534E42FB-EFD1-4582-FF5D-6458E728EC95}"/>
          </ac:spMkLst>
        </pc:spChg>
        <pc:picChg chg="add mod">
          <ac:chgData name="Uwe H Kaufmann" userId="ac1c7a13501c5371" providerId="LiveId" clId="{846DEF76-34D6-41ED-9442-51FE57FC953E}" dt="2024-01-16T14:11:52.280" v="991" actId="1076"/>
          <ac:picMkLst>
            <pc:docMk/>
            <pc:sldMk cId="2073695024" sldId="455"/>
            <ac:picMk id="5" creationId="{F5C6AB3F-EFFB-5EE4-6CAB-0BF1AD333282}"/>
          </ac:picMkLst>
        </pc:picChg>
        <pc:picChg chg="add del mod">
          <ac:chgData name="Uwe H Kaufmann" userId="ac1c7a13501c5371" providerId="LiveId" clId="{846DEF76-34D6-41ED-9442-51FE57FC953E}" dt="2024-01-16T13:55:06.906" v="903" actId="21"/>
          <ac:picMkLst>
            <pc:docMk/>
            <pc:sldMk cId="2073695024" sldId="455"/>
            <ac:picMk id="1026" creationId="{F5C6AB3F-EFFB-5EE4-6CAB-0BF1AD333282}"/>
          </ac:picMkLst>
        </pc:picChg>
      </pc:sldChg>
      <pc:sldChg chg="add">
        <pc:chgData name="Uwe H Kaufmann" userId="ac1c7a13501c5371" providerId="LiveId" clId="{846DEF76-34D6-41ED-9442-51FE57FC953E}" dt="2024-01-16T13:56:39.956" v="937"/>
        <pc:sldMkLst>
          <pc:docMk/>
          <pc:sldMk cId="3218713972" sldId="456"/>
        </pc:sldMkLst>
      </pc:sldChg>
      <pc:sldChg chg="add">
        <pc:chgData name="Uwe H Kaufmann" userId="ac1c7a13501c5371" providerId="LiveId" clId="{846DEF76-34D6-41ED-9442-51FE57FC953E}" dt="2024-01-16T13:56:39.956" v="937"/>
        <pc:sldMkLst>
          <pc:docMk/>
          <pc:sldMk cId="2981935162" sldId="457"/>
        </pc:sldMkLst>
      </pc:sldChg>
      <pc:sldChg chg="add">
        <pc:chgData name="Uwe H Kaufmann" userId="ac1c7a13501c5371" providerId="LiveId" clId="{846DEF76-34D6-41ED-9442-51FE57FC953E}" dt="2024-01-16T13:56:39.956" v="937"/>
        <pc:sldMkLst>
          <pc:docMk/>
          <pc:sldMk cId="3991552520" sldId="458"/>
        </pc:sldMkLst>
      </pc:sldChg>
      <pc:sldChg chg="addSp delSp modSp add mod ord modClrScheme modShow chgLayout">
        <pc:chgData name="Uwe H Kaufmann" userId="ac1c7a13501c5371" providerId="LiveId" clId="{846DEF76-34D6-41ED-9442-51FE57FC953E}" dt="2024-01-16T14:46:01.177" v="1303"/>
        <pc:sldMkLst>
          <pc:docMk/>
          <pc:sldMk cId="516541152" sldId="645"/>
        </pc:sldMkLst>
        <pc:spChg chg="mod ord">
          <ac:chgData name="Uwe H Kaufmann" userId="ac1c7a13501c5371" providerId="LiveId" clId="{846DEF76-34D6-41ED-9442-51FE57FC953E}" dt="2024-01-16T14:45:13.158" v="1301" actId="20577"/>
          <ac:spMkLst>
            <pc:docMk/>
            <pc:sldMk cId="516541152" sldId="645"/>
            <ac:spMk id="2" creationId="{00000000-0000-0000-0000-000000000000}"/>
          </ac:spMkLst>
        </pc:spChg>
        <pc:spChg chg="add del mod ord">
          <ac:chgData name="Uwe H Kaufmann" userId="ac1c7a13501c5371" providerId="LiveId" clId="{846DEF76-34D6-41ED-9442-51FE57FC953E}" dt="2024-01-16T14:41:02.347" v="1241" actId="478"/>
          <ac:spMkLst>
            <pc:docMk/>
            <pc:sldMk cId="516541152" sldId="645"/>
            <ac:spMk id="3" creationId="{9A424174-C080-D785-96B5-062321C0D6F0}"/>
          </ac:spMkLst>
        </pc:spChg>
        <pc:spChg chg="add del mod ord">
          <ac:chgData name="Uwe H Kaufmann" userId="ac1c7a13501c5371" providerId="LiveId" clId="{846DEF76-34D6-41ED-9442-51FE57FC953E}" dt="2024-01-16T14:41:04.248" v="1242" actId="478"/>
          <ac:spMkLst>
            <pc:docMk/>
            <pc:sldMk cId="516541152" sldId="645"/>
            <ac:spMk id="4" creationId="{696CD841-A93C-35DC-20EF-B57379F6B305}"/>
          </ac:spMkLst>
        </pc:spChg>
        <pc:spChg chg="mod">
          <ac:chgData name="Uwe H Kaufmann" userId="ac1c7a13501c5371" providerId="LiveId" clId="{846DEF76-34D6-41ED-9442-51FE57FC953E}" dt="2024-01-16T14:41:32.025" v="1279" actId="14100"/>
          <ac:spMkLst>
            <pc:docMk/>
            <pc:sldMk cId="516541152" sldId="645"/>
            <ac:spMk id="6" creationId="{00000000-0000-0000-0000-000000000000}"/>
          </ac:spMkLst>
        </pc:spChg>
        <pc:spChg chg="mod">
          <ac:chgData name="Uwe H Kaufmann" userId="ac1c7a13501c5371" providerId="LiveId" clId="{846DEF76-34D6-41ED-9442-51FE57FC953E}" dt="2024-01-16T14:41:32.025" v="1279" actId="14100"/>
          <ac:spMkLst>
            <pc:docMk/>
            <pc:sldMk cId="516541152" sldId="645"/>
            <ac:spMk id="7" creationId="{00000000-0000-0000-0000-000000000000}"/>
          </ac:spMkLst>
        </pc:spChg>
        <pc:spChg chg="mod">
          <ac:chgData name="Uwe H Kaufmann" userId="ac1c7a13501c5371" providerId="LiveId" clId="{846DEF76-34D6-41ED-9442-51FE57FC953E}" dt="2024-01-16T14:41:32.025" v="1279" actId="14100"/>
          <ac:spMkLst>
            <pc:docMk/>
            <pc:sldMk cId="516541152" sldId="645"/>
            <ac:spMk id="8" creationId="{00000000-0000-0000-0000-000000000000}"/>
          </ac:spMkLst>
        </pc:spChg>
        <pc:spChg chg="mod">
          <ac:chgData name="Uwe H Kaufmann" userId="ac1c7a13501c5371" providerId="LiveId" clId="{846DEF76-34D6-41ED-9442-51FE57FC953E}" dt="2024-01-16T14:41:32.025" v="1279" actId="14100"/>
          <ac:spMkLst>
            <pc:docMk/>
            <pc:sldMk cId="516541152" sldId="645"/>
            <ac:spMk id="9" creationId="{00000000-0000-0000-0000-000000000000}"/>
          </ac:spMkLst>
        </pc:spChg>
        <pc:spChg chg="mod">
          <ac:chgData name="Uwe H Kaufmann" userId="ac1c7a13501c5371" providerId="LiveId" clId="{846DEF76-34D6-41ED-9442-51FE57FC953E}" dt="2024-01-16T14:41:32.025" v="1279" actId="14100"/>
          <ac:spMkLst>
            <pc:docMk/>
            <pc:sldMk cId="516541152" sldId="645"/>
            <ac:spMk id="10" creationId="{00000000-0000-0000-0000-000000000000}"/>
          </ac:spMkLst>
        </pc:spChg>
        <pc:spChg chg="mod">
          <ac:chgData name="Uwe H Kaufmann" userId="ac1c7a13501c5371" providerId="LiveId" clId="{846DEF76-34D6-41ED-9442-51FE57FC953E}" dt="2024-01-16T14:41:32.025" v="1279" actId="14100"/>
          <ac:spMkLst>
            <pc:docMk/>
            <pc:sldMk cId="516541152" sldId="645"/>
            <ac:spMk id="11" creationId="{00000000-0000-0000-0000-000000000000}"/>
          </ac:spMkLst>
        </pc:spChg>
        <pc:spChg chg="mod">
          <ac:chgData name="Uwe H Kaufmann" userId="ac1c7a13501c5371" providerId="LiveId" clId="{846DEF76-34D6-41ED-9442-51FE57FC953E}" dt="2024-01-16T14:41:32.025" v="1279" actId="14100"/>
          <ac:spMkLst>
            <pc:docMk/>
            <pc:sldMk cId="516541152" sldId="645"/>
            <ac:spMk id="12" creationId="{00000000-0000-0000-0000-000000000000}"/>
          </ac:spMkLst>
        </pc:spChg>
        <pc:spChg chg="mod">
          <ac:chgData name="Uwe H Kaufmann" userId="ac1c7a13501c5371" providerId="LiveId" clId="{846DEF76-34D6-41ED-9442-51FE57FC953E}" dt="2024-01-16T14:41:32.025" v="1279" actId="14100"/>
          <ac:spMkLst>
            <pc:docMk/>
            <pc:sldMk cId="516541152" sldId="645"/>
            <ac:spMk id="13" creationId="{00000000-0000-0000-0000-000000000000}"/>
          </ac:spMkLst>
        </pc:spChg>
        <pc:spChg chg="mod">
          <ac:chgData name="Uwe H Kaufmann" userId="ac1c7a13501c5371" providerId="LiveId" clId="{846DEF76-34D6-41ED-9442-51FE57FC953E}" dt="2024-01-16T14:41:32.025" v="1279" actId="14100"/>
          <ac:spMkLst>
            <pc:docMk/>
            <pc:sldMk cId="516541152" sldId="645"/>
            <ac:spMk id="14" creationId="{00000000-0000-0000-0000-000000000000}"/>
          </ac:spMkLst>
        </pc:spChg>
        <pc:spChg chg="mod">
          <ac:chgData name="Uwe H Kaufmann" userId="ac1c7a13501c5371" providerId="LiveId" clId="{846DEF76-34D6-41ED-9442-51FE57FC953E}" dt="2024-01-16T14:41:32.025" v="1279" actId="14100"/>
          <ac:spMkLst>
            <pc:docMk/>
            <pc:sldMk cId="516541152" sldId="645"/>
            <ac:spMk id="15" creationId="{00000000-0000-0000-0000-000000000000}"/>
          </ac:spMkLst>
        </pc:spChg>
        <pc:spChg chg="mod">
          <ac:chgData name="Uwe H Kaufmann" userId="ac1c7a13501c5371" providerId="LiveId" clId="{846DEF76-34D6-41ED-9442-51FE57FC953E}" dt="2024-01-16T14:41:32.025" v="1279" actId="14100"/>
          <ac:spMkLst>
            <pc:docMk/>
            <pc:sldMk cId="516541152" sldId="645"/>
            <ac:spMk id="19" creationId="{00000000-0000-0000-0000-000000000000}"/>
          </ac:spMkLst>
        </pc:spChg>
        <pc:spChg chg="mod">
          <ac:chgData name="Uwe H Kaufmann" userId="ac1c7a13501c5371" providerId="LiveId" clId="{846DEF76-34D6-41ED-9442-51FE57FC953E}" dt="2024-01-16T14:41:32.025" v="1279" actId="14100"/>
          <ac:spMkLst>
            <pc:docMk/>
            <pc:sldMk cId="516541152" sldId="645"/>
            <ac:spMk id="22" creationId="{00000000-0000-0000-0000-000000000000}"/>
          </ac:spMkLst>
        </pc:spChg>
        <pc:spChg chg="mod">
          <ac:chgData name="Uwe H Kaufmann" userId="ac1c7a13501c5371" providerId="LiveId" clId="{846DEF76-34D6-41ED-9442-51FE57FC953E}" dt="2024-01-16T14:41:32.025" v="1279" actId="14100"/>
          <ac:spMkLst>
            <pc:docMk/>
            <pc:sldMk cId="516541152" sldId="645"/>
            <ac:spMk id="23" creationId="{00000000-0000-0000-0000-000000000000}"/>
          </ac:spMkLst>
        </pc:spChg>
        <pc:spChg chg="mod">
          <ac:chgData name="Uwe H Kaufmann" userId="ac1c7a13501c5371" providerId="LiveId" clId="{846DEF76-34D6-41ED-9442-51FE57FC953E}" dt="2024-01-16T14:41:32.025" v="1279" actId="14100"/>
          <ac:spMkLst>
            <pc:docMk/>
            <pc:sldMk cId="516541152" sldId="645"/>
            <ac:spMk id="24" creationId="{00000000-0000-0000-0000-000000000000}"/>
          </ac:spMkLst>
        </pc:spChg>
        <pc:spChg chg="mod">
          <ac:chgData name="Uwe H Kaufmann" userId="ac1c7a13501c5371" providerId="LiveId" clId="{846DEF76-34D6-41ED-9442-51FE57FC953E}" dt="2024-01-16T14:41:32.025" v="1279" actId="14100"/>
          <ac:spMkLst>
            <pc:docMk/>
            <pc:sldMk cId="516541152" sldId="645"/>
            <ac:spMk id="25" creationId="{00000000-0000-0000-0000-000000000000}"/>
          </ac:spMkLst>
        </pc:spChg>
        <pc:spChg chg="mod">
          <ac:chgData name="Uwe H Kaufmann" userId="ac1c7a13501c5371" providerId="LiveId" clId="{846DEF76-34D6-41ED-9442-51FE57FC953E}" dt="2024-01-16T14:41:32.025" v="1279" actId="14100"/>
          <ac:spMkLst>
            <pc:docMk/>
            <pc:sldMk cId="516541152" sldId="645"/>
            <ac:spMk id="32" creationId="{00000000-0000-0000-0000-000000000000}"/>
          </ac:spMkLst>
        </pc:spChg>
        <pc:spChg chg="mod">
          <ac:chgData name="Uwe H Kaufmann" userId="ac1c7a13501c5371" providerId="LiveId" clId="{846DEF76-34D6-41ED-9442-51FE57FC953E}" dt="2024-01-16T14:41:32.025" v="1279" actId="14100"/>
          <ac:spMkLst>
            <pc:docMk/>
            <pc:sldMk cId="516541152" sldId="645"/>
            <ac:spMk id="33" creationId="{00000000-0000-0000-0000-000000000000}"/>
          </ac:spMkLst>
        </pc:spChg>
        <pc:spChg chg="mod">
          <ac:chgData name="Uwe H Kaufmann" userId="ac1c7a13501c5371" providerId="LiveId" clId="{846DEF76-34D6-41ED-9442-51FE57FC953E}" dt="2024-01-16T14:41:32.025" v="1279" actId="14100"/>
          <ac:spMkLst>
            <pc:docMk/>
            <pc:sldMk cId="516541152" sldId="645"/>
            <ac:spMk id="34" creationId="{00000000-0000-0000-0000-000000000000}"/>
          </ac:spMkLst>
        </pc:spChg>
        <pc:spChg chg="mod">
          <ac:chgData name="Uwe H Kaufmann" userId="ac1c7a13501c5371" providerId="LiveId" clId="{846DEF76-34D6-41ED-9442-51FE57FC953E}" dt="2024-01-16T14:41:32.025" v="1279" actId="14100"/>
          <ac:spMkLst>
            <pc:docMk/>
            <pc:sldMk cId="516541152" sldId="645"/>
            <ac:spMk id="38" creationId="{00000000-0000-0000-0000-000000000000}"/>
          </ac:spMkLst>
        </pc:spChg>
        <pc:spChg chg="mod">
          <ac:chgData name="Uwe H Kaufmann" userId="ac1c7a13501c5371" providerId="LiveId" clId="{846DEF76-34D6-41ED-9442-51FE57FC953E}" dt="2024-01-16T14:41:32.025" v="1279" actId="14100"/>
          <ac:spMkLst>
            <pc:docMk/>
            <pc:sldMk cId="516541152" sldId="645"/>
            <ac:spMk id="39" creationId="{00000000-0000-0000-0000-000000000000}"/>
          </ac:spMkLst>
        </pc:spChg>
        <pc:spChg chg="mod">
          <ac:chgData name="Uwe H Kaufmann" userId="ac1c7a13501c5371" providerId="LiveId" clId="{846DEF76-34D6-41ED-9442-51FE57FC953E}" dt="2024-01-16T14:41:32.025" v="1279" actId="14100"/>
          <ac:spMkLst>
            <pc:docMk/>
            <pc:sldMk cId="516541152" sldId="645"/>
            <ac:spMk id="40" creationId="{00000000-0000-0000-0000-000000000000}"/>
          </ac:spMkLst>
        </pc:spChg>
        <pc:spChg chg="mod">
          <ac:chgData name="Uwe H Kaufmann" userId="ac1c7a13501c5371" providerId="LiveId" clId="{846DEF76-34D6-41ED-9442-51FE57FC953E}" dt="2024-01-16T14:41:32.025" v="1279" actId="14100"/>
          <ac:spMkLst>
            <pc:docMk/>
            <pc:sldMk cId="516541152" sldId="645"/>
            <ac:spMk id="41" creationId="{00000000-0000-0000-0000-000000000000}"/>
          </ac:spMkLst>
        </pc:spChg>
        <pc:spChg chg="mod">
          <ac:chgData name="Uwe H Kaufmann" userId="ac1c7a13501c5371" providerId="LiveId" clId="{846DEF76-34D6-41ED-9442-51FE57FC953E}" dt="2024-01-16T14:41:32.025" v="1279" actId="14100"/>
          <ac:spMkLst>
            <pc:docMk/>
            <pc:sldMk cId="516541152" sldId="645"/>
            <ac:spMk id="42" creationId="{00000000-0000-0000-0000-000000000000}"/>
          </ac:spMkLst>
        </pc:spChg>
        <pc:spChg chg="mod">
          <ac:chgData name="Uwe H Kaufmann" userId="ac1c7a13501c5371" providerId="LiveId" clId="{846DEF76-34D6-41ED-9442-51FE57FC953E}" dt="2024-01-16T14:41:32.025" v="1279" actId="14100"/>
          <ac:spMkLst>
            <pc:docMk/>
            <pc:sldMk cId="516541152" sldId="645"/>
            <ac:spMk id="45" creationId="{00000000-0000-0000-0000-000000000000}"/>
          </ac:spMkLst>
        </pc:spChg>
        <pc:spChg chg="mod">
          <ac:chgData name="Uwe H Kaufmann" userId="ac1c7a13501c5371" providerId="LiveId" clId="{846DEF76-34D6-41ED-9442-51FE57FC953E}" dt="2024-01-16T14:41:32.025" v="1279" actId="14100"/>
          <ac:spMkLst>
            <pc:docMk/>
            <pc:sldMk cId="516541152" sldId="645"/>
            <ac:spMk id="49" creationId="{00000000-0000-0000-0000-000000000000}"/>
          </ac:spMkLst>
        </pc:spChg>
        <pc:spChg chg="mod">
          <ac:chgData name="Uwe H Kaufmann" userId="ac1c7a13501c5371" providerId="LiveId" clId="{846DEF76-34D6-41ED-9442-51FE57FC953E}" dt="2024-01-16T14:41:10.220" v="1247" actId="1036"/>
          <ac:spMkLst>
            <pc:docMk/>
            <pc:sldMk cId="516541152" sldId="645"/>
            <ac:spMk id="53" creationId="{00000000-0000-0000-0000-000000000000}"/>
          </ac:spMkLst>
        </pc:spChg>
        <pc:spChg chg="mod">
          <ac:chgData name="Uwe H Kaufmann" userId="ac1c7a13501c5371" providerId="LiveId" clId="{846DEF76-34D6-41ED-9442-51FE57FC953E}" dt="2024-01-16T14:41:10.220" v="1247" actId="1036"/>
          <ac:spMkLst>
            <pc:docMk/>
            <pc:sldMk cId="516541152" sldId="645"/>
            <ac:spMk id="54" creationId="{00000000-0000-0000-0000-000000000000}"/>
          </ac:spMkLst>
        </pc:spChg>
        <pc:grpChg chg="mod">
          <ac:chgData name="Uwe H Kaufmann" userId="ac1c7a13501c5371" providerId="LiveId" clId="{846DEF76-34D6-41ED-9442-51FE57FC953E}" dt="2024-01-16T14:41:32.025" v="1279" actId="14100"/>
          <ac:grpSpMkLst>
            <pc:docMk/>
            <pc:sldMk cId="516541152" sldId="645"/>
            <ac:grpSpMk id="5" creationId="{00000000-0000-0000-0000-000000000000}"/>
          </ac:grpSpMkLst>
        </pc:grpChg>
        <pc:cxnChg chg="mod">
          <ac:chgData name="Uwe H Kaufmann" userId="ac1c7a13501c5371" providerId="LiveId" clId="{846DEF76-34D6-41ED-9442-51FE57FC953E}" dt="2024-01-16T14:41:32.025" v="1279" actId="14100"/>
          <ac:cxnSpMkLst>
            <pc:docMk/>
            <pc:sldMk cId="516541152" sldId="645"/>
            <ac:cxnSpMk id="16"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17"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18"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20"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21"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26"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27"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28"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29"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30"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31"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35"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36"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37"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43"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44"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46"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47"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48"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50"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51" creationId="{00000000-0000-0000-0000-000000000000}"/>
          </ac:cxnSpMkLst>
        </pc:cxnChg>
        <pc:cxnChg chg="mod">
          <ac:chgData name="Uwe H Kaufmann" userId="ac1c7a13501c5371" providerId="LiveId" clId="{846DEF76-34D6-41ED-9442-51FE57FC953E}" dt="2024-01-16T14:41:32.025" v="1279" actId="14100"/>
          <ac:cxnSpMkLst>
            <pc:docMk/>
            <pc:sldMk cId="516541152" sldId="645"/>
            <ac:cxnSpMk id="52" creationId="{00000000-0000-0000-0000-000000000000}"/>
          </ac:cxnSpMkLst>
        </pc:cxnChg>
      </pc:sldChg>
      <pc:sldChg chg="modSp add mod modShow">
        <pc:chgData name="Uwe H Kaufmann" userId="ac1c7a13501c5371" providerId="LiveId" clId="{846DEF76-34D6-41ED-9442-51FE57FC953E}" dt="2024-01-16T14:59:12.353" v="1407" actId="729"/>
        <pc:sldMkLst>
          <pc:docMk/>
          <pc:sldMk cId="801321693" sldId="646"/>
        </pc:sldMkLst>
        <pc:spChg chg="mod">
          <ac:chgData name="Uwe H Kaufmann" userId="ac1c7a13501c5371" providerId="LiveId" clId="{846DEF76-34D6-41ED-9442-51FE57FC953E}" dt="2024-01-16T14:55:54.118" v="1346" actId="20577"/>
          <ac:spMkLst>
            <pc:docMk/>
            <pc:sldMk cId="801321693" sldId="646"/>
            <ac:spMk id="2" creationId="{00000000-0000-0000-0000-000000000000}"/>
          </ac:spMkLst>
        </pc:spChg>
        <pc:spChg chg="mod">
          <ac:chgData name="Uwe H Kaufmann" userId="ac1c7a13501c5371" providerId="LiveId" clId="{846DEF76-34D6-41ED-9442-51FE57FC953E}" dt="2024-01-16T14:57:57.663" v="1406" actId="20577"/>
          <ac:spMkLst>
            <pc:docMk/>
            <pc:sldMk cId="801321693" sldId="646"/>
            <ac:spMk id="3" creationId="{00000000-0000-0000-0000-000000000000}"/>
          </ac:spMkLst>
        </pc:spChg>
      </pc:sldChg>
      <pc:sldChg chg="addSp delSp modSp add del mod modClrScheme chgLayout">
        <pc:chgData name="Uwe H Kaufmann" userId="ac1c7a13501c5371" providerId="LiveId" clId="{846DEF76-34D6-41ED-9442-51FE57FC953E}" dt="2024-01-16T14:47:58.696" v="1312" actId="47"/>
        <pc:sldMkLst>
          <pc:docMk/>
          <pc:sldMk cId="2503783032" sldId="1129"/>
        </pc:sldMkLst>
        <pc:spChg chg="add del mod ord">
          <ac:chgData name="Uwe H Kaufmann" userId="ac1c7a13501c5371" providerId="LiveId" clId="{846DEF76-34D6-41ED-9442-51FE57FC953E}" dt="2024-01-16T14:29:30.828" v="1160" actId="700"/>
          <ac:spMkLst>
            <pc:docMk/>
            <pc:sldMk cId="2503783032" sldId="1129"/>
            <ac:spMk id="2" creationId="{BECC0CE9-C5E9-7EB3-EE5C-D598716AD31E}"/>
          </ac:spMkLst>
        </pc:spChg>
        <pc:spChg chg="mod ord">
          <ac:chgData name="Uwe H Kaufmann" userId="ac1c7a13501c5371" providerId="LiveId" clId="{846DEF76-34D6-41ED-9442-51FE57FC953E}" dt="2024-01-16T14:33:30.080" v="1203" actId="700"/>
          <ac:spMkLst>
            <pc:docMk/>
            <pc:sldMk cId="2503783032" sldId="1129"/>
            <ac:spMk id="3" creationId="{CD70AAD6-3859-4E90-93EC-BE897A1CD1C1}"/>
          </ac:spMkLst>
        </pc:spChg>
        <pc:spChg chg="del mod">
          <ac:chgData name="Uwe H Kaufmann" userId="ac1c7a13501c5371" providerId="LiveId" clId="{846DEF76-34D6-41ED-9442-51FE57FC953E}" dt="2024-01-16T14:07:43.231" v="948" actId="478"/>
          <ac:spMkLst>
            <pc:docMk/>
            <pc:sldMk cId="2503783032" sldId="1129"/>
            <ac:spMk id="4" creationId="{E468F124-9EE8-4152-A2E1-E6E086F00010}"/>
          </ac:spMkLst>
        </pc:spChg>
        <pc:spChg chg="add mod ord">
          <ac:chgData name="Uwe H Kaufmann" userId="ac1c7a13501c5371" providerId="LiveId" clId="{846DEF76-34D6-41ED-9442-51FE57FC953E}" dt="2024-01-16T14:33:30.080" v="1203" actId="700"/>
          <ac:spMkLst>
            <pc:docMk/>
            <pc:sldMk cId="2503783032" sldId="1129"/>
            <ac:spMk id="5" creationId="{8347BC93-5BDF-B8BF-05CD-F92C565FE9C9}"/>
          </ac:spMkLst>
        </pc:spChg>
        <pc:spChg chg="mod ord">
          <ac:chgData name="Uwe H Kaufmann" userId="ac1c7a13501c5371" providerId="LiveId" clId="{846DEF76-34D6-41ED-9442-51FE57FC953E}" dt="2024-01-16T14:33:30.080" v="1203" actId="700"/>
          <ac:spMkLst>
            <pc:docMk/>
            <pc:sldMk cId="2503783032" sldId="1129"/>
            <ac:spMk id="11" creationId="{03404451-C94C-4E03-8527-D8B7745F5796}"/>
          </ac:spMkLst>
        </pc:spChg>
      </pc:sldChg>
      <pc:sldMasterChg chg="delSldLayout modSldLayout">
        <pc:chgData name="Uwe H Kaufmann" userId="ac1c7a13501c5371" providerId="LiveId" clId="{846DEF76-34D6-41ED-9442-51FE57FC953E}" dt="2024-01-16T14:33:11.769" v="1202" actId="1076"/>
        <pc:sldMasterMkLst>
          <pc:docMk/>
          <pc:sldMasterMk cId="3276607851" sldId="2147493639"/>
        </pc:sldMasterMkLst>
        <pc:sldLayoutChg chg="del">
          <pc:chgData name="Uwe H Kaufmann" userId="ac1c7a13501c5371" providerId="LiveId" clId="{846DEF76-34D6-41ED-9442-51FE57FC953E}" dt="2024-01-16T14:08:33.977" v="958" actId="2696"/>
          <pc:sldLayoutMkLst>
            <pc:docMk/>
            <pc:sldMasterMk cId="3276607851" sldId="2147493639"/>
            <pc:sldLayoutMk cId="3220382210" sldId="2147493457"/>
          </pc:sldLayoutMkLst>
        </pc:sldLayoutChg>
        <pc:sldLayoutChg chg="del">
          <pc:chgData name="Uwe H Kaufmann" userId="ac1c7a13501c5371" providerId="LiveId" clId="{846DEF76-34D6-41ED-9442-51FE57FC953E}" dt="2024-01-16T14:08:44.260" v="964" actId="2696"/>
          <pc:sldLayoutMkLst>
            <pc:docMk/>
            <pc:sldMasterMk cId="3276607851" sldId="2147493639"/>
            <pc:sldLayoutMk cId="40550200" sldId="2147493470"/>
          </pc:sldLayoutMkLst>
        </pc:sldLayoutChg>
        <pc:sldLayoutChg chg="del">
          <pc:chgData name="Uwe H Kaufmann" userId="ac1c7a13501c5371" providerId="LiveId" clId="{846DEF76-34D6-41ED-9442-51FE57FC953E}" dt="2024-01-16T14:08:42.990" v="963" actId="2696"/>
          <pc:sldLayoutMkLst>
            <pc:docMk/>
            <pc:sldMasterMk cId="3276607851" sldId="2147493639"/>
            <pc:sldLayoutMk cId="1094574202" sldId="2147493473"/>
          </pc:sldLayoutMkLst>
        </pc:sldLayoutChg>
        <pc:sldLayoutChg chg="del">
          <pc:chgData name="Uwe H Kaufmann" userId="ac1c7a13501c5371" providerId="LiveId" clId="{846DEF76-34D6-41ED-9442-51FE57FC953E}" dt="2024-01-16T14:08:41.024" v="962" actId="2696"/>
          <pc:sldLayoutMkLst>
            <pc:docMk/>
            <pc:sldMasterMk cId="3276607851" sldId="2147493639"/>
            <pc:sldLayoutMk cId="1902550840" sldId="2147493475"/>
          </pc:sldLayoutMkLst>
        </pc:sldLayoutChg>
        <pc:sldLayoutChg chg="del">
          <pc:chgData name="Uwe H Kaufmann" userId="ac1c7a13501c5371" providerId="LiveId" clId="{846DEF76-34D6-41ED-9442-51FE57FC953E}" dt="2024-01-16T14:08:39.325" v="961" actId="2696"/>
          <pc:sldLayoutMkLst>
            <pc:docMk/>
            <pc:sldMasterMk cId="3276607851" sldId="2147493639"/>
            <pc:sldLayoutMk cId="2095191335" sldId="2147493476"/>
          </pc:sldLayoutMkLst>
        </pc:sldLayoutChg>
        <pc:sldLayoutChg chg="del">
          <pc:chgData name="Uwe H Kaufmann" userId="ac1c7a13501c5371" providerId="LiveId" clId="{846DEF76-34D6-41ED-9442-51FE57FC953E}" dt="2024-01-16T14:08:36.099" v="960" actId="2696"/>
          <pc:sldLayoutMkLst>
            <pc:docMk/>
            <pc:sldMasterMk cId="3276607851" sldId="2147493639"/>
            <pc:sldLayoutMk cId="599556162" sldId="2147493478"/>
          </pc:sldLayoutMkLst>
        </pc:sldLayoutChg>
        <pc:sldLayoutChg chg="del">
          <pc:chgData name="Uwe H Kaufmann" userId="ac1c7a13501c5371" providerId="LiveId" clId="{846DEF76-34D6-41ED-9442-51FE57FC953E}" dt="2024-01-16T14:08:31.669" v="956" actId="2696"/>
          <pc:sldLayoutMkLst>
            <pc:docMk/>
            <pc:sldMasterMk cId="3276607851" sldId="2147493639"/>
            <pc:sldLayoutMk cId="242996349" sldId="2147493479"/>
          </pc:sldLayoutMkLst>
        </pc:sldLayoutChg>
        <pc:sldLayoutChg chg="del">
          <pc:chgData name="Uwe H Kaufmann" userId="ac1c7a13501c5371" providerId="LiveId" clId="{846DEF76-34D6-41ED-9442-51FE57FC953E}" dt="2024-01-16T14:08:34.898" v="959" actId="2696"/>
          <pc:sldLayoutMkLst>
            <pc:docMk/>
            <pc:sldMasterMk cId="3276607851" sldId="2147493639"/>
            <pc:sldLayoutMk cId="1937606297" sldId="2147493480"/>
          </pc:sldLayoutMkLst>
        </pc:sldLayoutChg>
        <pc:sldLayoutChg chg="del">
          <pc:chgData name="Uwe H Kaufmann" userId="ac1c7a13501c5371" providerId="LiveId" clId="{846DEF76-34D6-41ED-9442-51FE57FC953E}" dt="2024-01-16T14:08:28.617" v="954" actId="2696"/>
          <pc:sldLayoutMkLst>
            <pc:docMk/>
            <pc:sldMasterMk cId="3276607851" sldId="2147493639"/>
            <pc:sldLayoutMk cId="183125543" sldId="2147493481"/>
          </pc:sldLayoutMkLst>
        </pc:sldLayoutChg>
        <pc:sldLayoutChg chg="del">
          <pc:chgData name="Uwe H Kaufmann" userId="ac1c7a13501c5371" providerId="LiveId" clId="{846DEF76-34D6-41ED-9442-51FE57FC953E}" dt="2024-01-16T14:08:32.600" v="957" actId="2696"/>
          <pc:sldLayoutMkLst>
            <pc:docMk/>
            <pc:sldMasterMk cId="3276607851" sldId="2147493639"/>
            <pc:sldLayoutMk cId="2488952694" sldId="2147493482"/>
          </pc:sldLayoutMkLst>
        </pc:sldLayoutChg>
        <pc:sldLayoutChg chg="del">
          <pc:chgData name="Uwe H Kaufmann" userId="ac1c7a13501c5371" providerId="LiveId" clId="{846DEF76-34D6-41ED-9442-51FE57FC953E}" dt="2024-01-16T14:08:27.638" v="953" actId="2696"/>
          <pc:sldLayoutMkLst>
            <pc:docMk/>
            <pc:sldMasterMk cId="3276607851" sldId="2147493639"/>
            <pc:sldLayoutMk cId="3406611767" sldId="2147493483"/>
          </pc:sldLayoutMkLst>
        </pc:sldLayoutChg>
        <pc:sldLayoutChg chg="del">
          <pc:chgData name="Uwe H Kaufmann" userId="ac1c7a13501c5371" providerId="LiveId" clId="{846DEF76-34D6-41ED-9442-51FE57FC953E}" dt="2024-01-16T14:08:26.652" v="952" actId="2696"/>
          <pc:sldLayoutMkLst>
            <pc:docMk/>
            <pc:sldMasterMk cId="3276607851" sldId="2147493639"/>
            <pc:sldLayoutMk cId="4150208793" sldId="2147493484"/>
          </pc:sldLayoutMkLst>
        </pc:sldLayoutChg>
        <pc:sldLayoutChg chg="del">
          <pc:chgData name="Uwe H Kaufmann" userId="ac1c7a13501c5371" providerId="LiveId" clId="{846DEF76-34D6-41ED-9442-51FE57FC953E}" dt="2024-01-16T14:08:30.319" v="955" actId="2696"/>
          <pc:sldLayoutMkLst>
            <pc:docMk/>
            <pc:sldMasterMk cId="3276607851" sldId="2147493639"/>
            <pc:sldLayoutMk cId="1958363761" sldId="2147493486"/>
          </pc:sldLayoutMkLst>
        </pc:sldLayoutChg>
        <pc:sldLayoutChg chg="del">
          <pc:chgData name="Uwe H Kaufmann" userId="ac1c7a13501c5371" providerId="LiveId" clId="{846DEF76-34D6-41ED-9442-51FE57FC953E}" dt="2024-01-16T14:08:24.370" v="951" actId="2696"/>
          <pc:sldLayoutMkLst>
            <pc:docMk/>
            <pc:sldMasterMk cId="3276607851" sldId="2147493639"/>
            <pc:sldLayoutMk cId="2425566287" sldId="2147493487"/>
          </pc:sldLayoutMkLst>
        </pc:sldLayoutChg>
        <pc:sldLayoutChg chg="del">
          <pc:chgData name="Uwe H Kaufmann" userId="ac1c7a13501c5371" providerId="LiveId" clId="{846DEF76-34D6-41ED-9442-51FE57FC953E}" dt="2024-01-16T14:08:23.192" v="950" actId="2696"/>
          <pc:sldLayoutMkLst>
            <pc:docMk/>
            <pc:sldMasterMk cId="3276607851" sldId="2147493639"/>
            <pc:sldLayoutMk cId="922785357" sldId="2147493488"/>
          </pc:sldLayoutMkLst>
        </pc:sldLayoutChg>
        <pc:sldLayoutChg chg="del">
          <pc:chgData name="Uwe H Kaufmann" userId="ac1c7a13501c5371" providerId="LiveId" clId="{846DEF76-34D6-41ED-9442-51FE57FC953E}" dt="2024-01-16T14:10:51.699" v="988" actId="2696"/>
          <pc:sldLayoutMkLst>
            <pc:docMk/>
            <pc:sldMasterMk cId="3276607851" sldId="2147493639"/>
            <pc:sldLayoutMk cId="2661319243" sldId="2147493642"/>
          </pc:sldLayoutMkLst>
        </pc:sldLayoutChg>
        <pc:sldLayoutChg chg="del">
          <pc:chgData name="Uwe H Kaufmann" userId="ac1c7a13501c5371" providerId="LiveId" clId="{846DEF76-34D6-41ED-9442-51FE57FC953E}" dt="2024-01-16T14:09:22.855" v="968" actId="2696"/>
          <pc:sldLayoutMkLst>
            <pc:docMk/>
            <pc:sldMasterMk cId="3276607851" sldId="2147493639"/>
            <pc:sldLayoutMk cId="2783599177" sldId="2147493643"/>
          </pc:sldLayoutMkLst>
        </pc:sldLayoutChg>
        <pc:sldLayoutChg chg="del">
          <pc:chgData name="Uwe H Kaufmann" userId="ac1c7a13501c5371" providerId="LiveId" clId="{846DEF76-34D6-41ED-9442-51FE57FC953E}" dt="2024-01-16T14:09:25.021" v="969" actId="2696"/>
          <pc:sldLayoutMkLst>
            <pc:docMk/>
            <pc:sldMasterMk cId="3276607851" sldId="2147493639"/>
            <pc:sldLayoutMk cId="2794796555" sldId="2147493644"/>
          </pc:sldLayoutMkLst>
        </pc:sldLayoutChg>
        <pc:sldLayoutChg chg="del">
          <pc:chgData name="Uwe H Kaufmann" userId="ac1c7a13501c5371" providerId="LiveId" clId="{846DEF76-34D6-41ED-9442-51FE57FC953E}" dt="2024-01-16T14:09:29.419" v="970" actId="2696"/>
          <pc:sldLayoutMkLst>
            <pc:docMk/>
            <pc:sldMasterMk cId="3276607851" sldId="2147493639"/>
            <pc:sldLayoutMk cId="1031186314" sldId="2147493646"/>
          </pc:sldLayoutMkLst>
        </pc:sldLayoutChg>
        <pc:sldLayoutChg chg="del">
          <pc:chgData name="Uwe H Kaufmann" userId="ac1c7a13501c5371" providerId="LiveId" clId="{846DEF76-34D6-41ED-9442-51FE57FC953E}" dt="2024-01-16T14:09:31.728" v="971" actId="2696"/>
          <pc:sldLayoutMkLst>
            <pc:docMk/>
            <pc:sldMasterMk cId="3276607851" sldId="2147493639"/>
            <pc:sldLayoutMk cId="665706650" sldId="2147493647"/>
          </pc:sldLayoutMkLst>
        </pc:sldLayoutChg>
        <pc:sldLayoutChg chg="del">
          <pc:chgData name="Uwe H Kaufmann" userId="ac1c7a13501c5371" providerId="LiveId" clId="{846DEF76-34D6-41ED-9442-51FE57FC953E}" dt="2024-01-16T14:09:35.375" v="972" actId="2696"/>
          <pc:sldLayoutMkLst>
            <pc:docMk/>
            <pc:sldMasterMk cId="3276607851" sldId="2147493639"/>
            <pc:sldLayoutMk cId="4166614253" sldId="2147493648"/>
          </pc:sldLayoutMkLst>
        </pc:sldLayoutChg>
        <pc:sldLayoutChg chg="del">
          <pc:chgData name="Uwe H Kaufmann" userId="ac1c7a13501c5371" providerId="LiveId" clId="{846DEF76-34D6-41ED-9442-51FE57FC953E}" dt="2024-01-16T14:09:40.940" v="973" actId="2696"/>
          <pc:sldLayoutMkLst>
            <pc:docMk/>
            <pc:sldMasterMk cId="3276607851" sldId="2147493639"/>
            <pc:sldLayoutMk cId="4174832416" sldId="2147493650"/>
          </pc:sldLayoutMkLst>
        </pc:sldLayoutChg>
        <pc:sldLayoutChg chg="del">
          <pc:chgData name="Uwe H Kaufmann" userId="ac1c7a13501c5371" providerId="LiveId" clId="{846DEF76-34D6-41ED-9442-51FE57FC953E}" dt="2024-01-16T14:09:43.839" v="974" actId="2696"/>
          <pc:sldLayoutMkLst>
            <pc:docMk/>
            <pc:sldMasterMk cId="3276607851" sldId="2147493639"/>
            <pc:sldLayoutMk cId="753664227" sldId="2147493651"/>
          </pc:sldLayoutMkLst>
        </pc:sldLayoutChg>
        <pc:sldLayoutChg chg="del">
          <pc:chgData name="Uwe H Kaufmann" userId="ac1c7a13501c5371" providerId="LiveId" clId="{846DEF76-34D6-41ED-9442-51FE57FC953E}" dt="2024-01-16T14:09:46.355" v="975" actId="2696"/>
          <pc:sldLayoutMkLst>
            <pc:docMk/>
            <pc:sldMasterMk cId="3276607851" sldId="2147493639"/>
            <pc:sldLayoutMk cId="897104150" sldId="2147493652"/>
          </pc:sldLayoutMkLst>
        </pc:sldLayoutChg>
        <pc:sldLayoutChg chg="modSp mod">
          <pc:chgData name="Uwe H Kaufmann" userId="ac1c7a13501c5371" providerId="LiveId" clId="{846DEF76-34D6-41ED-9442-51FE57FC953E}" dt="2024-01-16T14:33:11.769" v="1202" actId="1076"/>
          <pc:sldLayoutMkLst>
            <pc:docMk/>
            <pc:sldMasterMk cId="3276607851" sldId="2147493639"/>
            <pc:sldLayoutMk cId="4282998824" sldId="2147493653"/>
          </pc:sldLayoutMkLst>
          <pc:spChg chg="mod">
            <ac:chgData name="Uwe H Kaufmann" userId="ac1c7a13501c5371" providerId="LiveId" clId="{846DEF76-34D6-41ED-9442-51FE57FC953E}" dt="2024-01-16T14:33:02.848" v="1199" actId="14100"/>
            <ac:spMkLst>
              <pc:docMk/>
              <pc:sldMasterMk cId="3276607851" sldId="2147493639"/>
              <pc:sldLayoutMk cId="4282998824" sldId="2147493653"/>
              <ac:spMk id="2" creationId="{00000000-0000-0000-0000-000000000000}"/>
            </ac:spMkLst>
          </pc:spChg>
          <pc:spChg chg="mod">
            <ac:chgData name="Uwe H Kaufmann" userId="ac1c7a13501c5371" providerId="LiveId" clId="{846DEF76-34D6-41ED-9442-51FE57FC953E}" dt="2024-01-16T14:33:11.769" v="1202" actId="1076"/>
            <ac:spMkLst>
              <pc:docMk/>
              <pc:sldMasterMk cId="3276607851" sldId="2147493639"/>
              <pc:sldLayoutMk cId="4282998824" sldId="2147493653"/>
              <ac:spMk id="15" creationId="{00000000-0000-0000-0000-000000000000}"/>
            </ac:spMkLst>
          </pc:spChg>
          <pc:spChg chg="mod">
            <ac:chgData name="Uwe H Kaufmann" userId="ac1c7a13501c5371" providerId="LiveId" clId="{846DEF76-34D6-41ED-9442-51FE57FC953E}" dt="2024-01-16T14:33:09.837" v="1201" actId="1076"/>
            <ac:spMkLst>
              <pc:docMk/>
              <pc:sldMasterMk cId="3276607851" sldId="2147493639"/>
              <pc:sldLayoutMk cId="4282998824" sldId="2147493653"/>
              <ac:spMk id="16" creationId="{00000000-0000-0000-0000-000000000000}"/>
            </ac:spMkLst>
          </pc:spChg>
        </pc:sldLayoutChg>
        <pc:sldLayoutChg chg="del">
          <pc:chgData name="Uwe H Kaufmann" userId="ac1c7a13501c5371" providerId="LiveId" clId="{846DEF76-34D6-41ED-9442-51FE57FC953E}" dt="2024-01-16T14:09:54.529" v="976" actId="2696"/>
          <pc:sldLayoutMkLst>
            <pc:docMk/>
            <pc:sldMasterMk cId="3276607851" sldId="2147493639"/>
            <pc:sldLayoutMk cId="607740200" sldId="2147493654"/>
          </pc:sldLayoutMkLst>
        </pc:sldLayoutChg>
        <pc:sldLayoutChg chg="del">
          <pc:chgData name="Uwe H Kaufmann" userId="ac1c7a13501c5371" providerId="LiveId" clId="{846DEF76-34D6-41ED-9442-51FE57FC953E}" dt="2024-01-16T14:11:09.267" v="989" actId="2696"/>
          <pc:sldLayoutMkLst>
            <pc:docMk/>
            <pc:sldMasterMk cId="3276607851" sldId="2147493639"/>
            <pc:sldLayoutMk cId="568518860" sldId="2147493655"/>
          </pc:sldLayoutMkLst>
        </pc:sldLayoutChg>
        <pc:sldLayoutChg chg="del">
          <pc:chgData name="Uwe H Kaufmann" userId="ac1c7a13501c5371" providerId="LiveId" clId="{846DEF76-34D6-41ED-9442-51FE57FC953E}" dt="2024-01-16T14:09:59.192" v="977" actId="2696"/>
          <pc:sldLayoutMkLst>
            <pc:docMk/>
            <pc:sldMasterMk cId="3276607851" sldId="2147493639"/>
            <pc:sldLayoutMk cId="1979741340" sldId="2147493656"/>
          </pc:sldLayoutMkLst>
        </pc:sldLayoutChg>
        <pc:sldLayoutChg chg="del">
          <pc:chgData name="Uwe H Kaufmann" userId="ac1c7a13501c5371" providerId="LiveId" clId="{846DEF76-34D6-41ED-9442-51FE57FC953E}" dt="2024-01-16T14:10:10.524" v="978" actId="2696"/>
          <pc:sldLayoutMkLst>
            <pc:docMk/>
            <pc:sldMasterMk cId="3276607851" sldId="2147493639"/>
            <pc:sldLayoutMk cId="1761968701" sldId="2147493662"/>
          </pc:sldLayoutMkLst>
        </pc:sldLayoutChg>
        <pc:sldLayoutChg chg="del">
          <pc:chgData name="Uwe H Kaufmann" userId="ac1c7a13501c5371" providerId="LiveId" clId="{846DEF76-34D6-41ED-9442-51FE57FC953E}" dt="2024-01-16T14:10:13.818" v="979" actId="2696"/>
          <pc:sldLayoutMkLst>
            <pc:docMk/>
            <pc:sldMasterMk cId="3276607851" sldId="2147493639"/>
            <pc:sldLayoutMk cId="662380018" sldId="2147493663"/>
          </pc:sldLayoutMkLst>
        </pc:sldLayoutChg>
        <pc:sldLayoutChg chg="del">
          <pc:chgData name="Uwe H Kaufmann" userId="ac1c7a13501c5371" providerId="LiveId" clId="{846DEF76-34D6-41ED-9442-51FE57FC953E}" dt="2024-01-16T14:10:15.765" v="980" actId="2696"/>
          <pc:sldLayoutMkLst>
            <pc:docMk/>
            <pc:sldMasterMk cId="3276607851" sldId="2147493639"/>
            <pc:sldLayoutMk cId="619895064" sldId="2147493664"/>
          </pc:sldLayoutMkLst>
        </pc:sldLayoutChg>
        <pc:sldLayoutChg chg="del">
          <pc:chgData name="Uwe H Kaufmann" userId="ac1c7a13501c5371" providerId="LiveId" clId="{846DEF76-34D6-41ED-9442-51FE57FC953E}" dt="2024-01-16T14:10:19.586" v="981" actId="2696"/>
          <pc:sldLayoutMkLst>
            <pc:docMk/>
            <pc:sldMasterMk cId="3276607851" sldId="2147493639"/>
            <pc:sldLayoutMk cId="3087718628" sldId="2147493665"/>
          </pc:sldLayoutMkLst>
        </pc:sldLayoutChg>
        <pc:sldLayoutChg chg="del">
          <pc:chgData name="Uwe H Kaufmann" userId="ac1c7a13501c5371" providerId="LiveId" clId="{846DEF76-34D6-41ED-9442-51FE57FC953E}" dt="2024-01-16T14:10:25.404" v="982" actId="2696"/>
          <pc:sldLayoutMkLst>
            <pc:docMk/>
            <pc:sldMasterMk cId="3276607851" sldId="2147493639"/>
            <pc:sldLayoutMk cId="1665747059" sldId="2147493667"/>
          </pc:sldLayoutMkLst>
        </pc:sldLayoutChg>
        <pc:sldLayoutChg chg="del">
          <pc:chgData name="Uwe H Kaufmann" userId="ac1c7a13501c5371" providerId="LiveId" clId="{846DEF76-34D6-41ED-9442-51FE57FC953E}" dt="2024-01-16T14:10:28.924" v="983" actId="2696"/>
          <pc:sldLayoutMkLst>
            <pc:docMk/>
            <pc:sldMasterMk cId="3276607851" sldId="2147493639"/>
            <pc:sldLayoutMk cId="3285904818" sldId="2147493668"/>
          </pc:sldLayoutMkLst>
        </pc:sldLayoutChg>
        <pc:sldLayoutChg chg="del">
          <pc:chgData name="Uwe H Kaufmann" userId="ac1c7a13501c5371" providerId="LiveId" clId="{846DEF76-34D6-41ED-9442-51FE57FC953E}" dt="2024-01-16T14:10:31.562" v="984" actId="2696"/>
          <pc:sldLayoutMkLst>
            <pc:docMk/>
            <pc:sldMasterMk cId="3276607851" sldId="2147493639"/>
            <pc:sldLayoutMk cId="3949872318" sldId="2147493669"/>
          </pc:sldLayoutMkLst>
        </pc:sldLayoutChg>
        <pc:sldLayoutChg chg="del">
          <pc:chgData name="Uwe H Kaufmann" userId="ac1c7a13501c5371" providerId="LiveId" clId="{846DEF76-34D6-41ED-9442-51FE57FC953E}" dt="2024-01-16T14:10:35.069" v="985" actId="2696"/>
          <pc:sldLayoutMkLst>
            <pc:docMk/>
            <pc:sldMasterMk cId="3276607851" sldId="2147493639"/>
            <pc:sldLayoutMk cId="3275652921" sldId="2147493670"/>
          </pc:sldLayoutMkLst>
        </pc:sldLayoutChg>
        <pc:sldLayoutChg chg="del">
          <pc:chgData name="Uwe H Kaufmann" userId="ac1c7a13501c5371" providerId="LiveId" clId="{846DEF76-34D6-41ED-9442-51FE57FC953E}" dt="2024-01-16T14:10:38.343" v="986" actId="2696"/>
          <pc:sldLayoutMkLst>
            <pc:docMk/>
            <pc:sldMasterMk cId="3276607851" sldId="2147493639"/>
            <pc:sldLayoutMk cId="790251137" sldId="2147493671"/>
          </pc:sldLayoutMkLst>
        </pc:sldLayoutChg>
        <pc:sldLayoutChg chg="del">
          <pc:chgData name="Uwe H Kaufmann" userId="ac1c7a13501c5371" providerId="LiveId" clId="{846DEF76-34D6-41ED-9442-51FE57FC953E}" dt="2024-01-16T14:10:43.193" v="987" actId="2696"/>
          <pc:sldLayoutMkLst>
            <pc:docMk/>
            <pc:sldMasterMk cId="3276607851" sldId="2147493639"/>
            <pc:sldLayoutMk cId="2318945135" sldId="2147493673"/>
          </pc:sldLayoutMkLst>
        </pc:sldLayoutChg>
        <pc:sldLayoutChg chg="del">
          <pc:chgData name="Uwe H Kaufmann" userId="ac1c7a13501c5371" providerId="LiveId" clId="{846DEF76-34D6-41ED-9442-51FE57FC953E}" dt="2024-01-16T14:09:09.206" v="967" actId="2696"/>
          <pc:sldLayoutMkLst>
            <pc:docMk/>
            <pc:sldMasterMk cId="3276607851" sldId="2147493639"/>
            <pc:sldLayoutMk cId="1461632518" sldId="2147493674"/>
          </pc:sldLayoutMkLst>
        </pc:sldLayoutChg>
        <pc:sldLayoutChg chg="del">
          <pc:chgData name="Uwe H Kaufmann" userId="ac1c7a13501c5371" providerId="LiveId" clId="{846DEF76-34D6-41ED-9442-51FE57FC953E}" dt="2024-01-16T14:09:04.226" v="966" actId="2696"/>
          <pc:sldLayoutMkLst>
            <pc:docMk/>
            <pc:sldMasterMk cId="3276607851" sldId="2147493639"/>
            <pc:sldLayoutMk cId="3817274176" sldId="2147493675"/>
          </pc:sldLayoutMkLst>
        </pc:sldLayoutChg>
        <pc:sldLayoutChg chg="del">
          <pc:chgData name="Uwe H Kaufmann" userId="ac1c7a13501c5371" providerId="LiveId" clId="{846DEF76-34D6-41ED-9442-51FE57FC953E}" dt="2024-01-16T14:08:57.775" v="965" actId="2696"/>
          <pc:sldLayoutMkLst>
            <pc:docMk/>
            <pc:sldMasterMk cId="3276607851" sldId="2147493639"/>
            <pc:sldLayoutMk cId="2842887478" sldId="2147493676"/>
          </pc:sldLayoutMkLst>
        </pc:sldLayoutChg>
        <pc:sldLayoutChg chg="del">
          <pc:chgData name="Uwe H Kaufmann" userId="ac1c7a13501c5371" providerId="LiveId" clId="{846DEF76-34D6-41ED-9442-51FE57FC953E}" dt="2024-01-16T14:08:21.175" v="949" actId="2696"/>
          <pc:sldLayoutMkLst>
            <pc:docMk/>
            <pc:sldMasterMk cId="3276607851" sldId="2147493639"/>
            <pc:sldLayoutMk cId="3982360301" sldId="214749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16</a:t>
            </a:fld>
            <a:endParaRPr lang="en-US"/>
          </a:p>
        </p:txBody>
      </p:sp>
    </p:spTree>
    <p:extLst>
      <p:ext uri="{BB962C8B-B14F-4D97-AF65-F5344CB8AC3E}">
        <p14:creationId xmlns:p14="http://schemas.microsoft.com/office/powerpoint/2010/main" val="312572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Net sales = Gross sales – Discounts –Returns – Costs associated with discounts and returns</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Represents a company's revenue after the associated deductions have been taken out</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Quota attainment = Amount of sales achieved by a particular representative or region / Goal for that rep or region</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E.g., if the goal is $10 million and the rep achieved $9 million in sales, they’re at 90% of quota.</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Can show you where to concentrate your efforts. You can monitor the sales targets by measuring their performance against the quota.</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Sales growth rate = (Current year’s revenue – Previous year’s revenue) / Previous year revenue × 100</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If your sales were $12 million this year and $11 million last year, your growth rate is ($12 – $11) / $11 × 100, or 9.09%.</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Year-over-year growth is an important overall indicator of the health of your business. When compared to industry benchmarks, it tells you how well or how poorly your sales team is performing compared to the competition.</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Churn rate = Number of customers lost during period / Starting number of customers at beginning of period × 100</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For example, if a company begins Q3 with 5,000 customers and ends Q3 with 4,000 customers, then the difference in the number of customers (1,000) indicates a 20% churn rate.</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Churn rate is the percentage of customers who cancel or don’t renew their contracts or subscriptions for a company’s services or products. Rising churn rates could indicate a problem with a company’s offerings or customer service approach, or it could mean the company is losing business to competitors.</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Lead response time = Sum of time between lead contact to sales rep response for all contacts / Total number of leads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For example, if a sales rep is given 9 leads and responds to 5 leads within 1 day, 3 leads within 2 days and 1 lead in three days, the lead response time is (5 × 1) + (3 × 2) + (1 × 3) / 9 = 1.56 days.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Besides quota attainment, you might want to look into how long it takes reps to contact a new lead. Lead response time can be immensely important in certain industries because the quicker a salesperson responds to a person’s inquiry, the more engaged that person is likely to be and the greater the chance of a sale.</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17</a:t>
            </a:fld>
            <a:endParaRPr lang="en-US"/>
          </a:p>
        </p:txBody>
      </p:sp>
    </p:spTree>
    <p:extLst>
      <p:ext uri="{BB962C8B-B14F-4D97-AF65-F5344CB8AC3E}">
        <p14:creationId xmlns:p14="http://schemas.microsoft.com/office/powerpoint/2010/main" val="224204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Return on marketing investment = (Sales growth – Marketing cost) / Marketing Investment × 100</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For example, imagine you invest $10,000 in an email marketing campaign, which generates $60,000 in sales at a 20% margin, thus contributing $12,000 to company profit. Your ROMI for this effort is (60,000 × .20 – 10,000) / 10,000) × 100 = 20%</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ROMI focuses on the profits of incremental sales that can be attributed to marketing activity — or more simply, profit generated by the marketing department. ROMI can provide insights into the value of marketing activities in general or differentiate the relative performance of different marketing channels and campaigns.</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Customer acquisition cost = Total marketing and sales spend / Number of new customers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If you invest $1 million in marketing and sales and get 500 new customers, your CAC is $1,000,000 / 500 = $2,000 per customer.</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How much does it cost to turn a prospect into a customer? CAC should take into account all marketing and sales costs, from salaries and benefits of the staff to the media spend to turn a prospect into a customer. </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Customer lifetime value = (Average transaction value × Average number of transactions in a year × Average customer retention in years) × Profit margin</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Suppose a company with an overall 20% profit margin retains customers for five years on average. The company has an average transaction value of $100 and each customer makes 10 purchases per year. Its CLV = (100 × 10 × 5) × .20, or $1,000</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CLV is the profit earned from a customer over the entire time they remain a customer. </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Customer retention = (Number of customers at end of a period – Customers added during period) / Number of customers at beginning of period</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For example, if a company had 500 customers at the start of a year, added 50 customers during the year and ended with 500 total customers, it would have a customer retention rate of (500 – 50) / 500, or 90%.</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Customer retention is the percentage of existing customers that stay during a specific period of time. Knowing how costly it is to acquire new customers demonstrates how important it is to retain the customers you already have.</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Customer engagement scores can help you understand how much and how often your customers engage with your SaaS (Software as a Service) solution, such as how often they log in, how often they use specific tools and features, what they use the software for and more. </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2935763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Net income = Total revenue – Cost of goods sold – Operating expenses – Other expenses – Interest – Taxes – Depreciation and </a:t>
            </a:r>
            <a:r>
              <a:rPr lang="en-US" sz="1800" dirty="0" err="1">
                <a:effectLst/>
                <a:latin typeface="Palatino Linotype" panose="02040502050505030304" pitchFamily="18" charset="0"/>
                <a:ea typeface="SimSun" panose="02010600030101010101" pitchFamily="2" charset="-122"/>
                <a:cs typeface="Times New Roman" panose="02020603050405020304" pitchFamily="18" charset="0"/>
              </a:rPr>
              <a:t>Amortisation</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Net income is different from gross income, which only subtracts the cost of goods or services sold from revenue.</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Also known as the bottom line, </a:t>
            </a:r>
            <a:r>
              <a:rPr lang="en-US" sz="1800" b="1" dirty="0">
                <a:effectLst/>
                <a:latin typeface="Palatino Linotype" panose="02040502050505030304" pitchFamily="18" charset="0"/>
                <a:ea typeface="SimSun" panose="02010600030101010101" pitchFamily="2" charset="-122"/>
                <a:cs typeface="Times New Roman" panose="02020603050405020304" pitchFamily="18" charset="0"/>
              </a:rPr>
              <a:t>net income</a:t>
            </a: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 is an important starting point for calculating other key metrics, like net profit margin and earnings per share. Net income can help assess whether revenue exceeds business expenses and, if so, by how much.</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Net profit margin = (Net income / Total revenue) × 100</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Measures how much actual profit is netted for each dollar of revenue made. This is important because revenue increases may not always translate into increased profitability. </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Gross profit margin = (Revenue – Cost of goods or services sold) / Revenue</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Unlike net profit margin, gross profit margin shows a company’s profits before subtracting interest, taxes and operating expenses like rent, utilities and wages. </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Working capital = Current assets – Current liabilities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Keeping a close eye on working capital can help you figure out ways to free up cash, use funds more effectively or learn to reduce dependence on outside funding, while getting a clear sense of the business’s liquidity.</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Accounts receivable turnover ratio = Net credit sales in a given period / Average accounts receivable of period</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Measures how effectively the accounts receivable department collects debt owed by clients. The higher the ratio, the better the company is at collecting payments, which makes it more likely to have cash on hand to make its own payments or invest in growth. A lower turnover ratio can indicate illiquid customers, slow-to-pay customers or an inefficient debt collection process — potentially stunting a business’s growth.</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4163536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Turnover rate = (Number of separations in a given period / Average number of employees in period) × 100</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High turnover rates can reflect talent management issues, unhappy workers or a pattern of hiring employees unfit for their positions. </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Revenue per employee = Total revenue / Current number of employees</a:t>
            </a: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The more revenue per employee, the more productive a business is and the more likely it’s efficiently using resources — both of which can directly relate to greater profits. </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Palatino Linotype" panose="02040502050505030304" pitchFamily="18" charset="0"/>
                <a:ea typeface="SimSun" panose="02010600030101010101" pitchFamily="2" charset="-122"/>
                <a:cs typeface="Times New Roman" panose="02020603050405020304" pitchFamily="18" charset="0"/>
              </a:rPr>
              <a:t>eNPS</a:t>
            </a: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 = Percentage of promoters – Percentage of detractors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Like the traditional NPS, </a:t>
            </a:r>
            <a:r>
              <a:rPr lang="en-US" sz="1800" dirty="0" err="1">
                <a:effectLst/>
                <a:latin typeface="Palatino Linotype" panose="02040502050505030304" pitchFamily="18" charset="0"/>
                <a:ea typeface="SimSun" panose="02010600030101010101" pitchFamily="2" charset="-122"/>
                <a:cs typeface="Times New Roman" panose="02020603050405020304" pitchFamily="18" charset="0"/>
              </a:rPr>
              <a:t>eNPS</a:t>
            </a: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 offers a </a:t>
            </a:r>
            <a:r>
              <a:rPr lang="en-US" sz="1800" dirty="0" err="1">
                <a:effectLst/>
                <a:latin typeface="Palatino Linotype" panose="02040502050505030304" pitchFamily="18" charset="0"/>
                <a:ea typeface="SimSun" panose="02010600030101010101" pitchFamily="2" charset="-122"/>
                <a:cs typeface="Times New Roman" panose="02020603050405020304" pitchFamily="18" charset="0"/>
              </a:rPr>
              <a:t>standardised</a:t>
            </a: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 approach to understanding how employees feel about the company, using a scale from 0 to 10. </a:t>
            </a:r>
          </a:p>
          <a:p>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Training spend per employee = Total training expenses / Total number of employees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600"/>
              </a:spcAft>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 Companies should track training expenses to see whether they’re getting a return on their investment. Tracking training expenses alongside employee productivity and profitability can help a business determine whether training strategies are effective.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1801844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967979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702679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2624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288287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164612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Replace</a:t>
            </a:r>
            <a:r>
              <a:rPr lang="en-US" baseline="0" dirty="0"/>
              <a:t> with your own info</a:t>
            </a:r>
            <a:endParaRPr lang="en-SG" dirty="0"/>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888977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30</a:t>
            </a:fld>
            <a:endParaRPr lang="en-US"/>
          </a:p>
        </p:txBody>
      </p:sp>
    </p:spTree>
    <p:extLst>
      <p:ext uri="{BB962C8B-B14F-4D97-AF65-F5344CB8AC3E}">
        <p14:creationId xmlns:p14="http://schemas.microsoft.com/office/powerpoint/2010/main" val="1705095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Kaplan and Norton do not disregard the traditional need for financial data.  Timely and accurate funding data will always be a priority, and managers will do whatever necessary to provide such data.  In fact, often, there is more than enough handling and processing of financial data.  The important point to take note of is that over emphasis on financial information can lead to an "unbalanced" view of performance.  Emphasising non-financial related information such as risk assessment and cost-benefit data are equally important.</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The measures for the other three perspectives that relate to customer, internal business process and people must be appropriately selected in order (for financial performance) to yield results. If the measures in the financial perspective are not showing gains while measures in the other three perspectives are, it could mean that the organisation has set the wrong goals.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For any profit-oriented organisation, the bottom-line profitability is important. Although the concept of the BSC is to take performance in many non-financial areas into consideration, the measures in the financial perspective must eventually show gains in order for the organisation to conclude that its overall performance has indeed improved. Typical financial objectives are growth, profitability and shareholder value.  For instance, take growth as a goal, an organisation may set a goal that relates to sales growth.  A measure for sales growth could then be the increase in sales dollar.</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The BSC provides substantial focus, motivation and accountability in both profit and non-profit organisations. It provides the rationale for their existence (serving customers), and communicates to all stakeholders the outcome and performance drivers by which the organisation achieves its mission and strategic objectives.</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Examples of measures:</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Revenue</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Net profit</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Sales growth</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Return on assets</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Return on investment</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Total expenditure</a:t>
            </a:r>
          </a:p>
        </p:txBody>
      </p:sp>
      <p:sp>
        <p:nvSpPr>
          <p:cNvPr id="4" name="Slide Number Placeholder 3"/>
          <p:cNvSpPr>
            <a:spLocks noGrp="1"/>
          </p:cNvSpPr>
          <p:nvPr>
            <p:ph type="sldNum" sz="quarter" idx="5"/>
          </p:nvPr>
        </p:nvSpPr>
        <p:spPr/>
        <p:txBody>
          <a:bodyPr/>
          <a:lstStyle/>
          <a:p>
            <a:fld id="{2E36A4A8-4679-F349-B4E1-60A94314D23D}" type="slidenum">
              <a:rPr lang="en-US" smtClean="0"/>
              <a:t>31</a:t>
            </a:fld>
            <a:endParaRPr lang="en-US"/>
          </a:p>
        </p:txBody>
      </p:sp>
    </p:spTree>
    <p:extLst>
      <p:ext uri="{BB962C8B-B14F-4D97-AF65-F5344CB8AC3E}">
        <p14:creationId xmlns:p14="http://schemas.microsoft.com/office/powerpoint/2010/main" val="2432187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Management philosophy in recent times has shown an increase in realisation of the importance of being customer focused (i.e. customer satisfaction) in any business.  This is a leading indicator because if customers are not satisfied, they will eventually find other suppliers that will meet their needs. Poor performance from this perspective is thus a leading indicator of future decline in an organisation’s performance, even though the current financial outlook may look good.</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Under the customer perspective, an organisation needs to determine what the customers require and think are important in terms of the products and services that the organisation provides them.  Although customers’ needs are varied and different from customer to customer, the needs also depend on the types of product and services offered. There are some basic customer requirements that are usually common across industries. These basic requirements relate to time, quality, service, functional performance, and value. Organisations have to establish goals for each key requirement. Measures must then be selected to gauge the organisation’s success in achieving these goals.</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Examples of measures:</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Net promoter score</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Customer satisfaction</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Customer engagement</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Product returns</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Customer retention</a:t>
            </a:r>
          </a:p>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32</a:t>
            </a:fld>
            <a:endParaRPr lang="en-US"/>
          </a:p>
        </p:txBody>
      </p:sp>
    </p:spTree>
    <p:extLst>
      <p:ext uri="{BB962C8B-B14F-4D97-AF65-F5344CB8AC3E}">
        <p14:creationId xmlns:p14="http://schemas.microsoft.com/office/powerpoint/2010/main" val="3120082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Measures based upon internal process perspective allow managers to know how well their business is running, and whether its products and services meet customer requirements.  Under this perspective, the organisation must identify key business processes that need to be excelled in terms of organisation’s operations.  Measures must then be established to monitor the performance of these key business processes.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For example, if one of the key business processes is new product introduction, then a possible measure can be the new product lead time, which is the time between the conception of new product idea and the actual introduction of the new product in the market.</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As every organisation is unique in its composition, the measures for internal process perspective have to be carefully designed by those who know these processes most intimately.</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Examples of measures:</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Innovation lead time</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New products introduced</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Inventory turnover</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Product adoption rate</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Grievance resolution lead time</a:t>
            </a:r>
          </a:p>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2493842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This perspective includes employee training and corporate cultural attitudes related to both the individual and corporate self-improvement.  In a knowledge worker organisation, people – the only repository of knowledge – are the main resource.  In the current climate of rapid technological change, it is becoming necessary for knowledge workers to be in a continuous learning mode.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i="1" dirty="0">
                <a:effectLst/>
                <a:latin typeface="Palatino Linotype" panose="02040502050505030304" pitchFamily="18" charset="0"/>
                <a:ea typeface="SimSun" panose="02010600030101010101" pitchFamily="2" charset="-122"/>
                <a:cs typeface="Times New Roman" panose="02020603050405020304" pitchFamily="18" charset="0"/>
              </a:rPr>
              <a:t>Innovation</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usually refers to an organisation’s ability to introduce new products and services, while </a:t>
            </a:r>
            <a:r>
              <a:rPr lang="en-SG" sz="1800" i="1" dirty="0">
                <a:effectLst/>
                <a:latin typeface="Palatino Linotype" panose="02040502050505030304" pitchFamily="18" charset="0"/>
                <a:ea typeface="SimSun" panose="02010600030101010101" pitchFamily="2" charset="-122"/>
                <a:cs typeface="Times New Roman" panose="02020603050405020304" pitchFamily="18" charset="0"/>
              </a:rPr>
              <a:t>developmen</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t usually refers to an organisation’s ability to continually make improvements to its key processes and improve productivity.  The organisation will then have to establish goals that relate to innovation, growth and development.  Measures must be selected so that they can gauge the organisation’s success in achieving the goals.  For example, an organisation might set the following goal related to innovation — to increase the number of patents filed per year.  A measure for this goal might be the number of patents filed annually per research and development (R&amp;D) employee.</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Kaplan and Norton emphasised that learning is more than just training.  It includes people like mentors and tutors within the organisation, as well as that ease of communication amongst workers that allows them to readily receive help when needed. Learning also includes acquisition of technological tools or high performance work systems.</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At times, an organisation may find it difficult to hire new talents, at the same time there is a decline in training of existing employees.  This is a leading indicator of “brain drain” that must be reversed.  Measures can be put in place to guide managers in focusing training funds where they can help the most.  Learning and growth constitute the essential foundation for the success of any knowledge-worker organisation.</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Examples of measures:</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Employee turnover</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Employee attrition</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Training hours</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Absenteeism</a:t>
            </a:r>
          </a:p>
          <a:p>
            <a:pPr marL="342900" lvl="0" indent="-342900" algn="just">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Job satisfaction</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34</a:t>
            </a:fld>
            <a:endParaRPr lang="en-US"/>
          </a:p>
        </p:txBody>
      </p:sp>
    </p:spTree>
    <p:extLst>
      <p:ext uri="{BB962C8B-B14F-4D97-AF65-F5344CB8AC3E}">
        <p14:creationId xmlns:p14="http://schemas.microsoft.com/office/powerpoint/2010/main" val="1015109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35</a:t>
            </a:fld>
            <a:endParaRPr lang="en-US"/>
          </a:p>
        </p:txBody>
      </p:sp>
    </p:spTree>
    <p:extLst>
      <p:ext uri="{BB962C8B-B14F-4D97-AF65-F5344CB8AC3E}">
        <p14:creationId xmlns:p14="http://schemas.microsoft.com/office/powerpoint/2010/main" val="3919127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4224515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 </a:t>
            </a:r>
            <a:r>
              <a:rPr lang="en-SG" sz="1800" i="1" dirty="0">
                <a:effectLst/>
                <a:latin typeface="Palatino Linotype" panose="02040502050505030304" pitchFamily="18" charset="0"/>
                <a:ea typeface="SimSun" panose="02010600030101010101" pitchFamily="2" charset="-122"/>
                <a:cs typeface="Times New Roman" panose="02020603050405020304" pitchFamily="18" charset="0"/>
              </a:rPr>
              <a:t>strategy map</a:t>
            </a: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is a diagram used to communicate the strategic objectives organisations would like to achieve.  When we use a strategy map for the balanced scorecard approach, individual strategic objectives are positioned systematically to demonstrate the relationships between them, and reveal the logic under each strategic theme.  It also provides the management with a framework for describing and managing strategies in a knowledge-worker and strategy focused organisation.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39</a:t>
            </a:fld>
            <a:endParaRPr lang="en-US"/>
          </a:p>
        </p:txBody>
      </p:sp>
    </p:spTree>
    <p:extLst>
      <p:ext uri="{BB962C8B-B14F-4D97-AF65-F5344CB8AC3E}">
        <p14:creationId xmlns:p14="http://schemas.microsoft.com/office/powerpoint/2010/main" val="2253023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40</a:t>
            </a:fld>
            <a:endParaRPr lang="en-US"/>
          </a:p>
        </p:txBody>
      </p:sp>
    </p:spTree>
    <p:extLst>
      <p:ext uri="{BB962C8B-B14F-4D97-AF65-F5344CB8AC3E}">
        <p14:creationId xmlns:p14="http://schemas.microsoft.com/office/powerpoint/2010/main" val="242103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Although vision and mission statements provide a sense of direction, many people often could not draw a distinction between the mission statement and the vision statement. By definition, these statements can be defined in simple terms:</a:t>
            </a:r>
          </a:p>
          <a:p>
            <a:pPr marL="342900" lvl="0" indent="-342900">
              <a:lnSpc>
                <a:spcPct val="115000"/>
              </a:lnSpc>
              <a:spcBef>
                <a:spcPts val="1200"/>
              </a:spcBef>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 vision statement sets out the desired future state of the organisation.</a:t>
            </a:r>
          </a:p>
          <a:p>
            <a:pPr marL="342900" lvl="0" indent="-342900">
              <a:lnSpc>
                <a:spcPct val="115000"/>
              </a:lnSpc>
              <a:spcAft>
                <a:spcPts val="300"/>
              </a:spcAft>
              <a:buFont typeface="Symbol" panose="05050102010706020507" pitchFamily="18" charset="2"/>
              <a:buChar cha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 mission statement is the reason for the organisation to exist. </a:t>
            </a:r>
          </a:p>
          <a:p>
            <a:pPr algn="just">
              <a:lnSpc>
                <a:spcPct val="115000"/>
              </a:lnSpc>
              <a:spcBef>
                <a:spcPts val="1200"/>
              </a:spcBef>
              <a:spcAft>
                <a:spcPts val="300"/>
              </a:spcAft>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Strategy formulation and strategic planning are important tasks carried out by the management to steer the organisation to gain higher performance and greater profitability.  Strategies formulated by organisations are usually relevant for three to five years, depending on the competitive landscape and technological changes.</a:t>
            </a:r>
          </a:p>
          <a:p>
            <a:pPr algn="just">
              <a:lnSpc>
                <a:spcPct val="115000"/>
              </a:lnSpc>
              <a:spcBef>
                <a:spcPts val="1200"/>
              </a:spcBef>
              <a:spcAft>
                <a:spcPts val="300"/>
              </a:spcAft>
            </a:pPr>
            <a:r>
              <a:rPr lang="en-SG" sz="1800" b="1" dirty="0">
                <a:solidFill>
                  <a:srgbClr val="0070C0"/>
                </a:solidFill>
                <a:effectLst/>
                <a:latin typeface="Palatino Linotype" panose="02040502050505030304" pitchFamily="18" charset="0"/>
                <a:ea typeface="SimSun" panose="02010600030101010101" pitchFamily="2" charset="-122"/>
                <a:cs typeface="Times New Roman" panose="02020603050405020304" pitchFamily="18" charset="0"/>
              </a:rPr>
              <a:t> </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 strategy is not formulated in a vacuum. It is usually guided by the organisation’s mission, vision, and core values.  Although the form of strategy being established is a product of competition and operating environment, the ideals of the strategy always revolve around the mission, the vision and the core values of an organisation.</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While strategy planning is a key task, of equal importance is its implementation, many organisations fail not because they do not have good strategies, but because they do not execute their strategies effectively. A business performance measurement framework serves as an important role in supporting the execution of strategy within an organisation.  Once a strategy is formulated by the CEO, it must be translated into strategic objectives and business performance measures.  With the establishment of business performance measures, performance of various business activities within the organisation can be monitored towards achieving its strategic objectives.</a:t>
            </a:r>
          </a:p>
          <a:p>
            <a:pPr algn="just">
              <a:lnSpc>
                <a:spcPct val="115000"/>
              </a:lnSpc>
              <a:spcBef>
                <a:spcPts val="1200"/>
              </a:spcBef>
              <a:spcAft>
                <a:spcPts val="300"/>
              </a:spcAft>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 </a:t>
            </a:r>
          </a:p>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41</a:t>
            </a:fld>
            <a:endParaRPr lang="en-US"/>
          </a:p>
        </p:txBody>
      </p:sp>
    </p:spTree>
    <p:extLst>
      <p:ext uri="{BB962C8B-B14F-4D97-AF65-F5344CB8AC3E}">
        <p14:creationId xmlns:p14="http://schemas.microsoft.com/office/powerpoint/2010/main" val="127025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a:t>
            </a:r>
            <a:r>
              <a:rPr lang="en-US" baseline="0" dirty="0"/>
              <a:t> with your own info</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3</a:t>
            </a:fld>
            <a:endParaRPr lang="en-US"/>
          </a:p>
        </p:txBody>
      </p:sp>
    </p:spTree>
    <p:extLst>
      <p:ext uri="{BB962C8B-B14F-4D97-AF65-F5344CB8AC3E}">
        <p14:creationId xmlns:p14="http://schemas.microsoft.com/office/powerpoint/2010/main" val="2935802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b="0" kern="1200" dirty="0">
                <a:solidFill>
                  <a:schemeClr val="tx1"/>
                </a:solidFill>
                <a:effectLst/>
                <a:latin typeface="Calibri" panose="020F0502020204030204" pitchFamily="34" charset="0"/>
                <a:ea typeface="+mn-ea"/>
                <a:cs typeface="Arial" panose="020B0604020202020204" pitchFamily="34" charset="0"/>
              </a:rPr>
              <a:t>Strategic Themes</a:t>
            </a:r>
          </a:p>
          <a:p>
            <a:r>
              <a:rPr lang="en-SG" sz="1800" b="0" kern="1200" dirty="0">
                <a:solidFill>
                  <a:schemeClr val="tx1"/>
                </a:solidFill>
                <a:effectLst/>
                <a:latin typeface="Calibri" panose="020F0502020204030204" pitchFamily="34" charset="0"/>
                <a:ea typeface="+mn-ea"/>
                <a:cs typeface="Arial" panose="020B0604020202020204" pitchFamily="34" charset="0"/>
              </a:rPr>
              <a:t>Strategic themes or strategic thrusts are the main high-level business strategies that an organisation must excel in in order to achieve its vision.  Strategic themes knit together independent activities and focuses on effort and resources of functional groups that are significantly important.  For instance, a budget airline’s strategic theme can be “Now Everyone Can Fly”, while a national airline’s strategic themes can be “Your Best Travelling Experience”.</a:t>
            </a:r>
          </a:p>
          <a:p>
            <a:r>
              <a:rPr lang="en-SG" sz="1800" b="0" kern="1200" dirty="0">
                <a:solidFill>
                  <a:schemeClr val="tx1"/>
                </a:solidFill>
                <a:effectLst/>
                <a:latin typeface="Calibri" panose="020F0502020204030204" pitchFamily="34" charset="0"/>
                <a:ea typeface="+mn-ea"/>
                <a:cs typeface="Arial" panose="020B0604020202020204" pitchFamily="34" charset="0"/>
              </a:rPr>
              <a:t> </a:t>
            </a:r>
          </a:p>
          <a:p>
            <a:r>
              <a:rPr lang="en-SG" sz="1800" b="0" kern="1200" dirty="0">
                <a:solidFill>
                  <a:schemeClr val="tx1"/>
                </a:solidFill>
                <a:effectLst/>
                <a:latin typeface="Calibri" panose="020F0502020204030204" pitchFamily="34" charset="0"/>
                <a:ea typeface="+mn-ea"/>
                <a:cs typeface="Arial" panose="020B0604020202020204" pitchFamily="34" charset="0"/>
              </a:rPr>
              <a:t>Strategic themes can be regarded as an organisation’s pillar of excellence when they apply it to every part of the organisation, and they define what major areas the organisation will focus on to achieve its vision.</a:t>
            </a:r>
          </a:p>
        </p:txBody>
      </p:sp>
      <p:sp>
        <p:nvSpPr>
          <p:cNvPr id="4" name="Slide Number Placeholder 3"/>
          <p:cNvSpPr>
            <a:spLocks noGrp="1"/>
          </p:cNvSpPr>
          <p:nvPr>
            <p:ph type="sldNum" sz="quarter" idx="5"/>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505188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Strategic objectives are the big-picture goals for the company: they describe what the company will do to try to fulfill its mission. Strategic objectives are usually some sort of performance goal—for example, to launch a new product, increase profitability, or grow market share for the company’s product.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E36A4A8-4679-F349-B4E1-60A94314D23D}" type="slidenum">
              <a:rPr lang="en-US" smtClean="0"/>
              <a:t>45</a:t>
            </a:fld>
            <a:endParaRPr lang="en-US"/>
          </a:p>
        </p:txBody>
      </p:sp>
    </p:spTree>
    <p:extLst>
      <p:ext uri="{BB962C8B-B14F-4D97-AF65-F5344CB8AC3E}">
        <p14:creationId xmlns:p14="http://schemas.microsoft.com/office/powerpoint/2010/main" val="3364082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46</a:t>
            </a:fld>
            <a:endParaRPr lang="en-US"/>
          </a:p>
        </p:txBody>
      </p:sp>
    </p:spTree>
    <p:extLst>
      <p:ext uri="{BB962C8B-B14F-4D97-AF65-F5344CB8AC3E}">
        <p14:creationId xmlns:p14="http://schemas.microsoft.com/office/powerpoint/2010/main" val="3515423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kern="1200" dirty="0">
                <a:solidFill>
                  <a:schemeClr val="tx1"/>
                </a:solidFill>
                <a:effectLst/>
                <a:latin typeface="Calibri" panose="020F0502020204030204" pitchFamily="34" charset="0"/>
                <a:ea typeface="+mn-ea"/>
                <a:cs typeface="Arial" panose="020B0604020202020204" pitchFamily="34" charset="0"/>
              </a:rPr>
              <a:t>Measures</a:t>
            </a:r>
          </a:p>
          <a:p>
            <a:r>
              <a:rPr lang="en-SG" sz="1200" b="0" kern="1200" dirty="0">
                <a:solidFill>
                  <a:schemeClr val="tx1"/>
                </a:solidFill>
                <a:effectLst/>
                <a:latin typeface="Calibri" panose="020F0502020204030204" pitchFamily="34" charset="0"/>
                <a:ea typeface="+mn-ea"/>
                <a:cs typeface="Arial" panose="020B0604020202020204" pitchFamily="34" charset="0"/>
              </a:rPr>
              <a:t>In order to monitor if the strategic objectives can be accomplished, the right measures must first be defined.  Linking a performance measure to a strategic objective provides relevance for the measurement.  It also helps drive the organisation’s activities towards achieving the organisation’s strategy.</a:t>
            </a:r>
          </a:p>
          <a:p>
            <a:r>
              <a:rPr lang="en-SG" sz="1200" b="0" kern="1200" dirty="0">
                <a:solidFill>
                  <a:schemeClr val="tx1"/>
                </a:solidFill>
                <a:effectLst/>
                <a:latin typeface="Calibri" panose="020F0502020204030204" pitchFamily="34" charset="0"/>
                <a:ea typeface="+mn-ea"/>
                <a:cs typeface="Arial" panose="020B0604020202020204" pitchFamily="34" charset="0"/>
              </a:rPr>
              <a:t>To select the appropriate measure, the considerations that need to be made are:</a:t>
            </a:r>
          </a:p>
          <a:p>
            <a:r>
              <a:rPr lang="en-SG" sz="1200" b="0" kern="1200" dirty="0">
                <a:solidFill>
                  <a:schemeClr val="tx1"/>
                </a:solidFill>
                <a:effectLst/>
                <a:latin typeface="Calibri" panose="020F0502020204030204" pitchFamily="34" charset="0"/>
                <a:ea typeface="+mn-ea"/>
                <a:cs typeface="Arial" panose="020B0604020202020204" pitchFamily="34" charset="0"/>
              </a:rPr>
              <a:t>1.	Is it measurable?</a:t>
            </a:r>
          </a:p>
          <a:p>
            <a:r>
              <a:rPr lang="en-SG" sz="1200" b="0" kern="1200" dirty="0">
                <a:solidFill>
                  <a:schemeClr val="tx1"/>
                </a:solidFill>
                <a:effectLst/>
                <a:latin typeface="Calibri" panose="020F0502020204030204" pitchFamily="34" charset="0"/>
                <a:ea typeface="+mn-ea"/>
                <a:cs typeface="Arial" panose="020B0604020202020204" pitchFamily="34" charset="0"/>
              </a:rPr>
              <a:t>This relates to the objectivity of the measure and the ability of current technology to perform the measurement. If no direct measure can be used, proxy measures are used in place.</a:t>
            </a:r>
          </a:p>
          <a:p>
            <a:r>
              <a:rPr lang="en-SG" sz="1200" b="0" kern="1200" dirty="0">
                <a:solidFill>
                  <a:schemeClr val="tx1"/>
                </a:solidFill>
                <a:effectLst/>
                <a:latin typeface="Calibri" panose="020F0502020204030204" pitchFamily="34" charset="0"/>
                <a:ea typeface="+mn-ea"/>
                <a:cs typeface="Arial" panose="020B0604020202020204" pitchFamily="34" charset="0"/>
              </a:rPr>
              <a:t>2.	Are the data currently available or easily available?</a:t>
            </a:r>
          </a:p>
          <a:p>
            <a:r>
              <a:rPr lang="en-SG" sz="1200" b="0" kern="1200" dirty="0">
                <a:solidFill>
                  <a:schemeClr val="tx1"/>
                </a:solidFill>
                <a:effectLst/>
                <a:latin typeface="Calibri" panose="020F0502020204030204" pitchFamily="34" charset="0"/>
                <a:ea typeface="+mn-ea"/>
                <a:cs typeface="Arial" panose="020B0604020202020204" pitchFamily="34" charset="0"/>
              </a:rPr>
              <a:t>Although a good measure can be selected after careful consideration, it may turn out that trying to collect data relating to the measure may be beyond the capability of the organisation at the current state of operations. Thus, data availability has to be factored into the selection of measures.  </a:t>
            </a:r>
          </a:p>
          <a:p>
            <a:r>
              <a:rPr lang="en-SG" sz="1200" b="0" kern="1200" dirty="0">
                <a:solidFill>
                  <a:schemeClr val="tx1"/>
                </a:solidFill>
                <a:effectLst/>
                <a:latin typeface="Calibri" panose="020F0502020204030204" pitchFamily="34" charset="0"/>
                <a:ea typeface="+mn-ea"/>
                <a:cs typeface="Arial" panose="020B0604020202020204" pitchFamily="34" charset="0"/>
              </a:rPr>
              <a:t>3.	What should the frequency be?</a:t>
            </a:r>
          </a:p>
          <a:p>
            <a:r>
              <a:rPr lang="en-SG" sz="1200" b="0" kern="1200" dirty="0">
                <a:solidFill>
                  <a:schemeClr val="tx1"/>
                </a:solidFill>
                <a:effectLst/>
                <a:latin typeface="Calibri" panose="020F0502020204030204" pitchFamily="34" charset="0"/>
                <a:ea typeface="+mn-ea"/>
                <a:cs typeface="Arial" panose="020B0604020202020204" pitchFamily="34" charset="0"/>
              </a:rPr>
              <a:t>In determining the measurement frequency, it is important to select an appropriate time period for every measure.  </a:t>
            </a:r>
          </a:p>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48</a:t>
            </a:fld>
            <a:endParaRPr lang="en-US"/>
          </a:p>
        </p:txBody>
      </p:sp>
    </p:spTree>
    <p:extLst>
      <p:ext uri="{BB962C8B-B14F-4D97-AF65-F5344CB8AC3E}">
        <p14:creationId xmlns:p14="http://schemas.microsoft.com/office/powerpoint/2010/main" val="3995143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49</a:t>
            </a:fld>
            <a:endParaRPr lang="en-US"/>
          </a:p>
        </p:txBody>
      </p:sp>
    </p:spTree>
    <p:extLst>
      <p:ext uri="{BB962C8B-B14F-4D97-AF65-F5344CB8AC3E}">
        <p14:creationId xmlns:p14="http://schemas.microsoft.com/office/powerpoint/2010/main" val="126239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kern="1200" dirty="0">
                <a:solidFill>
                  <a:schemeClr val="tx1"/>
                </a:solidFill>
                <a:effectLst/>
                <a:latin typeface="Calibri" panose="020F0502020204030204" pitchFamily="34" charset="0"/>
                <a:ea typeface="+mn-ea"/>
                <a:cs typeface="Arial" panose="020B0604020202020204" pitchFamily="34" charset="0"/>
              </a:rPr>
              <a:t>Targets</a:t>
            </a:r>
          </a:p>
          <a:p>
            <a:r>
              <a:rPr lang="en-SG" sz="1200" b="0" kern="1200" dirty="0">
                <a:solidFill>
                  <a:schemeClr val="tx1"/>
                </a:solidFill>
                <a:effectLst/>
                <a:latin typeface="Calibri" panose="020F0502020204030204" pitchFamily="34" charset="0"/>
                <a:ea typeface="+mn-ea"/>
                <a:cs typeface="Arial" panose="020B0604020202020204" pitchFamily="34" charset="0"/>
              </a:rPr>
              <a:t>Business performance targets are objective values that share the same unit of measurement as the measures per se. With the identified targets, the gap between current and intended performance level can be ascertained. Targets drive change by influencing behaviours, so people try to do the right thing the right way.</a:t>
            </a:r>
          </a:p>
          <a:p>
            <a:r>
              <a:rPr lang="en-SG" sz="1200" b="0" kern="1200" dirty="0">
                <a:solidFill>
                  <a:schemeClr val="tx1"/>
                </a:solidFill>
                <a:effectLst/>
                <a:latin typeface="Calibri" panose="020F0502020204030204" pitchFamily="34" charset="0"/>
                <a:ea typeface="+mn-ea"/>
                <a:cs typeface="Arial" panose="020B0604020202020204" pitchFamily="34" charset="0"/>
              </a:rPr>
              <a:t>The characteristics of a well-chosen target are: </a:t>
            </a:r>
          </a:p>
          <a:p>
            <a:r>
              <a:rPr lang="en-SG" sz="1200" b="0" kern="1200" dirty="0">
                <a:solidFill>
                  <a:schemeClr val="tx1"/>
                </a:solidFill>
                <a:effectLst/>
                <a:latin typeface="Calibri" panose="020F0502020204030204" pitchFamily="34" charset="0"/>
                <a:ea typeface="+mn-ea"/>
                <a:cs typeface="Arial" panose="020B0604020202020204" pitchFamily="34" charset="0"/>
              </a:rPr>
              <a:t>1.	 Easily understood and communicated,</a:t>
            </a:r>
          </a:p>
          <a:p>
            <a:r>
              <a:rPr lang="en-SG" sz="1200" b="0" kern="1200" dirty="0">
                <a:solidFill>
                  <a:schemeClr val="tx1"/>
                </a:solidFill>
                <a:effectLst/>
                <a:latin typeface="Calibri" panose="020F0502020204030204" pitchFamily="34" charset="0"/>
                <a:ea typeface="+mn-ea"/>
                <a:cs typeface="Arial" panose="020B0604020202020204" pitchFamily="34" charset="0"/>
              </a:rPr>
              <a:t>2.	 Clear in establishing expectations, and</a:t>
            </a:r>
          </a:p>
          <a:p>
            <a:r>
              <a:rPr lang="en-SG" sz="1200" b="0" kern="1200" dirty="0">
                <a:solidFill>
                  <a:schemeClr val="tx1"/>
                </a:solidFill>
                <a:effectLst/>
                <a:latin typeface="Calibri" panose="020F0502020204030204" pitchFamily="34" charset="0"/>
                <a:ea typeface="+mn-ea"/>
                <a:cs typeface="Arial" panose="020B0604020202020204" pitchFamily="34" charset="0"/>
              </a:rPr>
              <a:t>3.	Encouragements given to stretch performance.</a:t>
            </a:r>
          </a:p>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54</a:t>
            </a:fld>
            <a:endParaRPr lang="en-US"/>
          </a:p>
        </p:txBody>
      </p:sp>
    </p:spTree>
    <p:extLst>
      <p:ext uri="{BB962C8B-B14F-4D97-AF65-F5344CB8AC3E}">
        <p14:creationId xmlns:p14="http://schemas.microsoft.com/office/powerpoint/2010/main" val="2148955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55</a:t>
            </a:fld>
            <a:endParaRPr lang="en-US"/>
          </a:p>
        </p:txBody>
      </p:sp>
    </p:spTree>
    <p:extLst>
      <p:ext uri="{BB962C8B-B14F-4D97-AF65-F5344CB8AC3E}">
        <p14:creationId xmlns:p14="http://schemas.microsoft.com/office/powerpoint/2010/main" val="856854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kern="1200" dirty="0">
                <a:solidFill>
                  <a:schemeClr val="tx1"/>
                </a:solidFill>
                <a:effectLst/>
                <a:latin typeface="Calibri" panose="020F0502020204030204" pitchFamily="34" charset="0"/>
                <a:ea typeface="+mn-ea"/>
                <a:cs typeface="Arial" panose="020B0604020202020204" pitchFamily="34" charset="0"/>
              </a:rPr>
              <a:t>Initiatives</a:t>
            </a:r>
          </a:p>
          <a:p>
            <a:r>
              <a:rPr lang="en-SG" sz="1200" b="0" kern="1200" dirty="0">
                <a:solidFill>
                  <a:schemeClr val="tx1"/>
                </a:solidFill>
                <a:effectLst/>
                <a:latin typeface="Calibri" panose="020F0502020204030204" pitchFamily="34" charset="0"/>
                <a:ea typeface="+mn-ea"/>
                <a:cs typeface="Arial" panose="020B0604020202020204" pitchFamily="34" charset="0"/>
              </a:rPr>
              <a:t>Initiatives are specific projects, programmes or planned activities directed at key processes for the purpose of enhancing their output performance, and to meet or exceed established targets.  Such initiatives are directed at closing the gaps identified during routine business performance measurement. A gap occurs when the measured business performance falls short of the target.  Therefore, in order to bring the level of performance up to a desirable level, corrective actions or improvements must be made to the processes. These improvement activities are incorporated as strategic initiatives.</a:t>
            </a:r>
          </a:p>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56</a:t>
            </a:fld>
            <a:endParaRPr lang="en-US"/>
          </a:p>
        </p:txBody>
      </p:sp>
    </p:spTree>
    <p:extLst>
      <p:ext uri="{BB962C8B-B14F-4D97-AF65-F5344CB8AC3E}">
        <p14:creationId xmlns:p14="http://schemas.microsoft.com/office/powerpoint/2010/main" val="22555804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Such buy-in often drives acceptance of the system by employees at all levels of the organisation. Financial support and human resources will likely be diverted to a project like this only if top management is convinced of its benefits.</a:t>
            </a:r>
          </a:p>
          <a:p>
            <a:pPr marL="228600" indent="-228600">
              <a:buAutoNum type="arabicPeriod"/>
            </a:pP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A project champion must be elected to drive the activities associated with business performance measurement. The project champion should be someone from the senior management so as to be able to communicate effectively with all levels of the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SimSun" panose="02010600030101010101" pitchFamily="2" charset="-122"/>
                <a:cs typeface="Times New Roman" panose="02020603050405020304" pitchFamily="18" charset="0"/>
              </a:rPr>
              <a:t>Other than competent staff to track and collate data, the organisation has to deploy supporting IT systems and infrastructure to manage the collated data from business performance measurements.</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To reduce resistance to change and obtain proactive participation, buy-in from the lower level management is required.  In many situations, the measurement of business performance is undertaken at the source level, which usually involves a business process managed by employees within a particular department of an organisation.  The responsibility of taking up business performance measurements at regular periods will have to be left to the employees managing the process.  Thus, it is imperative that employees accept this responsibility and undertake the business performance measurement task conscientiously.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sz="1800" dirty="0">
                <a:effectLst/>
                <a:latin typeface="Palatino Linotype" panose="02040502050505030304" pitchFamily="18" charset="0"/>
                <a:ea typeface="SimSun" panose="02010600030101010101" pitchFamily="2" charset="-122"/>
                <a:cs typeface="Times New Roman" panose="02020603050405020304" pitchFamily="18" charset="0"/>
              </a:rPr>
              <a:t>Measurements collected have to be presented in a concise and efficient manner to managers, so that effective decision making can be done.  Good reporting format and practices, like using performance dashboards, must be established.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228600" indent="-228600">
              <a:buAutoNum type="arabicPeriod"/>
            </a:pPr>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57</a:t>
            </a:fld>
            <a:endParaRPr lang="en-US"/>
          </a:p>
        </p:txBody>
      </p:sp>
    </p:spTree>
    <p:extLst>
      <p:ext uri="{BB962C8B-B14F-4D97-AF65-F5344CB8AC3E}">
        <p14:creationId xmlns:p14="http://schemas.microsoft.com/office/powerpoint/2010/main" val="2380182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as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59</a:t>
            </a:fld>
            <a:endParaRPr lang="en-US"/>
          </a:p>
        </p:txBody>
      </p:sp>
    </p:spTree>
    <p:extLst>
      <p:ext uri="{BB962C8B-B14F-4D97-AF65-F5344CB8AC3E}">
        <p14:creationId xmlns:p14="http://schemas.microsoft.com/office/powerpoint/2010/main" val="133877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834265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global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change the dates highlighted in red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8</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EAD88C4-C755-431C-98C4-D58B3151D258}" type="slidenum">
              <a:rPr lang="en-SG" smtClean="0"/>
              <a:t>9</a:t>
            </a:fld>
            <a:endParaRPr lang="en-SG"/>
          </a:p>
        </p:txBody>
      </p:sp>
    </p:spTree>
    <p:extLst>
      <p:ext uri="{BB962C8B-B14F-4D97-AF65-F5344CB8AC3E}">
        <p14:creationId xmlns:p14="http://schemas.microsoft.com/office/powerpoint/2010/main" val="300848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11</a:t>
            </a:fld>
            <a:endParaRPr lang="en-US"/>
          </a:p>
        </p:txBody>
      </p:sp>
    </p:spTree>
    <p:extLst>
      <p:ext uri="{BB962C8B-B14F-4D97-AF65-F5344CB8AC3E}">
        <p14:creationId xmlns:p14="http://schemas.microsoft.com/office/powerpoint/2010/main" val="337657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2022 license key</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12</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15</a:t>
            </a:fld>
            <a:endParaRPr lang="en-US"/>
          </a:p>
        </p:txBody>
      </p:sp>
    </p:spTree>
    <p:extLst>
      <p:ext uri="{BB962C8B-B14F-4D97-AF65-F5344CB8AC3E}">
        <p14:creationId xmlns:p14="http://schemas.microsoft.com/office/powerpoint/2010/main" val="2207551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pic>
        <p:nvPicPr>
          <p:cNvPr id="4" name="Picture 3" descr="Template01-01.png">
            <a:extLst>
              <a:ext uri="{FF2B5EF4-FFF2-40B4-BE49-F238E27FC236}">
                <a16:creationId xmlns:a16="http://schemas.microsoft.com/office/drawing/2014/main" id="{6C22F1BA-154F-4139-9BA0-179B1C5C3FE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6" name="Picture 5" descr="01 Singapore University of Social Sciences_Horizontal Format_Version A_White Background_RGB.png">
            <a:extLst>
              <a:ext uri="{FF2B5EF4-FFF2-40B4-BE49-F238E27FC236}">
                <a16:creationId xmlns:a16="http://schemas.microsoft.com/office/drawing/2014/main" id="{7219931C-C35E-49DC-B43D-AC6CF0AA51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118653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Section Divider">
    <p:spTree>
      <p:nvGrpSpPr>
        <p:cNvPr id="1" name=""/>
        <p:cNvGrpSpPr/>
        <p:nvPr/>
      </p:nvGrpSpPr>
      <p:grpSpPr>
        <a:xfrm>
          <a:off x="0" y="0"/>
          <a:ext cx="0" cy="0"/>
          <a:chOff x="0" y="0"/>
          <a:chExt cx="0" cy="0"/>
        </a:xfrm>
      </p:grpSpPr>
      <p:sp>
        <p:nvSpPr>
          <p:cNvPr id="11" name="Rectangle 10"/>
          <p:cNvSpPr/>
          <p:nvPr/>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29104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a:t>Click to edit Master title style</a:t>
            </a:r>
            <a:endParaRPr lang="en-US" dirty="0"/>
          </a:p>
        </p:txBody>
      </p:sp>
      <p:sp>
        <p:nvSpPr>
          <p:cNvPr id="8" name="Slide Number Placeholder 8"/>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68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lvl1pPr>
              <a:defRPr b="1"/>
            </a:lvl1pPr>
          </a:lstStyle>
          <a:p>
            <a:r>
              <a:rPr lang="en-US"/>
              <a:t>Click to edit Master title style</a:t>
            </a:r>
            <a:endParaRPr lang="en-US" dirty="0"/>
          </a:p>
        </p:txBody>
      </p:sp>
      <p:sp>
        <p:nvSpPr>
          <p:cNvPr id="8" name="Slide Number Placeholder 8"/>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6" name="Content Placeholder 2"/>
          <p:cNvSpPr>
            <a:spLocks noGrp="1"/>
          </p:cNvSpPr>
          <p:nvPr>
            <p:ph idx="1"/>
          </p:nvPr>
        </p:nvSpPr>
        <p:spPr>
          <a:xfrm>
            <a:off x="260212" y="1426780"/>
            <a:ext cx="8563649" cy="2953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5196544"/>
      </p:ext>
    </p:extLst>
  </p:cSld>
  <p:clrMapOvr>
    <a:masterClrMapping/>
  </p:clrMapOvr>
  <p:extLst>
    <p:ext uri="{DCECCB84-F9BA-43D5-87BE-67443E8EF086}">
      <p15:sldGuideLst xmlns:p15="http://schemas.microsoft.com/office/powerpoint/2012/main">
        <p15:guide id="1" orient="horz" pos="90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10000"/>
          </a:xfrm>
          <a:custGeom>
            <a:avLst/>
            <a:gdLst>
              <a:gd name="connsiteX0" fmla="*/ 0 w 10972800"/>
              <a:gd name="connsiteY0" fmla="*/ 0 h 1198800"/>
              <a:gd name="connsiteX1" fmla="*/ 10972800 w 10972800"/>
              <a:gd name="connsiteY1" fmla="*/ 0 h 1198800"/>
              <a:gd name="connsiteX2" fmla="*/ 10972800 w 10972800"/>
              <a:gd name="connsiteY2" fmla="*/ 1198800 h 1198800"/>
              <a:gd name="connsiteX3" fmla="*/ 0 w 10972800"/>
              <a:gd name="connsiteY3" fmla="*/ 1198800 h 1198800"/>
              <a:gd name="connsiteX4" fmla="*/ 0 w 10972800"/>
              <a:gd name="connsiteY4" fmla="*/ 0 h 1198800"/>
              <a:gd name="connsiteX0" fmla="*/ 0 w 10972800"/>
              <a:gd name="connsiteY0" fmla="*/ 0 h 1198800"/>
              <a:gd name="connsiteX1" fmla="*/ 10972800 w 10972800"/>
              <a:gd name="connsiteY1" fmla="*/ 0 h 1198800"/>
              <a:gd name="connsiteX2" fmla="*/ 10572750 w 10972800"/>
              <a:gd name="connsiteY2" fmla="*/ 1189275 h 1198800"/>
              <a:gd name="connsiteX3" fmla="*/ 0 w 10972800"/>
              <a:gd name="connsiteY3" fmla="*/ 1198800 h 1198800"/>
              <a:gd name="connsiteX4" fmla="*/ 0 w 10972800"/>
              <a:gd name="connsiteY4" fmla="*/ 0 h 1198800"/>
              <a:gd name="connsiteX0" fmla="*/ 0 w 10972800"/>
              <a:gd name="connsiteY0" fmla="*/ 0 h 1198800"/>
              <a:gd name="connsiteX1" fmla="*/ 10972800 w 10972800"/>
              <a:gd name="connsiteY1" fmla="*/ 0 h 1198800"/>
              <a:gd name="connsiteX2" fmla="*/ 10648950 w 10972800"/>
              <a:gd name="connsiteY2" fmla="*/ 1194038 h 1198800"/>
              <a:gd name="connsiteX3" fmla="*/ 0 w 10972800"/>
              <a:gd name="connsiteY3" fmla="*/ 1198800 h 1198800"/>
              <a:gd name="connsiteX4" fmla="*/ 0 w 10972800"/>
              <a:gd name="connsiteY4" fmla="*/ 0 h 1198800"/>
              <a:gd name="connsiteX0" fmla="*/ 0 w 10972800"/>
              <a:gd name="connsiteY0" fmla="*/ 0 h 1198800"/>
              <a:gd name="connsiteX1" fmla="*/ 10972800 w 10972800"/>
              <a:gd name="connsiteY1" fmla="*/ 0 h 1198800"/>
              <a:gd name="connsiteX2" fmla="*/ 10725952 w 10972800"/>
              <a:gd name="connsiteY2" fmla="*/ 1194038 h 1198800"/>
              <a:gd name="connsiteX3" fmla="*/ 0 w 10972800"/>
              <a:gd name="connsiteY3" fmla="*/ 1198800 h 1198800"/>
              <a:gd name="connsiteX4" fmla="*/ 0 w 10972800"/>
              <a:gd name="connsiteY4" fmla="*/ 0 h 119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0" h="1198800">
                <a:moveTo>
                  <a:pt x="0" y="0"/>
                </a:moveTo>
                <a:lnTo>
                  <a:pt x="10972800" y="0"/>
                </a:lnTo>
                <a:lnTo>
                  <a:pt x="10725952" y="1194038"/>
                </a:lnTo>
                <a:lnTo>
                  <a:pt x="0" y="1198800"/>
                </a:lnTo>
                <a:lnTo>
                  <a:pt x="0" y="0"/>
                </a:lnTo>
                <a:close/>
              </a:path>
            </a:pathLst>
          </a:custGeom>
          <a:solidFill>
            <a:schemeClr val="accent2"/>
          </a:solidFill>
        </p:spPr>
        <p:txBody>
          <a:bodyPr vert="horz" wrap="square" lIns="180000" tIns="36000" rIns="180000" bIns="72000" rtlCol="0" anchor="ctr" anchorCtr="0">
            <a:noAutofit/>
          </a:bodyPr>
          <a:lstStyle>
            <a:lvl1pPr>
              <a:defRPr lang="en-US" dirty="0"/>
            </a:lvl1pPr>
          </a:lstStyle>
          <a:p>
            <a:pPr lvl="0"/>
            <a:r>
              <a:rPr lang="en-US" dirty="0"/>
              <a:t>Click to edit Master title style</a:t>
            </a:r>
          </a:p>
        </p:txBody>
      </p:sp>
      <p:sp>
        <p:nvSpPr>
          <p:cNvPr id="3" name="Content Placeholder 2"/>
          <p:cNvSpPr>
            <a:spLocks noGrp="1"/>
          </p:cNvSpPr>
          <p:nvPr>
            <p:ph idx="1"/>
          </p:nvPr>
        </p:nvSpPr>
        <p:spPr>
          <a:xfrm>
            <a:off x="457200" y="1167594"/>
            <a:ext cx="8229600" cy="3404406"/>
          </a:xfrm>
          <a:prstGeom prst="rect">
            <a:avLst/>
          </a:prstGeom>
        </p:spPr>
        <p:txBody>
          <a:bodyPr vert="horz" lIns="91440" tIns="45720" rIns="91440" bIns="45720" rtlCol="0">
            <a:normAutofit/>
          </a:bodyPr>
          <a:lstStyle>
            <a:lvl1pPr marL="202406" indent="-202406">
              <a:spcBef>
                <a:spcPts val="675"/>
              </a:spcBef>
              <a:buClr>
                <a:srgbClr val="7C0C18"/>
              </a:buClr>
              <a:buSzPct val="95000"/>
              <a:buFont typeface="Wingdings" panose="05000000000000000000" pitchFamily="2" charset="2"/>
              <a:buChar char="§"/>
              <a:defRPr lang="en-US" sz="1500">
                <a:solidFill>
                  <a:schemeClr val="tx1"/>
                </a:solidFill>
              </a:defRPr>
            </a:lvl1pPr>
            <a:lvl2pPr>
              <a:spcBef>
                <a:spcPts val="675"/>
              </a:spcBef>
              <a:buClr>
                <a:srgbClr val="7C0C18"/>
              </a:buClr>
              <a:defRPr lang="en-US" sz="1350">
                <a:latin typeface="Century Gothic" panose="020B0502020202020204" pitchFamily="34" charset="0"/>
              </a:defRPr>
            </a:lvl2pPr>
            <a:lvl3pPr>
              <a:spcBef>
                <a:spcPts val="675"/>
              </a:spcBef>
              <a:buClr>
                <a:srgbClr val="7C0C18"/>
              </a:buClr>
              <a:defRPr lang="en-US" sz="1200">
                <a:latin typeface="Century Gothic" panose="020B0502020202020204" pitchFamily="34" charset="0"/>
              </a:defRPr>
            </a:lvl3pPr>
            <a:lvl4pPr>
              <a:spcBef>
                <a:spcPts val="675"/>
              </a:spcBef>
              <a:defRPr lang="en-US" sz="1200">
                <a:latin typeface="Century Gothic" panose="020B0502020202020204" pitchFamily="34" charset="0"/>
              </a:defRPr>
            </a:lvl4pPr>
            <a:lvl5pPr>
              <a:spcBef>
                <a:spcPts val="675"/>
              </a:spcBef>
              <a:defRPr lang="en-US"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47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descr="holding device-02.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
        <p:nvSpPr>
          <p:cNvPr id="9" name="Rectangle 8">
            <a:extLst>
              <a:ext uri="{FF2B5EF4-FFF2-40B4-BE49-F238E27FC236}">
                <a16:creationId xmlns:a16="http://schemas.microsoft.com/office/drawing/2014/main" id="{5B9E6BF2-FB1A-4B53-8944-E6EC33895DAE}"/>
              </a:ext>
            </a:extLst>
          </p:cNvPr>
          <p:cNvSpPr/>
          <p:nvPr/>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1" name="Picture 10" descr="Template01-02.png">
            <a:extLst>
              <a:ext uri="{FF2B5EF4-FFF2-40B4-BE49-F238E27FC236}">
                <a16:creationId xmlns:a16="http://schemas.microsoft.com/office/drawing/2014/main" id="{AC0ACC6C-CF60-4F6F-8A56-E04F55B4B15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2" name="Picture 11" descr="holding device-02.png">
            <a:extLst>
              <a:ext uri="{FF2B5EF4-FFF2-40B4-BE49-F238E27FC236}">
                <a16:creationId xmlns:a16="http://schemas.microsoft.com/office/drawing/2014/main" id="{4013BF99-9721-4000-B9F7-51DC33B433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3" name="Picture 12" descr="01 Singapore University of Social Sciences_Horizontal Format_Version A_White Background_RGB.png">
            <a:extLst>
              <a:ext uri="{FF2B5EF4-FFF2-40B4-BE49-F238E27FC236}">
                <a16:creationId xmlns:a16="http://schemas.microsoft.com/office/drawing/2014/main" id="{ABA42423-7851-4B75-96DA-64CFC6F1302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91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ction Divider">
    <p:spTree>
      <p:nvGrpSpPr>
        <p:cNvPr id="1" name=""/>
        <p:cNvGrpSpPr/>
        <p:nvPr/>
      </p:nvGrpSpPr>
      <p:grpSpPr>
        <a:xfrm>
          <a:off x="0" y="0"/>
          <a:ext cx="0" cy="0"/>
          <a:chOff x="0" y="0"/>
          <a:chExt cx="0" cy="0"/>
        </a:xfrm>
      </p:grpSpPr>
      <p:sp>
        <p:nvSpPr>
          <p:cNvPr id="11" name="Rectangle 10"/>
          <p:cNvSpPr/>
          <p:nvPr/>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
        <p:nvSpPr>
          <p:cNvPr id="14" name="Rectangle 13">
            <a:extLst>
              <a:ext uri="{FF2B5EF4-FFF2-40B4-BE49-F238E27FC236}">
                <a16:creationId xmlns:a16="http://schemas.microsoft.com/office/drawing/2014/main" id="{930C7002-B9D5-44B0-A9AD-85D75EB414D9}"/>
              </a:ext>
            </a:extLst>
          </p:cNvPr>
          <p:cNvSpPr/>
          <p:nvPr/>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5" name="Picture 14" descr="Template01-02.png">
            <a:extLst>
              <a:ext uri="{FF2B5EF4-FFF2-40B4-BE49-F238E27FC236}">
                <a16:creationId xmlns:a16="http://schemas.microsoft.com/office/drawing/2014/main" id="{18E2DD40-FF09-4E24-9917-9191E2E56EF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6" name="Picture 15" descr="holding device-02.png">
            <a:extLst>
              <a:ext uri="{FF2B5EF4-FFF2-40B4-BE49-F238E27FC236}">
                <a16:creationId xmlns:a16="http://schemas.microsoft.com/office/drawing/2014/main" id="{BA9E021F-D9F8-4FBF-80A1-B00DF7C1E6B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7" name="Picture 16" descr="01 Singapore University of Social Sciences_Horizontal Format_Version A_White Background_RGB.png">
            <a:extLst>
              <a:ext uri="{FF2B5EF4-FFF2-40B4-BE49-F238E27FC236}">
                <a16:creationId xmlns:a16="http://schemas.microsoft.com/office/drawing/2014/main" id="{50C78CD1-19C6-406C-8180-BAC2EF1C8E8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
        <p:nvSpPr>
          <p:cNvPr id="18" name="Rectangle 17">
            <a:extLst>
              <a:ext uri="{FF2B5EF4-FFF2-40B4-BE49-F238E27FC236}">
                <a16:creationId xmlns:a16="http://schemas.microsoft.com/office/drawing/2014/main" id="{F37FD9D6-2E84-4434-923F-E522C36FB1F9}"/>
              </a:ext>
            </a:extLst>
          </p:cNvPr>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9" name="Picture 18" descr="Template01-02.png">
            <a:extLst>
              <a:ext uri="{FF2B5EF4-FFF2-40B4-BE49-F238E27FC236}">
                <a16:creationId xmlns:a16="http://schemas.microsoft.com/office/drawing/2014/main" id="{7471A250-96AC-448F-969D-FA1BCECFB48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20" name="Picture 19" descr="holding device-02.png">
            <a:extLst>
              <a:ext uri="{FF2B5EF4-FFF2-40B4-BE49-F238E27FC236}">
                <a16:creationId xmlns:a16="http://schemas.microsoft.com/office/drawing/2014/main" id="{035153D0-278D-4BA3-ACE7-7978D358F02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21" name="Picture 20" descr="01 Singapore University of Social Sciences_Horizontal Format_Version A_White Background_RGB.png">
            <a:extLst>
              <a:ext uri="{FF2B5EF4-FFF2-40B4-BE49-F238E27FC236}">
                <a16:creationId xmlns:a16="http://schemas.microsoft.com/office/drawing/2014/main" id="{07056311-644D-4143-809F-9CC318CA58D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0797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Rectangle 8"/>
          <p:cNvSpPr/>
          <p:nvPr/>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2" name="Rectangle 8">
            <a:extLst>
              <a:ext uri="{FF2B5EF4-FFF2-40B4-BE49-F238E27FC236}">
                <a16:creationId xmlns:a16="http://schemas.microsoft.com/office/drawing/2014/main" id="{474CF670-E1BA-461D-B2ED-C422607F2FED}"/>
              </a:ext>
            </a:extLst>
          </p:cNvPr>
          <p:cNvSpPr/>
          <p:nvPr/>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Template01-08.png">
            <a:extLst>
              <a:ext uri="{FF2B5EF4-FFF2-40B4-BE49-F238E27FC236}">
                <a16:creationId xmlns:a16="http://schemas.microsoft.com/office/drawing/2014/main" id="{9BFCF313-2941-4D31-BDF6-2D878BEA99E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15" name="Slide Number Placeholder 8">
            <a:extLst>
              <a:ext uri="{FF2B5EF4-FFF2-40B4-BE49-F238E27FC236}">
                <a16:creationId xmlns:a16="http://schemas.microsoft.com/office/drawing/2014/main" id="{4FE96944-DBC8-4523-8A08-6AAB5B05495A}"/>
              </a:ext>
            </a:extLst>
          </p:cNvPr>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Tree>
    <p:extLst>
      <p:ext uri="{BB962C8B-B14F-4D97-AF65-F5344CB8AC3E}">
        <p14:creationId xmlns:p14="http://schemas.microsoft.com/office/powerpoint/2010/main" val="169761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3351" y="285750"/>
            <a:ext cx="8400510" cy="533400"/>
          </a:xfrm>
        </p:spPr>
        <p:txBody>
          <a:bodyPr anchor="t" anchorCtr="0"/>
          <a:lstStyle/>
          <a:p>
            <a:r>
              <a:rPr lang="en-US" dirty="0"/>
              <a:t>Click to edit Master title style</a:t>
            </a:r>
          </a:p>
        </p:txBody>
      </p:sp>
      <p:sp>
        <p:nvSpPr>
          <p:cNvPr id="8" name="Slide Number Placeholder 8"/>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423351" y="931546"/>
            <a:ext cx="8400510"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423351" y="1307682"/>
            <a:ext cx="8400510" cy="2528135"/>
          </a:xfrm>
        </p:spPr>
        <p:txBody>
          <a:bodyPr/>
          <a:lstStyle>
            <a:lvl1pPr marL="182563" indent="-182563">
              <a:defRPr/>
            </a:lvl1pPr>
            <a:lvl2pPr marL="541338" indent="-285750">
              <a:defRPr/>
            </a:lvl2pPr>
            <a:lvl3pPr marL="809625" indent="-22860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8">
            <a:extLst>
              <a:ext uri="{FF2B5EF4-FFF2-40B4-BE49-F238E27FC236}">
                <a16:creationId xmlns:a16="http://schemas.microsoft.com/office/drawing/2014/main" id="{9F2AF4F6-7E79-4C4B-8A9A-6B11F23C2B35}"/>
              </a:ext>
            </a:extLst>
          </p:cNvPr>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10" name="Picture 9" descr="Template01-08.png">
            <a:extLst>
              <a:ext uri="{FF2B5EF4-FFF2-40B4-BE49-F238E27FC236}">
                <a16:creationId xmlns:a16="http://schemas.microsoft.com/office/drawing/2014/main" id="{A8E6C64C-FE23-4CD7-847D-DB31721F631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1" name="Slide Number Placeholder 8">
            <a:extLst>
              <a:ext uri="{FF2B5EF4-FFF2-40B4-BE49-F238E27FC236}">
                <a16:creationId xmlns:a16="http://schemas.microsoft.com/office/drawing/2014/main" id="{04FEA18B-B3ED-4546-96BE-6A1105A92A50}"/>
              </a:ext>
            </a:extLst>
          </p:cNvPr>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12" name="Picture 11" descr="Template01-08.png">
            <a:extLst>
              <a:ext uri="{FF2B5EF4-FFF2-40B4-BE49-F238E27FC236}">
                <a16:creationId xmlns:a16="http://schemas.microsoft.com/office/drawing/2014/main" id="{88933EC1-3E8A-4669-BE39-5932D2CE52E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Tree>
    <p:extLst>
      <p:ext uri="{BB962C8B-B14F-4D97-AF65-F5344CB8AC3E}">
        <p14:creationId xmlns:p14="http://schemas.microsoft.com/office/powerpoint/2010/main" val="428299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pic>
        <p:nvPicPr>
          <p:cNvPr id="5" name="Picture 4" descr="holding device-02.png">
            <a:extLst>
              <a:ext uri="{FF2B5EF4-FFF2-40B4-BE49-F238E27FC236}">
                <a16:creationId xmlns:a16="http://schemas.microsoft.com/office/drawing/2014/main" id="{60531968-4DB2-48F4-B901-FD3695FB521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pic>
        <p:nvPicPr>
          <p:cNvPr id="6" name="Picture 5" descr="holding device-02.png">
            <a:extLst>
              <a:ext uri="{FF2B5EF4-FFF2-40B4-BE49-F238E27FC236}">
                <a16:creationId xmlns:a16="http://schemas.microsoft.com/office/drawing/2014/main" id="{4AD59A02-C40B-4CB4-A125-FF4C724C30E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Tree>
    <p:custDataLst>
      <p:tags r:id="rId1"/>
    </p:custDataLst>
    <p:extLst>
      <p:ext uri="{BB962C8B-B14F-4D97-AF65-F5344CB8AC3E}">
        <p14:creationId xmlns:p14="http://schemas.microsoft.com/office/powerpoint/2010/main" val="93651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lvl1pPr>
              <a:defRPr b="1"/>
            </a:lvl1pPr>
          </a:lstStyle>
          <a:p>
            <a:r>
              <a:rPr lang="en-US"/>
              <a:t>Click to edit Master title style</a:t>
            </a:r>
            <a:endParaRPr lang="en-US" dirty="0"/>
          </a:p>
        </p:txBody>
      </p:sp>
      <p:sp>
        <p:nvSpPr>
          <p:cNvPr id="8" name="Slide Number Placeholder 8"/>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6" name="Content Placeholder 2"/>
          <p:cNvSpPr>
            <a:spLocks noGrp="1"/>
          </p:cNvSpPr>
          <p:nvPr>
            <p:ph idx="1"/>
          </p:nvPr>
        </p:nvSpPr>
        <p:spPr>
          <a:xfrm>
            <a:off x="260212" y="1426780"/>
            <a:ext cx="8563649" cy="2953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8">
            <a:extLst>
              <a:ext uri="{FF2B5EF4-FFF2-40B4-BE49-F238E27FC236}">
                <a16:creationId xmlns:a16="http://schemas.microsoft.com/office/drawing/2014/main" id="{37A171D5-9B24-4C6C-8254-491BB9566822}"/>
              </a:ext>
            </a:extLst>
          </p:cNvPr>
          <p:cNvSpPr txBox="1">
            <a:spLocks/>
          </p:cNvSpPr>
          <p:nvPr/>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7" name="Picture 6" descr="Template01-08.png">
            <a:extLst>
              <a:ext uri="{FF2B5EF4-FFF2-40B4-BE49-F238E27FC236}">
                <a16:creationId xmlns:a16="http://schemas.microsoft.com/office/drawing/2014/main" id="{372FEACC-0595-4985-AC68-CF8E67F631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0" name="Slide Number Placeholder 8">
            <a:extLst>
              <a:ext uri="{FF2B5EF4-FFF2-40B4-BE49-F238E27FC236}">
                <a16:creationId xmlns:a16="http://schemas.microsoft.com/office/drawing/2014/main" id="{B36CB52E-531F-47FB-AC62-0D257996E218}"/>
              </a:ext>
            </a:extLst>
          </p:cNvPr>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11" name="Picture 10" descr="Template01-08.png">
            <a:extLst>
              <a:ext uri="{FF2B5EF4-FFF2-40B4-BE49-F238E27FC236}">
                <a16:creationId xmlns:a16="http://schemas.microsoft.com/office/drawing/2014/main" id="{DF5781B9-6FED-45D2-9AA7-728247B6A2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Tree>
    <p:extLst>
      <p:ext uri="{BB962C8B-B14F-4D97-AF65-F5344CB8AC3E}">
        <p14:creationId xmlns:p14="http://schemas.microsoft.com/office/powerpoint/2010/main" val="3806214107"/>
      </p:ext>
    </p:extLst>
  </p:cSld>
  <p:clrMapOvr>
    <a:masterClrMapping/>
  </p:clrMapOvr>
  <p:extLst>
    <p:ext uri="{DCECCB84-F9BA-43D5-87BE-67443E8EF086}">
      <p15:sldGuideLst xmlns:p15="http://schemas.microsoft.com/office/powerpoint/2012/main">
        <p15:guide id="1" orient="horz" pos="90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226D7-46EF-4187-8A22-55157EF024A5}" type="datetimeFigureOut">
              <a:rPr lang="en-SG" smtClean="0"/>
              <a:t>17 Jan 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ECD0EFC-F9F6-411F-B684-D493255F2E31}" type="slidenum">
              <a:rPr lang="en-SG" smtClean="0"/>
              <a:t>‹#›</a:t>
            </a:fld>
            <a:endParaRPr lang="en-SG"/>
          </a:p>
        </p:txBody>
      </p:sp>
    </p:spTree>
    <p:extLst>
      <p:ext uri="{BB962C8B-B14F-4D97-AF65-F5344CB8AC3E}">
        <p14:creationId xmlns:p14="http://schemas.microsoft.com/office/powerpoint/2010/main" val="1073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le Slide 01">
    <p:spTree>
      <p:nvGrpSpPr>
        <p:cNvPr id="1" name=""/>
        <p:cNvGrpSpPr/>
        <p:nvPr/>
      </p:nvGrpSpPr>
      <p:grpSpPr>
        <a:xfrm>
          <a:off x="0" y="0"/>
          <a:ext cx="0" cy="0"/>
          <a:chOff x="0" y="0"/>
          <a:chExt cx="0" cy="0"/>
        </a:xfrm>
      </p:grpSpPr>
      <p:pic>
        <p:nvPicPr>
          <p:cNvPr id="5" name="Picture 4" descr="Template01-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6348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pic>
        <p:nvPicPr>
          <p:cNvPr id="7" name="Picture 6" descr="01 Singapore University of Social Sciences_Horizontal Format_Version A_White Background_RGB.png">
            <a:extLst>
              <a:ext uri="{FF2B5EF4-FFF2-40B4-BE49-F238E27FC236}">
                <a16:creationId xmlns:a16="http://schemas.microsoft.com/office/drawing/2014/main" id="{9DC106F6-E0B2-47BE-BF67-8CC709B5C96B}"/>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pic>
        <p:nvPicPr>
          <p:cNvPr id="9" name="Picture 8" descr="01 Singapore University of Social Sciences_Horizontal Format_Version A_White Background_RGB.png">
            <a:extLst>
              <a:ext uri="{FF2B5EF4-FFF2-40B4-BE49-F238E27FC236}">
                <a16:creationId xmlns:a16="http://schemas.microsoft.com/office/drawing/2014/main" id="{76E43B81-53CA-4C9C-A095-8826A2F70691}"/>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276607851"/>
      </p:ext>
    </p:extLst>
  </p:cSld>
  <p:clrMap bg1="lt1" tx1="dk1" bg2="lt2" tx2="dk2" accent1="accent1" accent2="accent2" accent3="accent3" accent4="accent4" accent5="accent5" accent6="accent6" hlink="hlink" folHlink="folHlink"/>
  <p:sldLayoutIdLst>
    <p:sldLayoutId id="2147493640" r:id="rId1"/>
    <p:sldLayoutId id="2147493641" r:id="rId2"/>
    <p:sldLayoutId id="2147493645" r:id="rId3"/>
    <p:sldLayoutId id="2147493649" r:id="rId4"/>
    <p:sldLayoutId id="2147493653" r:id="rId5"/>
    <p:sldLayoutId id="2147493657" r:id="rId6"/>
    <p:sldLayoutId id="2147493658" r:id="rId7"/>
    <p:sldLayoutId id="2147493659" r:id="rId8"/>
    <p:sldLayoutId id="2147493661" r:id="rId9"/>
    <p:sldLayoutId id="2147493666" r:id="rId10"/>
    <p:sldLayoutId id="2147493672" r:id="rId11"/>
    <p:sldLayoutId id="2147493677" r:id="rId12"/>
    <p:sldLayoutId id="2147493485" r:id="rId13"/>
    <p:sldLayoutId id="2147493467" r:id="rId14"/>
    <p:sldLayoutId id="2147493678" r:id="rId15"/>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mailto:uweheinz001@suss.edu.sg" TargetMode="External"/><Relationship Id="rId7" Type="http://schemas.openxmlformats.org/officeDocument/2006/relationships/hyperlink" Target="https://coe-partners.com/resources/book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hyperlink" Target="https://www.linkedin.com/in/uwe-h-kaufmann-data-and-process-specialist/" TargetMode="External"/><Relationship Id="rId4" Type="http://schemas.openxmlformats.org/officeDocument/2006/relationships/hyperlink" Target="mailto:uwe@coe-partners.com" TargetMode="External"/><Relationship Id="rId9" Type="http://schemas.openxmlformats.org/officeDocument/2006/relationships/hyperlink" Target="http://www.coe-partners.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mailto:uwe@coe-partners.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padlet.com/uwekaufmann911/which-industry-are-you-from-l3gre7fjuksl2dw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SG" sz="4300" noProof="0" dirty="0">
                <a:solidFill>
                  <a:schemeClr val="bg1"/>
                </a:solidFill>
                <a:latin typeface="+mj-lt"/>
                <a:ea typeface="Roboto Medium" panose="02000000000000000000" pitchFamily="2" charset="0"/>
              </a:rPr>
              <a:t>Data Visualisation for Business</a:t>
            </a:r>
            <a:br>
              <a:rPr lang="en-SG" sz="4300" noProof="0" dirty="0">
                <a:solidFill>
                  <a:schemeClr val="bg1"/>
                </a:solidFill>
                <a:latin typeface="+mj-lt"/>
                <a:ea typeface="Roboto Medium" panose="02000000000000000000" pitchFamily="2" charset="0"/>
              </a:rPr>
            </a:br>
            <a:r>
              <a:rPr lang="en-SG" sz="4300" noProof="0" dirty="0">
                <a:solidFill>
                  <a:srgbClr val="DA291C"/>
                </a:solidFill>
                <a:latin typeface="+mj-lt"/>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SG" i="1" noProof="0" dirty="0">
                <a:latin typeface="+mj-lt"/>
                <a:ea typeface="Roboto Medium" panose="02000000000000000000" pitchFamily="2" charset="0"/>
              </a:rPr>
              <a:t>Overview of Business Performance Measurement</a:t>
            </a:r>
            <a:br>
              <a:rPr lang="en-SG" i="1" noProof="0" dirty="0">
                <a:latin typeface="+mj-lt"/>
                <a:ea typeface="Roboto Medium" panose="02000000000000000000" pitchFamily="2" charset="0"/>
              </a:rPr>
            </a:br>
            <a:r>
              <a:rPr lang="en-SG" i="1" noProof="0" dirty="0">
                <a:latin typeface="+mj-lt"/>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7174" y="3784307"/>
            <a:ext cx="1112805" cy="276999"/>
          </a:xfrm>
          <a:prstGeom prst="rect">
            <a:avLst/>
          </a:prstGeom>
          <a:noFill/>
        </p:spPr>
        <p:txBody>
          <a:bodyPr wrap="none" rtlCol="0">
            <a:spAutoFit/>
          </a:bodyPr>
          <a:lstStyle/>
          <a:p>
            <a:r>
              <a:rPr lang="en-US" sz="1200" dirty="0">
                <a:solidFill>
                  <a:srgbClr val="99D6EA"/>
                </a:solidFill>
                <a:latin typeface="+mj-lt"/>
                <a:ea typeface="Roboto Medium" panose="02000000000000000000" pitchFamily="2" charset="0"/>
              </a:rPr>
              <a:t>January 2024</a:t>
            </a: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727" y="292230"/>
            <a:ext cx="8044190" cy="560701"/>
          </a:xfrm>
        </p:spPr>
        <p:txBody>
          <a:bodyPr vert="horz" lIns="91440" tIns="45720" rIns="91440" bIns="45720" rtlCol="0" anchor="b" anchorCtr="0">
            <a:noAutofit/>
          </a:bodyPr>
          <a:lstStyle/>
          <a:p>
            <a:br>
              <a:rPr lang="en-SG" sz="2800" noProof="0" dirty="0">
                <a:latin typeface="Roboto Medium" panose="02000000000000000000" pitchFamily="2" charset="0"/>
                <a:ea typeface="Roboto Medium" panose="02000000000000000000" pitchFamily="2" charset="0"/>
              </a:rPr>
            </a:br>
            <a:r>
              <a:rPr lang="en-SG" sz="2800" b="0" noProof="0" dirty="0">
                <a:latin typeface="Roboto Medium" panose="02000000000000000000" pitchFamily="2" charset="0"/>
                <a:ea typeface="Roboto Medium" panose="02000000000000000000" pitchFamily="2" charset="0"/>
              </a:rPr>
              <a:t>Tutor-Marked Assignment</a:t>
            </a:r>
          </a:p>
        </p:txBody>
      </p:sp>
      <p:sp>
        <p:nvSpPr>
          <p:cNvPr id="5" name="Subtitle 3">
            <a:extLst>
              <a:ext uri="{FF2B5EF4-FFF2-40B4-BE49-F238E27FC236}">
                <a16:creationId xmlns:a16="http://schemas.microsoft.com/office/drawing/2014/main" id="{CD71D65E-8666-4F9F-85C6-75BB0D0EF101}"/>
              </a:ext>
            </a:extLst>
          </p:cNvPr>
          <p:cNvSpPr txBox="1">
            <a:spLocks/>
          </p:cNvSpPr>
          <p:nvPr/>
        </p:nvSpPr>
        <p:spPr>
          <a:xfrm>
            <a:off x="624129" y="1329766"/>
            <a:ext cx="7616906" cy="2724456"/>
          </a:xfrm>
          <a:prstGeom prst="rect">
            <a:avLst/>
          </a:prstGeom>
          <a:solidFill>
            <a:schemeClr val="accent4">
              <a:lumMod val="20000"/>
              <a:lumOff val="80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1700" dirty="0">
                <a:solidFill>
                  <a:srgbClr val="003B5C"/>
                </a:solidFill>
              </a:rPr>
              <a:t>New TMA weightage= 24%</a:t>
            </a:r>
          </a:p>
          <a:p>
            <a:pPr marL="285750" indent="-285750">
              <a:lnSpc>
                <a:spcPct val="150000"/>
              </a:lnSpc>
              <a:buFont typeface="Arial" panose="020B0604020202020204" pitchFamily="34" charset="0"/>
              <a:buChar char="•"/>
            </a:pPr>
            <a:r>
              <a:rPr lang="en-US" sz="1700" dirty="0">
                <a:solidFill>
                  <a:srgbClr val="003B5C"/>
                </a:solidFill>
              </a:rPr>
              <a:t>New TMA will be published on the same date and time as stipulated in the assignment</a:t>
            </a:r>
          </a:p>
          <a:p>
            <a:pPr marL="285750" indent="-285750">
              <a:lnSpc>
                <a:spcPct val="150000"/>
              </a:lnSpc>
              <a:buFont typeface="Arial" panose="020B0604020202020204" pitchFamily="34" charset="0"/>
              <a:buChar char="•"/>
            </a:pPr>
            <a:r>
              <a:rPr lang="en-US" sz="1700" dirty="0">
                <a:solidFill>
                  <a:srgbClr val="003B5C"/>
                </a:solidFill>
              </a:rPr>
              <a:t>Covers SU1 and SU2</a:t>
            </a:r>
          </a:p>
          <a:p>
            <a:pPr marL="285750" indent="-285750">
              <a:lnSpc>
                <a:spcPct val="150000"/>
              </a:lnSpc>
              <a:buFont typeface="Arial" panose="020B0604020202020204" pitchFamily="34" charset="0"/>
              <a:buChar char="•"/>
            </a:pPr>
            <a:r>
              <a:rPr lang="en-US" sz="1700" dirty="0">
                <a:solidFill>
                  <a:srgbClr val="003B5C"/>
                </a:solidFill>
              </a:rPr>
              <a:t>Combination of MCQ’s and short answer questions</a:t>
            </a:r>
          </a:p>
          <a:p>
            <a:pPr marL="285750" indent="-285750">
              <a:lnSpc>
                <a:spcPct val="150000"/>
              </a:lnSpc>
              <a:buFont typeface="Arial" panose="020B0604020202020204" pitchFamily="34" charset="0"/>
              <a:buChar char="•"/>
            </a:pPr>
            <a:r>
              <a:rPr lang="en-US" sz="1700" dirty="0">
                <a:solidFill>
                  <a:srgbClr val="003B5C"/>
                </a:solidFill>
              </a:rPr>
              <a:t>Watch out for the briefing schedule announcement on canvas </a:t>
            </a:r>
          </a:p>
        </p:txBody>
      </p:sp>
    </p:spTree>
    <p:extLst>
      <p:ext uri="{BB962C8B-B14F-4D97-AF65-F5344CB8AC3E}">
        <p14:creationId xmlns:p14="http://schemas.microsoft.com/office/powerpoint/2010/main" val="399155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231-963F-4436-8234-96558EC55E24}"/>
              </a:ext>
            </a:extLst>
          </p:cNvPr>
          <p:cNvSpPr>
            <a:spLocks noGrp="1"/>
          </p:cNvSpPr>
          <p:nvPr>
            <p:ph type="title"/>
          </p:nvPr>
        </p:nvSpPr>
        <p:spPr/>
        <p:txBody>
          <a:bodyPr/>
          <a:lstStyle/>
          <a:p>
            <a:r>
              <a:rPr lang="en-SG" sz="3200" noProof="0" dirty="0">
                <a:latin typeface="Roboto Medium"/>
              </a:rPr>
              <a:t>Seminar Lesson Plan</a:t>
            </a:r>
          </a:p>
        </p:txBody>
      </p:sp>
      <p:sp>
        <p:nvSpPr>
          <p:cNvPr id="4" name="Content Placeholder 3">
            <a:extLst>
              <a:ext uri="{FF2B5EF4-FFF2-40B4-BE49-F238E27FC236}">
                <a16:creationId xmlns:a16="http://schemas.microsoft.com/office/drawing/2014/main" id="{7376B8E5-3FD5-4E87-A1E8-9F087D0C558C}"/>
              </a:ext>
            </a:extLst>
          </p:cNvPr>
          <p:cNvSpPr>
            <a:spLocks noGrp="1"/>
          </p:cNvSpPr>
          <p:nvPr>
            <p:ph idx="1"/>
          </p:nvPr>
        </p:nvSpPr>
        <p:spPr>
          <a:xfrm>
            <a:off x="260212" y="1277138"/>
            <a:ext cx="8563649" cy="2898321"/>
          </a:xfrm>
        </p:spPr>
        <p:txBody>
          <a:bodyPr>
            <a:normAutofit/>
          </a:bodyPr>
          <a:lstStyle/>
          <a:p>
            <a:pPr>
              <a:lnSpc>
                <a:spcPct val="150000"/>
              </a:lnSpc>
            </a:pPr>
            <a:r>
              <a:rPr lang="en-SG" altLang="en-US" sz="1600" i="1" noProof="0" dirty="0">
                <a:latin typeface="Roboto Light"/>
              </a:rPr>
              <a:t>Seminar 1: Business Performance Measurement</a:t>
            </a:r>
          </a:p>
          <a:p>
            <a:pPr>
              <a:lnSpc>
                <a:spcPct val="150000"/>
              </a:lnSpc>
            </a:pPr>
            <a:r>
              <a:rPr lang="en-SG" altLang="en-US" sz="1600" i="1" noProof="0" dirty="0">
                <a:latin typeface="Roboto Light"/>
              </a:rPr>
              <a:t>Seminar 2: Science and Art of Data Visualisation</a:t>
            </a:r>
          </a:p>
          <a:p>
            <a:pPr>
              <a:lnSpc>
                <a:spcPct val="150000"/>
              </a:lnSpc>
            </a:pPr>
            <a:r>
              <a:rPr lang="en-SG" altLang="en-US" sz="1600" i="1" noProof="0" dirty="0">
                <a:latin typeface="Roboto Light"/>
              </a:rPr>
              <a:t>Seminar 3: Four Stages of Data Visualisation</a:t>
            </a:r>
          </a:p>
          <a:p>
            <a:pPr>
              <a:lnSpc>
                <a:spcPct val="150000"/>
              </a:lnSpc>
            </a:pPr>
            <a:r>
              <a:rPr lang="en-SG" altLang="en-US" sz="1600" i="1" noProof="0" dirty="0">
                <a:latin typeface="Roboto Light"/>
              </a:rPr>
              <a:t>Seminar 4: Data Visualisation for Discrete and Continuous Data</a:t>
            </a:r>
          </a:p>
          <a:p>
            <a:pPr>
              <a:lnSpc>
                <a:spcPct val="150000"/>
              </a:lnSpc>
            </a:pPr>
            <a:r>
              <a:rPr lang="en-SG" altLang="en-US" sz="1600" i="1" noProof="0" dirty="0">
                <a:latin typeface="Roboto Light"/>
              </a:rPr>
              <a:t>Seminar 5: Business Performance Dashboard </a:t>
            </a:r>
          </a:p>
          <a:p>
            <a:pPr>
              <a:lnSpc>
                <a:spcPct val="150000"/>
              </a:lnSpc>
            </a:pPr>
            <a:r>
              <a:rPr lang="en-SG" altLang="en-US" sz="1600" i="1" noProof="0" dirty="0">
                <a:latin typeface="Roboto Light"/>
              </a:rPr>
              <a:t>Seminar 6: Advanced Data Visualisation Techniques</a:t>
            </a:r>
          </a:p>
          <a:p>
            <a:pPr>
              <a:lnSpc>
                <a:spcPct val="150000"/>
              </a:lnSpc>
            </a:pPr>
            <a:endParaRPr lang="en-SG" sz="1800" i="1" noProof="0" dirty="0">
              <a:latin typeface="Roboto Light"/>
            </a:endParaRPr>
          </a:p>
        </p:txBody>
      </p:sp>
    </p:spTree>
    <p:extLst>
      <p:ext uri="{BB962C8B-B14F-4D97-AF65-F5344CB8AC3E}">
        <p14:creationId xmlns:p14="http://schemas.microsoft.com/office/powerpoint/2010/main" val="37756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954" y="165924"/>
            <a:ext cx="8563649" cy="823392"/>
          </a:xfrm>
        </p:spPr>
        <p:txBody>
          <a:bodyPr anchor="b" anchorCtr="0"/>
          <a:lstStyle/>
          <a:p>
            <a:r>
              <a:rPr lang="en-SG" sz="3200" noProof="0" dirty="0">
                <a:latin typeface="Roboto Medium" panose="02000000000000000000" pitchFamily="2" charset="0"/>
                <a:ea typeface="Roboto Medium" panose="02000000000000000000" pitchFamily="2" charset="0"/>
              </a:rPr>
              <a:t>Installation of Tableau Desktop and Prep</a:t>
            </a:r>
          </a:p>
        </p:txBody>
      </p:sp>
      <p:sp>
        <p:nvSpPr>
          <p:cNvPr id="4" name="Content Placeholder 3"/>
          <p:cNvSpPr>
            <a:spLocks noGrp="1"/>
          </p:cNvSpPr>
          <p:nvPr>
            <p:ph idx="1"/>
          </p:nvPr>
        </p:nvSpPr>
        <p:spPr>
          <a:xfrm>
            <a:off x="397554" y="1333973"/>
            <a:ext cx="8193470" cy="2475553"/>
          </a:xfrm>
        </p:spPr>
        <p:txBody>
          <a:bodyPr>
            <a:noAutofit/>
          </a:bodyPr>
          <a:lstStyle/>
          <a:p>
            <a:pPr marL="342900" lvl="0" indent="-342900">
              <a:buFont typeface="+mj-lt"/>
              <a:buAutoNum type="arabicPeriod"/>
              <a:tabLst>
                <a:tab pos="457200" algn="l"/>
              </a:tabLst>
            </a:pPr>
            <a:r>
              <a:rPr lang="en-SG" sz="1800" u="sng" noProof="0" dirty="0">
                <a:solidFill>
                  <a:srgbClr val="0000FF"/>
                </a:solidFill>
                <a:latin typeface="Calibri" panose="020F0502020204030204" pitchFamily="34" charset="0"/>
                <a:ea typeface="Times New Roman" panose="02020603050405020304" pitchFamily="18" charset="0"/>
                <a:hlinkClick r:id="rId3"/>
              </a:rPr>
              <a:t>Download the latest version of Tableau Desktop </a:t>
            </a:r>
            <a:r>
              <a:rPr lang="en-SG" sz="1800" u="sng" noProof="0" dirty="0">
                <a:solidFill>
                  <a:srgbClr val="0000FF"/>
                </a:solidFill>
                <a:effectLst/>
                <a:latin typeface="Calibri" panose="020F0502020204030204" pitchFamily="34" charset="0"/>
                <a:ea typeface="Times New Roman" panose="02020603050405020304" pitchFamily="18" charset="0"/>
                <a:hlinkClick r:id="rId3"/>
              </a:rPr>
              <a:t>here</a:t>
            </a:r>
            <a:endParaRPr lang="en-SG" sz="1800" noProof="0" dirty="0">
              <a:effectLst/>
              <a:latin typeface="Calibri" panose="020F0502020204030204" pitchFamily="34" charset="0"/>
              <a:ea typeface="Calibri" panose="020F0502020204030204" pitchFamily="34" charset="0"/>
            </a:endParaRPr>
          </a:p>
          <a:p>
            <a:pPr marL="342900" lvl="0" indent="-342900">
              <a:buFont typeface="+mj-lt"/>
              <a:buAutoNum type="arabicPeriod"/>
              <a:tabLst>
                <a:tab pos="457200" algn="l"/>
              </a:tabLst>
            </a:pPr>
            <a:r>
              <a:rPr lang="en-SG" sz="1800" noProof="0" dirty="0">
                <a:effectLst/>
                <a:latin typeface="Calibri" panose="020F0502020204030204" pitchFamily="34" charset="0"/>
                <a:ea typeface="Times New Roman" panose="02020603050405020304" pitchFamily="18" charset="0"/>
              </a:rPr>
              <a:t>Click on the link above and select “Download Tableau Desktop”.</a:t>
            </a:r>
          </a:p>
          <a:p>
            <a:pPr marL="342900" lvl="0" indent="-342900">
              <a:buFont typeface="+mj-lt"/>
              <a:buAutoNum type="arabicPeriod"/>
              <a:tabLst>
                <a:tab pos="457200" algn="l"/>
              </a:tabLst>
            </a:pPr>
            <a:r>
              <a:rPr lang="en-SG" sz="1800" noProof="0" dirty="0">
                <a:effectLst/>
                <a:latin typeface="Calibri" panose="020F0502020204030204" pitchFamily="34" charset="0"/>
                <a:ea typeface="Times New Roman" panose="02020603050405020304" pitchFamily="18" charset="0"/>
              </a:rPr>
              <a:t>On the form, enter your school email address for Business E-mail and enter the name of your school for Organization.</a:t>
            </a:r>
            <a:endParaRPr lang="en-SG" sz="1800" noProof="0" dirty="0">
              <a:effectLst/>
              <a:latin typeface="Calibri" panose="020F0502020204030204" pitchFamily="34" charset="0"/>
              <a:ea typeface="Calibri" panose="020F0502020204030204" pitchFamily="34" charset="0"/>
            </a:endParaRPr>
          </a:p>
          <a:p>
            <a:pPr marL="342900" lvl="0" indent="-342900">
              <a:buFont typeface="+mj-lt"/>
              <a:buAutoNum type="arabicPeriod"/>
              <a:tabLst>
                <a:tab pos="457200" algn="l"/>
              </a:tabLst>
            </a:pPr>
            <a:r>
              <a:rPr lang="en-SG" sz="1800" noProof="0" dirty="0">
                <a:effectLst/>
                <a:latin typeface="Calibri" panose="020F0502020204030204" pitchFamily="34" charset="0"/>
                <a:ea typeface="Times New Roman" panose="02020603050405020304" pitchFamily="18" charset="0"/>
              </a:rPr>
              <a:t>Activate with your product key:  TCCJ-CADF-4880-B7B3-AC00 </a:t>
            </a:r>
            <a:endParaRPr lang="en-SG" sz="1800" noProof="0" dirty="0">
              <a:effectLst/>
              <a:latin typeface="Calibri" panose="020F0502020204030204" pitchFamily="34" charset="0"/>
              <a:ea typeface="Calibri" panose="020F0502020204030204" pitchFamily="34" charset="0"/>
            </a:endParaRPr>
          </a:p>
          <a:p>
            <a:pPr marL="342900" lvl="0" indent="-342900">
              <a:buFont typeface="+mj-lt"/>
              <a:buAutoNum type="arabicPeriod"/>
              <a:tabLst>
                <a:tab pos="457200" algn="l"/>
              </a:tabLst>
            </a:pPr>
            <a:r>
              <a:rPr lang="en-SG" sz="1800" noProof="0" dirty="0">
                <a:effectLst/>
                <a:latin typeface="Calibri" panose="020F0502020204030204" pitchFamily="34" charset="0"/>
                <a:ea typeface="Times New Roman" panose="02020603050405020304" pitchFamily="18" charset="0"/>
              </a:rPr>
              <a:t>Already have a copy of Tableau Desktop installed? Update your license in the application: Help menu → Manage Product Keys</a:t>
            </a:r>
            <a:endParaRPr lang="en-SG" sz="1800" noProof="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5504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sz="4200" noProof="0" dirty="0">
                <a:latin typeface="+mj-lt"/>
                <a:ea typeface="Roboto Medium" panose="02000000000000000000" pitchFamily="2" charset="0"/>
                <a:cs typeface="Roboto Medium" panose="02000000000000000000" pitchFamily="2" charset="0"/>
              </a:rPr>
              <a:t>Business Performance Measurement</a:t>
            </a:r>
          </a:p>
        </p:txBody>
      </p:sp>
      <p:sp>
        <p:nvSpPr>
          <p:cNvPr id="3" name="Subtitle 2"/>
          <p:cNvSpPr>
            <a:spLocks noGrp="1"/>
          </p:cNvSpPr>
          <p:nvPr>
            <p:ph type="subTitle" idx="1"/>
          </p:nvPr>
        </p:nvSpPr>
        <p:spPr>
          <a:xfrm>
            <a:off x="303728" y="2777865"/>
            <a:ext cx="6400800" cy="1314450"/>
          </a:xfrm>
        </p:spPr>
        <p:txBody>
          <a:bodyPr/>
          <a:lstStyle/>
          <a:p>
            <a:r>
              <a:rPr lang="en-SG" noProof="0" dirty="0"/>
              <a:t>Study Unit 1</a:t>
            </a:r>
          </a:p>
        </p:txBody>
      </p:sp>
    </p:spTree>
    <p:extLst>
      <p:ext uri="{BB962C8B-B14F-4D97-AF65-F5344CB8AC3E}">
        <p14:creationId xmlns:p14="http://schemas.microsoft.com/office/powerpoint/2010/main" val="274471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SG" sz="4400" noProof="0" dirty="0">
                <a:latin typeface="+mj-lt"/>
                <a:ea typeface="Roboto Medium" panose="02000000000000000000" pitchFamily="2" charset="0"/>
              </a:rPr>
              <a:t>Business Performance Measurement Metrics</a:t>
            </a:r>
          </a:p>
        </p:txBody>
      </p:sp>
    </p:spTree>
    <p:extLst>
      <p:ext uri="{BB962C8B-B14F-4D97-AF65-F5344CB8AC3E}">
        <p14:creationId xmlns:p14="http://schemas.microsoft.com/office/powerpoint/2010/main" val="107772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SG" sz="3200" noProof="0" dirty="0">
                <a:latin typeface="+mj-lt"/>
                <a:ea typeface="Roboto" panose="02000000000000000000" pitchFamily="2" charset="0"/>
                <a:cs typeface="Roboto" panose="02000000000000000000" pitchFamily="2" charset="0"/>
              </a:rPr>
              <a:t>Business Performance Measurement</a:t>
            </a:r>
          </a:p>
        </p:txBody>
      </p:sp>
      <p:sp>
        <p:nvSpPr>
          <p:cNvPr id="3" name="Content Placeholder 2"/>
          <p:cNvSpPr>
            <a:spLocks noGrp="1"/>
          </p:cNvSpPr>
          <p:nvPr>
            <p:ph idx="10"/>
          </p:nvPr>
        </p:nvSpPr>
        <p:spPr/>
        <p:txBody>
          <a:bodyPr/>
          <a:lstStyle/>
          <a:p>
            <a:r>
              <a:rPr lang="en-SG" sz="1800" i="1" noProof="0" dirty="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algn="just">
              <a:spcBef>
                <a:spcPts val="0"/>
              </a:spcBef>
              <a:spcAft>
                <a:spcPts val="1200"/>
              </a:spcAft>
              <a:buClr>
                <a:srgbClr val="CE0000"/>
              </a:buClr>
              <a:buFont typeface="Wingdings" panose="05000000000000000000" pitchFamily="2" charset="2"/>
              <a:buChar char="Ø"/>
            </a:pPr>
            <a:r>
              <a:rPr lang="en-SG" sz="1600" noProof="0" dirty="0"/>
              <a:t>The ability to understand, manage and improve business performance is largely dependent on the ability to successfully measure business performance</a:t>
            </a:r>
          </a:p>
          <a:p>
            <a:pPr algn="just">
              <a:spcBef>
                <a:spcPts val="0"/>
              </a:spcBef>
              <a:spcAft>
                <a:spcPts val="1200"/>
              </a:spcAft>
              <a:buClr>
                <a:srgbClr val="CE0000"/>
              </a:buClr>
              <a:buFont typeface="Wingdings" panose="05000000000000000000" pitchFamily="2" charset="2"/>
              <a:buChar char="Ø"/>
            </a:pPr>
            <a:r>
              <a:rPr lang="en-SG" sz="1600" noProof="0" dirty="0"/>
              <a:t>Organisations derive meaningful information from business performance measures and present them in a report or graphical presentation for review or evaluation</a:t>
            </a:r>
          </a:p>
          <a:p>
            <a:pPr algn="just">
              <a:spcBef>
                <a:spcPts val="0"/>
              </a:spcBef>
              <a:spcAft>
                <a:spcPts val="1200"/>
              </a:spcAft>
              <a:buClr>
                <a:srgbClr val="CE0000"/>
              </a:buClr>
              <a:buFont typeface="Wingdings" panose="05000000000000000000" pitchFamily="2" charset="2"/>
              <a:buChar char="Ø"/>
            </a:pPr>
            <a:endParaRPr lang="en-SG" sz="1600" noProof="0" dirty="0">
              <a:ea typeface="Roboto Light" panose="02000000000000000000" pitchFamily="2" charset="0"/>
            </a:endParaRPr>
          </a:p>
          <a:p>
            <a:pPr algn="just">
              <a:spcBef>
                <a:spcPts val="0"/>
              </a:spcBef>
              <a:spcAft>
                <a:spcPts val="1200"/>
              </a:spcAft>
              <a:buClr>
                <a:srgbClr val="CE0000"/>
              </a:buClr>
              <a:buFont typeface="Wingdings" panose="05000000000000000000" pitchFamily="2" charset="2"/>
              <a:buChar char="Ø"/>
            </a:pPr>
            <a:endParaRPr lang="en-SG" sz="1600" noProof="0" dirty="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SG" sz="2600" noProof="0" dirty="0">
                <a:latin typeface="+mj-lt"/>
                <a:ea typeface="Roboto" panose="020B0604020202020204" pitchFamily="2" charset="0"/>
                <a:cs typeface="Calibri" panose="020F0502020204030204" pitchFamily="34" charset="0"/>
              </a:rPr>
              <a:t>What are Business performance measurement metrics?</a:t>
            </a:r>
          </a:p>
        </p:txBody>
      </p:sp>
      <p:sp>
        <p:nvSpPr>
          <p:cNvPr id="3" name="Content Placeholder 2">
            <a:extLst>
              <a:ext uri="{FF2B5EF4-FFF2-40B4-BE49-F238E27FC236}">
                <a16:creationId xmlns:a16="http://schemas.microsoft.com/office/drawing/2014/main" id="{221F2940-CCC5-9E0A-D7BA-FA387AB52B3E}"/>
              </a:ext>
            </a:extLst>
          </p:cNvPr>
          <p:cNvSpPr>
            <a:spLocks noGrp="1"/>
          </p:cNvSpPr>
          <p:nvPr>
            <p:ph idx="10"/>
          </p:nvPr>
        </p:nvSpPr>
        <p:spPr/>
        <p:txBody>
          <a:bodyPr/>
          <a:lstStyle/>
          <a:p>
            <a:endParaRPr lang="en-SG"/>
          </a:p>
        </p:txBody>
      </p:sp>
      <p:sp>
        <p:nvSpPr>
          <p:cNvPr id="4" name="Content Placeholder 3"/>
          <p:cNvSpPr>
            <a:spLocks noGrp="1"/>
          </p:cNvSpPr>
          <p:nvPr>
            <p:ph idx="1"/>
          </p:nvPr>
        </p:nvSpPr>
        <p:spPr/>
        <p:txBody>
          <a:bodyPr vert="horz" lIns="91440" tIns="45720" rIns="91440" bIns="45720" rtlCol="0">
            <a:spAutoFit/>
          </a:bodyPr>
          <a:lstStyle/>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rPr>
              <a:t>Business metrics are quantifiable measures used to track business processes to judge the performance level of your business.</a:t>
            </a:r>
          </a:p>
          <a:p>
            <a:pPr algn="just">
              <a:spcBef>
                <a:spcPts val="0"/>
              </a:spcBef>
              <a:spcAft>
                <a:spcPts val="1200"/>
              </a:spcAft>
              <a:buClr>
                <a:srgbClr val="CE0000"/>
              </a:buClr>
              <a:buFont typeface="Wingdings" panose="05000000000000000000" pitchFamily="2" charset="2"/>
              <a:buChar char="Ø"/>
            </a:pPr>
            <a:r>
              <a:rPr lang="en-US" sz="1600" dirty="0"/>
              <a:t>There are hundreds of these metrics because there are so many different kinds of businesses, with many different processes.</a:t>
            </a:r>
          </a:p>
          <a:p>
            <a:pPr algn="just">
              <a:spcBef>
                <a:spcPts val="0"/>
              </a:spcBef>
              <a:spcAft>
                <a:spcPts val="1200"/>
              </a:spcAft>
              <a:buClr>
                <a:srgbClr val="CE0000"/>
              </a:buClr>
              <a:buFont typeface="Wingdings" panose="05000000000000000000" pitchFamily="2" charset="2"/>
              <a:buChar char="Ø"/>
            </a:pPr>
            <a:r>
              <a:rPr lang="en-US" sz="1600" dirty="0"/>
              <a:t>Individual divisions or departments within a company, such as manufacturing, marketing and sales, are responsible for monitoring the metrics that track the performance of their respective parts of the business.</a:t>
            </a:r>
          </a:p>
          <a:p>
            <a:pPr algn="just">
              <a:spcBef>
                <a:spcPts val="0"/>
              </a:spcBef>
              <a:spcAft>
                <a:spcPts val="1200"/>
              </a:spcAft>
              <a:buClr>
                <a:srgbClr val="CE0000"/>
              </a:buClr>
              <a:buFont typeface="Wingdings" panose="05000000000000000000" pitchFamily="2" charset="2"/>
              <a:buChar char="Ø"/>
            </a:pPr>
            <a:r>
              <a:rPr lang="en-US" sz="1600" dirty="0"/>
              <a:t>Senior executives track more general metrics .</a:t>
            </a:r>
            <a:endParaRPr lang="en-SG" sz="1600" noProof="0" dirty="0">
              <a:ea typeface="Roboto Light" panose="02000000000000000000" pitchFamily="2" charset="0"/>
            </a:endParaRPr>
          </a:p>
        </p:txBody>
      </p:sp>
    </p:spTree>
    <p:extLst>
      <p:ext uri="{BB962C8B-B14F-4D97-AF65-F5344CB8AC3E}">
        <p14:creationId xmlns:p14="http://schemas.microsoft.com/office/powerpoint/2010/main" val="3043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SG" sz="2800" noProof="0" dirty="0">
                <a:solidFill>
                  <a:srgbClr val="003B5C"/>
                </a:solidFill>
                <a:latin typeface="+mj-lt"/>
                <a:ea typeface="Roboto" panose="020B0604020202020204" pitchFamily="2" charset="0"/>
                <a:cs typeface="Calibri" panose="020F0502020204030204" pitchFamily="34" charset="0"/>
              </a:rPr>
              <a:t>Sales Metrics</a:t>
            </a:r>
            <a:endParaRPr lang="en-SG" sz="2800" noProof="0" dirty="0">
              <a:latin typeface="+mj-lt"/>
              <a:ea typeface="Roboto" panose="020B0604020202020204" pitchFamily="2" charset="0"/>
              <a:cs typeface="Calibri" panose="020F0502020204030204" pitchFamily="34" charset="0"/>
            </a:endParaRPr>
          </a:p>
        </p:txBody>
      </p:sp>
      <p:sp>
        <p:nvSpPr>
          <p:cNvPr id="8" name="Content Placeholder 7">
            <a:extLst>
              <a:ext uri="{FF2B5EF4-FFF2-40B4-BE49-F238E27FC236}">
                <a16:creationId xmlns:a16="http://schemas.microsoft.com/office/drawing/2014/main" id="{FF0A093A-42D6-FF09-4CF1-5454546DF3AD}"/>
              </a:ext>
            </a:extLst>
          </p:cNvPr>
          <p:cNvSpPr>
            <a:spLocks noGrp="1"/>
          </p:cNvSpPr>
          <p:nvPr>
            <p:ph idx="10"/>
          </p:nvPr>
        </p:nvSpPr>
        <p:spPr/>
        <p:txBody>
          <a:bodyPr/>
          <a:lstStyle/>
          <a:p>
            <a:endParaRPr lang="en-SG"/>
          </a:p>
        </p:txBody>
      </p:sp>
      <p:sp>
        <p:nvSpPr>
          <p:cNvPr id="4" name="Content Placeholder 3"/>
          <p:cNvSpPr>
            <a:spLocks noGrp="1"/>
          </p:cNvSpPr>
          <p:nvPr>
            <p:ph idx="1"/>
          </p:nvPr>
        </p:nvSpPr>
        <p:spPr/>
        <p:txBody>
          <a:bodyPr vert="horz" lIns="91440" tIns="45720" rIns="91440" bIns="45720" rtlCol="0">
            <a:noAutofit/>
          </a:bodyPr>
          <a:lstStyle/>
          <a:p>
            <a:pPr marL="0" indent="0" algn="just">
              <a:spcBef>
                <a:spcPts val="0"/>
              </a:spcBef>
              <a:spcAft>
                <a:spcPts val="1200"/>
              </a:spcAft>
              <a:buClr>
                <a:srgbClr val="CE0000"/>
              </a:buClr>
              <a:buNone/>
            </a:pPr>
            <a:r>
              <a:rPr lang="en-SG" sz="1600" noProof="0" dirty="0">
                <a:ea typeface="Roboto Light" panose="02000000000000000000" pitchFamily="2" charset="0"/>
              </a:rPr>
              <a:t>Measure and evaluate the sales-related performance and activities of an individual, team or company over a given period of time.</a:t>
            </a:r>
          </a:p>
          <a:p>
            <a:r>
              <a:rPr lang="en-SG" noProof="0" dirty="0"/>
              <a:t>Analysing sales metrics helps identify what is and isn’t working and provides insights into actions to take to improve sales performance. </a:t>
            </a:r>
          </a:p>
          <a:p>
            <a:r>
              <a:rPr lang="en-SG" noProof="0" dirty="0"/>
              <a:t>Examples:</a:t>
            </a:r>
          </a:p>
          <a:p>
            <a:pPr lvl="1"/>
            <a:r>
              <a:rPr lang="en-SG" sz="1400" noProof="0" dirty="0"/>
              <a:t>Net sales revenue</a:t>
            </a:r>
          </a:p>
          <a:p>
            <a:pPr lvl="1"/>
            <a:r>
              <a:rPr lang="en-SG" sz="1400" noProof="0" dirty="0"/>
              <a:t>Quota attainment</a:t>
            </a:r>
          </a:p>
          <a:p>
            <a:pPr lvl="1"/>
            <a:r>
              <a:rPr lang="en-SG" sz="1400" noProof="0" dirty="0"/>
              <a:t>Growth rate</a:t>
            </a:r>
          </a:p>
          <a:p>
            <a:pPr lvl="1"/>
            <a:r>
              <a:rPr lang="en-SG" sz="1400" noProof="0" dirty="0"/>
              <a:t>Churn rate</a:t>
            </a:r>
          </a:p>
          <a:p>
            <a:pPr lvl="1"/>
            <a:r>
              <a:rPr lang="en-SG" sz="1400" noProof="0" dirty="0"/>
              <a:t>Lead response</a:t>
            </a:r>
          </a:p>
          <a:p>
            <a:pPr marL="0" indent="0" algn="just">
              <a:spcBef>
                <a:spcPts val="0"/>
              </a:spcBef>
              <a:spcAft>
                <a:spcPts val="1200"/>
              </a:spcAft>
              <a:buClr>
                <a:srgbClr val="CE0000"/>
              </a:buClr>
              <a:buNone/>
            </a:pPr>
            <a:endParaRPr lang="en-SG" sz="1600" noProof="0" dirty="0">
              <a:ea typeface="Roboto Light" panose="02000000000000000000" pitchFamily="2" charset="0"/>
            </a:endParaRPr>
          </a:p>
        </p:txBody>
      </p:sp>
    </p:spTree>
    <p:extLst>
      <p:ext uri="{BB962C8B-B14F-4D97-AF65-F5344CB8AC3E}">
        <p14:creationId xmlns:p14="http://schemas.microsoft.com/office/powerpoint/2010/main" val="25027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SG" sz="2800" noProof="0" dirty="0">
                <a:latin typeface="+mj-lt"/>
                <a:ea typeface="Roboto" panose="020B0604020202020204" pitchFamily="2" charset="0"/>
                <a:cs typeface="Calibri" panose="020F0502020204030204" pitchFamily="34" charset="0"/>
              </a:rPr>
              <a:t>Marketing Metrics</a:t>
            </a:r>
          </a:p>
        </p:txBody>
      </p:sp>
      <p:sp>
        <p:nvSpPr>
          <p:cNvPr id="3" name="Content Placeholder 2">
            <a:extLst>
              <a:ext uri="{FF2B5EF4-FFF2-40B4-BE49-F238E27FC236}">
                <a16:creationId xmlns:a16="http://schemas.microsoft.com/office/drawing/2014/main" id="{E19B23CC-68E2-98E2-EFBD-93BCA80BB2AF}"/>
              </a:ext>
            </a:extLst>
          </p:cNvPr>
          <p:cNvSpPr>
            <a:spLocks noGrp="1"/>
          </p:cNvSpPr>
          <p:nvPr>
            <p:ph idx="10"/>
          </p:nvPr>
        </p:nvSpPr>
        <p:spPr/>
        <p:txBody>
          <a:bodyPr/>
          <a:lstStyle/>
          <a:p>
            <a:endParaRPr lang="en-SG"/>
          </a:p>
        </p:txBody>
      </p:sp>
      <p:sp>
        <p:nvSpPr>
          <p:cNvPr id="4" name="Content Placeholder 3"/>
          <p:cNvSpPr>
            <a:spLocks noGrp="1"/>
          </p:cNvSpPr>
          <p:nvPr>
            <p:ph idx="1"/>
          </p:nvPr>
        </p:nvSpPr>
        <p:spPr/>
        <p:txBody>
          <a:bodyPr vert="horz" lIns="91440" tIns="45720" rIns="91440" bIns="45720" rtlCol="0">
            <a:noAutofit/>
          </a:bodyPr>
          <a:lstStyle/>
          <a:p>
            <a:pPr marL="0" indent="0" algn="just">
              <a:spcBef>
                <a:spcPts val="0"/>
              </a:spcBef>
              <a:spcAft>
                <a:spcPts val="1200"/>
              </a:spcAft>
              <a:buClr>
                <a:srgbClr val="CE0000"/>
              </a:buClr>
              <a:buNone/>
            </a:pPr>
            <a:r>
              <a:rPr lang="en-SG" sz="1600" noProof="0" dirty="0">
                <a:ea typeface="Roboto Light" panose="02000000000000000000" pitchFamily="2" charset="0"/>
              </a:rPr>
              <a:t>Adopting key marketing metrics helps your marketing team determine how effective its methods and channels are in supporting the success of your business.</a:t>
            </a:r>
          </a:p>
          <a:p>
            <a:r>
              <a:rPr lang="en-US" dirty="0"/>
              <a:t>Examples:</a:t>
            </a:r>
          </a:p>
          <a:p>
            <a:pPr lvl="1"/>
            <a:r>
              <a:rPr lang="en-US" sz="1400" dirty="0"/>
              <a:t>Return on marketing investment (ROMI)</a:t>
            </a:r>
          </a:p>
          <a:p>
            <a:pPr lvl="1"/>
            <a:r>
              <a:rPr lang="en-US" sz="1400" dirty="0"/>
              <a:t>Customer acquisition cost (CAC)</a:t>
            </a:r>
          </a:p>
          <a:p>
            <a:pPr lvl="1"/>
            <a:r>
              <a:rPr lang="en-US" sz="1400" dirty="0"/>
              <a:t>Customer lifetime value (CLV)</a:t>
            </a:r>
          </a:p>
          <a:p>
            <a:pPr lvl="1"/>
            <a:r>
              <a:rPr lang="en-US" sz="1400" dirty="0"/>
              <a:t>Customer retention</a:t>
            </a:r>
          </a:p>
          <a:p>
            <a:pPr lvl="1"/>
            <a:r>
              <a:rPr lang="en-US" sz="1400" dirty="0"/>
              <a:t>Customer engagement score</a:t>
            </a:r>
          </a:p>
          <a:p>
            <a:pPr algn="just">
              <a:spcBef>
                <a:spcPts val="0"/>
              </a:spcBef>
              <a:spcAft>
                <a:spcPts val="1200"/>
              </a:spcAft>
              <a:buClr>
                <a:srgbClr val="CE0000"/>
              </a:buClr>
              <a:buFont typeface="Wingdings" panose="05000000000000000000" pitchFamily="2" charset="2"/>
              <a:buChar char="Ø"/>
            </a:pPr>
            <a:endParaRPr lang="en-SG" sz="1600" noProof="0" dirty="0">
              <a:ea typeface="Roboto Light" panose="02000000000000000000" pitchFamily="2" charset="0"/>
            </a:endParaRPr>
          </a:p>
        </p:txBody>
      </p:sp>
    </p:spTree>
    <p:extLst>
      <p:ext uri="{BB962C8B-B14F-4D97-AF65-F5344CB8AC3E}">
        <p14:creationId xmlns:p14="http://schemas.microsoft.com/office/powerpoint/2010/main" val="240170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SG" sz="2800" noProof="0" dirty="0">
                <a:latin typeface="+mj-lt"/>
                <a:ea typeface="Roboto" panose="020B0604020202020204" pitchFamily="2" charset="0"/>
                <a:cs typeface="Calibri" panose="020F0502020204030204" pitchFamily="34" charset="0"/>
              </a:rPr>
              <a:t>Financial Metrics</a:t>
            </a:r>
          </a:p>
        </p:txBody>
      </p:sp>
      <p:sp>
        <p:nvSpPr>
          <p:cNvPr id="3" name="Content Placeholder 2">
            <a:extLst>
              <a:ext uri="{FF2B5EF4-FFF2-40B4-BE49-F238E27FC236}">
                <a16:creationId xmlns:a16="http://schemas.microsoft.com/office/drawing/2014/main" id="{DB866E38-709F-A70E-FC27-0B7E16A419F6}"/>
              </a:ext>
            </a:extLst>
          </p:cNvPr>
          <p:cNvSpPr>
            <a:spLocks noGrp="1"/>
          </p:cNvSpPr>
          <p:nvPr>
            <p:ph idx="10"/>
          </p:nvPr>
        </p:nvSpPr>
        <p:spPr/>
        <p:txBody>
          <a:bodyPr/>
          <a:lstStyle/>
          <a:p>
            <a:endParaRPr lang="en-SG"/>
          </a:p>
        </p:txBody>
      </p:sp>
      <p:sp>
        <p:nvSpPr>
          <p:cNvPr id="4" name="Content Placeholder 3"/>
          <p:cNvSpPr>
            <a:spLocks noGrp="1"/>
          </p:cNvSpPr>
          <p:nvPr>
            <p:ph idx="1"/>
          </p:nvPr>
        </p:nvSpPr>
        <p:spPr/>
        <p:txBody>
          <a:bodyPr vert="horz" lIns="91440" tIns="45720" rIns="91440" bIns="45720" rtlCol="0">
            <a:noAutofit/>
          </a:bodyPr>
          <a:lstStyle/>
          <a:p>
            <a:pPr marL="0" indent="0" algn="just">
              <a:spcBef>
                <a:spcPts val="0"/>
              </a:spcBef>
              <a:spcAft>
                <a:spcPts val="1200"/>
              </a:spcAft>
              <a:buClr>
                <a:srgbClr val="CE0000"/>
              </a:buClr>
              <a:buNone/>
            </a:pPr>
            <a:r>
              <a:rPr lang="en-SG" sz="1600" noProof="0" dirty="0">
                <a:ea typeface="Roboto Light" panose="02000000000000000000" pitchFamily="2" charset="0"/>
              </a:rPr>
              <a:t>Financial metrics reflect the financial health of the business. After all, a company’s survival hinges on its financial health. </a:t>
            </a:r>
          </a:p>
          <a:p>
            <a:r>
              <a:rPr lang="en-SG" noProof="0" dirty="0"/>
              <a:t>Examples:</a:t>
            </a:r>
          </a:p>
          <a:p>
            <a:pPr lvl="1"/>
            <a:r>
              <a:rPr lang="en-SG" sz="1400" noProof="0" dirty="0"/>
              <a:t>Net income</a:t>
            </a:r>
          </a:p>
          <a:p>
            <a:pPr lvl="1"/>
            <a:r>
              <a:rPr lang="en-SG" sz="1400" noProof="0" dirty="0"/>
              <a:t>Net profit margin</a:t>
            </a:r>
          </a:p>
          <a:p>
            <a:pPr lvl="1"/>
            <a:r>
              <a:rPr lang="en-SG" sz="1400" noProof="0" dirty="0"/>
              <a:t>Gross profit margin</a:t>
            </a:r>
          </a:p>
          <a:p>
            <a:pPr lvl="1"/>
            <a:r>
              <a:rPr lang="en-SG" sz="1400" noProof="0" dirty="0"/>
              <a:t>Working capital</a:t>
            </a:r>
          </a:p>
          <a:p>
            <a:pPr lvl="1"/>
            <a:r>
              <a:rPr lang="en-SG" sz="1400" noProof="0" dirty="0"/>
              <a:t>Accounts receivable turnover ratio</a:t>
            </a:r>
          </a:p>
          <a:p>
            <a:pPr marL="0" indent="0" algn="just">
              <a:spcBef>
                <a:spcPts val="0"/>
              </a:spcBef>
              <a:spcAft>
                <a:spcPts val="1200"/>
              </a:spcAft>
              <a:buClr>
                <a:srgbClr val="CE0000"/>
              </a:buClr>
              <a:buNone/>
            </a:pPr>
            <a:endParaRPr lang="en-SG" sz="1600" noProof="0" dirty="0">
              <a:ea typeface="Roboto Light" panose="02000000000000000000" pitchFamily="2" charset="0"/>
            </a:endParaRPr>
          </a:p>
        </p:txBody>
      </p:sp>
    </p:spTree>
    <p:extLst>
      <p:ext uri="{BB962C8B-B14F-4D97-AF65-F5344CB8AC3E}">
        <p14:creationId xmlns:p14="http://schemas.microsoft.com/office/powerpoint/2010/main" val="224614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231-963F-4436-8234-96558EC55E24}"/>
              </a:ext>
            </a:extLst>
          </p:cNvPr>
          <p:cNvSpPr>
            <a:spLocks noGrp="1"/>
          </p:cNvSpPr>
          <p:nvPr>
            <p:ph type="title"/>
          </p:nvPr>
        </p:nvSpPr>
        <p:spPr/>
        <p:txBody>
          <a:bodyPr/>
          <a:lstStyle/>
          <a:p>
            <a:r>
              <a:rPr lang="en-SG" sz="3200" noProof="0" dirty="0">
                <a:latin typeface="Roboto Medium"/>
              </a:rPr>
              <a:t>Instructor Information</a:t>
            </a:r>
          </a:p>
        </p:txBody>
      </p:sp>
      <p:sp>
        <p:nvSpPr>
          <p:cNvPr id="3" name="Content Placeholder 2">
            <a:extLst>
              <a:ext uri="{FF2B5EF4-FFF2-40B4-BE49-F238E27FC236}">
                <a16:creationId xmlns:a16="http://schemas.microsoft.com/office/drawing/2014/main" id="{B84EAC8D-7010-4EC5-876D-56FC014F39E0}"/>
              </a:ext>
            </a:extLst>
          </p:cNvPr>
          <p:cNvSpPr>
            <a:spLocks noGrp="1"/>
          </p:cNvSpPr>
          <p:nvPr>
            <p:ph idx="10"/>
          </p:nvPr>
        </p:nvSpPr>
        <p:spPr/>
        <p:txBody>
          <a:bodyPr/>
          <a:lstStyle/>
          <a:p>
            <a:r>
              <a:rPr lang="en-SG" sz="1800" i="1" noProof="0" dirty="0">
                <a:latin typeface="Roboto Medium"/>
              </a:rPr>
              <a:t>Uwe H Kaufmann (PhD in Engineering)</a:t>
            </a:r>
          </a:p>
        </p:txBody>
      </p:sp>
      <p:sp>
        <p:nvSpPr>
          <p:cNvPr id="4" name="Content Placeholder 3">
            <a:extLst>
              <a:ext uri="{FF2B5EF4-FFF2-40B4-BE49-F238E27FC236}">
                <a16:creationId xmlns:a16="http://schemas.microsoft.com/office/drawing/2014/main" id="{7376B8E5-3FD5-4E87-A1E8-9F087D0C558C}"/>
              </a:ext>
            </a:extLst>
          </p:cNvPr>
          <p:cNvSpPr>
            <a:spLocks noGrp="1"/>
          </p:cNvSpPr>
          <p:nvPr>
            <p:ph idx="1"/>
          </p:nvPr>
        </p:nvSpPr>
        <p:spPr>
          <a:xfrm>
            <a:off x="260212" y="1698171"/>
            <a:ext cx="8563649" cy="2898321"/>
          </a:xfrm>
        </p:spPr>
        <p:txBody>
          <a:bodyPr>
            <a:normAutofit fontScale="70000" lnSpcReduction="20000"/>
          </a:bodyPr>
          <a:lstStyle/>
          <a:p>
            <a:pPr marL="0" indent="0">
              <a:buNone/>
            </a:pPr>
            <a:r>
              <a:rPr lang="en-SG" altLang="en-US" sz="1500" i="1" noProof="0" dirty="0">
                <a:latin typeface="Roboto Light"/>
              </a:rPr>
              <a:t>Email: </a:t>
            </a:r>
            <a:r>
              <a:rPr lang="en-SG" altLang="en-US" sz="1500" i="1" noProof="0" dirty="0">
                <a:latin typeface="Roboto Light"/>
                <a:hlinkClick r:id="rId3"/>
              </a:rPr>
              <a:t>uweheinz001@suss.edu.sg</a:t>
            </a:r>
            <a:r>
              <a:rPr lang="en-SG" altLang="en-US" sz="1500" i="1" noProof="0" dirty="0">
                <a:latin typeface="Roboto Light"/>
              </a:rPr>
              <a:t>, </a:t>
            </a:r>
            <a:r>
              <a:rPr lang="en-SG" altLang="en-US" sz="1500" i="1" noProof="0" dirty="0">
                <a:latin typeface="Roboto Light"/>
                <a:hlinkClick r:id="rId4"/>
              </a:rPr>
              <a:t>uwe@coe-partners.com</a:t>
            </a:r>
            <a:r>
              <a:rPr lang="en-SG" altLang="en-US" sz="1500" i="1" noProof="0" dirty="0">
                <a:latin typeface="Roboto Light"/>
              </a:rPr>
              <a:t>, </a:t>
            </a:r>
            <a:r>
              <a:rPr lang="en-SG" altLang="en-US" sz="1500" i="1" noProof="0" dirty="0">
                <a:latin typeface="Roboto Light"/>
                <a:hlinkClick r:id="rId5"/>
              </a:rPr>
              <a:t>LinkedIn</a:t>
            </a:r>
            <a:endParaRPr lang="en-SG" altLang="en-US" sz="1500" i="1" noProof="0" dirty="0">
              <a:latin typeface="Roboto Light"/>
            </a:endParaRPr>
          </a:p>
          <a:p>
            <a:pPr marL="0" indent="0">
              <a:buNone/>
            </a:pPr>
            <a:endParaRPr lang="en-SG" altLang="en-US" sz="1500" i="1" noProof="0" dirty="0">
              <a:latin typeface="Roboto Light"/>
            </a:endParaRPr>
          </a:p>
          <a:p>
            <a:pPr marL="0" indent="0">
              <a:buNone/>
            </a:pPr>
            <a:r>
              <a:rPr lang="en-SG" sz="1500" i="1" noProof="0" dirty="0">
                <a:latin typeface="Roboto Light"/>
              </a:rPr>
              <a:t>Research Areas:</a:t>
            </a:r>
          </a:p>
          <a:p>
            <a:r>
              <a:rPr lang="en-SG" sz="1600" i="1" noProof="0" dirty="0">
                <a:latin typeface="Roboto Light"/>
              </a:rPr>
              <a:t>Customer Satisfaction</a:t>
            </a:r>
          </a:p>
          <a:p>
            <a:r>
              <a:rPr lang="en-SG" sz="1600" i="1" noProof="0" dirty="0">
                <a:latin typeface="Roboto Light"/>
              </a:rPr>
              <a:t>Process Management, Improvement and Redesign</a:t>
            </a:r>
          </a:p>
          <a:p>
            <a:r>
              <a:rPr lang="en-SG" sz="1600" i="1" noProof="0" dirty="0">
                <a:latin typeface="Roboto Light"/>
              </a:rPr>
              <a:t>Organisational Development</a:t>
            </a:r>
          </a:p>
          <a:p>
            <a:endParaRPr lang="en-SG" sz="1600" i="1" noProof="0" dirty="0">
              <a:latin typeface="Roboto Light"/>
            </a:endParaRPr>
          </a:p>
          <a:p>
            <a:pPr marL="0" indent="0">
              <a:buNone/>
            </a:pPr>
            <a:r>
              <a:rPr lang="en-SG" sz="1600" i="1" noProof="0" dirty="0">
                <a:latin typeface="Roboto Light"/>
              </a:rPr>
              <a:t>Work Experience</a:t>
            </a:r>
          </a:p>
          <a:p>
            <a:r>
              <a:rPr lang="en-SG" sz="1600" i="1" noProof="0" dirty="0">
                <a:latin typeface="Roboto Light"/>
              </a:rPr>
              <a:t>20 years in Management Consulting in Asia and beyond</a:t>
            </a:r>
          </a:p>
          <a:p>
            <a:r>
              <a:rPr lang="en-SG" sz="1600" i="1" noProof="0" dirty="0">
                <a:latin typeface="Roboto Light"/>
              </a:rPr>
              <a:t>10 years in Operations Excellence in TÜV </a:t>
            </a:r>
            <a:r>
              <a:rPr lang="en-SG" sz="1600" i="1" noProof="0" dirty="0" err="1">
                <a:latin typeface="Roboto Light"/>
              </a:rPr>
              <a:t>Rheinland</a:t>
            </a:r>
            <a:r>
              <a:rPr lang="en-SG" sz="1600" i="1" noProof="0" dirty="0">
                <a:latin typeface="Roboto Light"/>
              </a:rPr>
              <a:t>, General Electric Capital and other firms in Europe</a:t>
            </a:r>
          </a:p>
          <a:p>
            <a:endParaRPr lang="en-SG" sz="1600" i="1" noProof="0" dirty="0">
              <a:latin typeface="Roboto Light"/>
            </a:endParaRPr>
          </a:p>
          <a:p>
            <a:pPr marL="0" indent="0">
              <a:buNone/>
            </a:pPr>
            <a:endParaRPr lang="en-SG" sz="1600" i="1" noProof="0" dirty="0">
              <a:latin typeface="Roboto Light"/>
            </a:endParaRPr>
          </a:p>
          <a:p>
            <a:pPr marL="0" indent="0">
              <a:buNone/>
              <a:tabLst>
                <a:tab pos="1162050" algn="l"/>
              </a:tabLst>
            </a:pPr>
            <a:r>
              <a:rPr lang="en-SG" sz="1600" i="1" noProof="0" dirty="0">
                <a:latin typeface="Roboto Light"/>
              </a:rPr>
              <a:t>Things I like to do: 	Spending time with family and friends</a:t>
            </a:r>
          </a:p>
          <a:p>
            <a:pPr marL="0" indent="0">
              <a:buNone/>
              <a:tabLst>
                <a:tab pos="1162050" algn="l"/>
              </a:tabLst>
            </a:pPr>
            <a:r>
              <a:rPr lang="en-SG" sz="1600" i="1" noProof="0" dirty="0">
                <a:latin typeface="Roboto Light"/>
              </a:rPr>
              <a:t>	Running (just completed SCSM), cycling, swimming, walking, </a:t>
            </a:r>
            <a:r>
              <a:rPr lang="en-SG" sz="1600" i="1" noProof="0" dirty="0" err="1">
                <a:latin typeface="Roboto Light"/>
              </a:rPr>
              <a:t>stairing</a:t>
            </a:r>
            <a:endParaRPr lang="en-SG" sz="1600" i="1" noProof="0" dirty="0">
              <a:latin typeface="Roboto Light"/>
            </a:endParaRPr>
          </a:p>
          <a:p>
            <a:pPr marL="0" indent="0">
              <a:buNone/>
            </a:pPr>
            <a:endParaRPr lang="en-SG" sz="1600" i="1" noProof="0" dirty="0">
              <a:latin typeface="Roboto Light"/>
            </a:endParaRPr>
          </a:p>
          <a:p>
            <a:pPr marL="0" indent="0">
              <a:buNone/>
            </a:pPr>
            <a:r>
              <a:rPr lang="en-SG" sz="1600" i="1" noProof="0" dirty="0">
                <a:latin typeface="Roboto Light"/>
              </a:rPr>
              <a:t>Courses: ANL201</a:t>
            </a:r>
          </a:p>
        </p:txBody>
      </p:sp>
      <p:pic>
        <p:nvPicPr>
          <p:cNvPr id="1026" name="Picture 2">
            <a:extLst>
              <a:ext uri="{FF2B5EF4-FFF2-40B4-BE49-F238E27FC236}">
                <a16:creationId xmlns:a16="http://schemas.microsoft.com/office/drawing/2014/main" id="{A57D3CA8-EC59-489E-C0B9-848524215640}"/>
              </a:ext>
            </a:extLst>
          </p:cNvPr>
          <p:cNvPicPr>
            <a:picLocks noChangeAspect="1" noChangeArrowheads="1"/>
          </p:cNvPicPr>
          <p:nvPr/>
        </p:nvPicPr>
        <p:blipFill>
          <a:blip r:embed="rId6"/>
          <a:srcRect/>
          <a:stretch/>
        </p:blipFill>
        <p:spPr bwMode="auto">
          <a:xfrm>
            <a:off x="5410200" y="378297"/>
            <a:ext cx="3285239" cy="2191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Content Placeholder 4" descr="Text, letter, whiteboard&#10;&#10;Description automatically generated">
            <a:hlinkClick r:id="rId7"/>
            <a:extLst>
              <a:ext uri="{FF2B5EF4-FFF2-40B4-BE49-F238E27FC236}">
                <a16:creationId xmlns:a16="http://schemas.microsoft.com/office/drawing/2014/main" id="{AE816F8C-2447-0F2C-5D4A-3833599FC8F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8155" t="7082" r="15319" b="7096"/>
          <a:stretch/>
        </p:blipFill>
        <p:spPr>
          <a:xfrm>
            <a:off x="7315200" y="3098281"/>
            <a:ext cx="1294341" cy="1911869"/>
          </a:xfrm>
          <a:prstGeom prst="rect">
            <a:avLst/>
          </a:prstGeom>
        </p:spPr>
      </p:pic>
      <p:sp>
        <p:nvSpPr>
          <p:cNvPr id="7" name="TextBox 6">
            <a:extLst>
              <a:ext uri="{FF2B5EF4-FFF2-40B4-BE49-F238E27FC236}">
                <a16:creationId xmlns:a16="http://schemas.microsoft.com/office/drawing/2014/main" id="{C6FE201E-FC46-EE21-0724-A5571CFC19A4}"/>
              </a:ext>
            </a:extLst>
          </p:cNvPr>
          <p:cNvSpPr txBox="1"/>
          <p:nvPr/>
        </p:nvSpPr>
        <p:spPr>
          <a:xfrm>
            <a:off x="5410200" y="4726945"/>
            <a:ext cx="1676401" cy="261610"/>
          </a:xfrm>
          <a:prstGeom prst="rect">
            <a:avLst/>
          </a:prstGeom>
          <a:noFill/>
        </p:spPr>
        <p:txBody>
          <a:bodyPr wrap="square">
            <a:spAutoFit/>
          </a:bodyPr>
          <a:lstStyle/>
          <a:p>
            <a:r>
              <a:rPr lang="en-SG" altLang="en-US" sz="1100" i="1" noProof="0" dirty="0">
                <a:latin typeface="Roboto Light"/>
                <a:hlinkClick r:id="rId9"/>
              </a:rPr>
              <a:t>www.COE-Partners.com</a:t>
            </a:r>
            <a:r>
              <a:rPr lang="en-SG" altLang="en-US" sz="1100" i="1" noProof="0" dirty="0">
                <a:latin typeface="Roboto Light"/>
              </a:rPr>
              <a:t> </a:t>
            </a:r>
            <a:endParaRPr lang="en-SG" sz="1100" dirty="0"/>
          </a:p>
        </p:txBody>
      </p:sp>
    </p:spTree>
    <p:extLst>
      <p:ext uri="{BB962C8B-B14F-4D97-AF65-F5344CB8AC3E}">
        <p14:creationId xmlns:p14="http://schemas.microsoft.com/office/powerpoint/2010/main" val="485290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SG" sz="2800" noProof="0" dirty="0">
                <a:latin typeface="+mj-lt"/>
                <a:ea typeface="Roboto" panose="020B0604020202020204" pitchFamily="2" charset="0"/>
                <a:cs typeface="Calibri" panose="020F0502020204030204" pitchFamily="34" charset="0"/>
              </a:rPr>
              <a:t>HR Metrics</a:t>
            </a:r>
          </a:p>
        </p:txBody>
      </p:sp>
      <p:sp>
        <p:nvSpPr>
          <p:cNvPr id="8" name="Content Placeholder 7">
            <a:extLst>
              <a:ext uri="{FF2B5EF4-FFF2-40B4-BE49-F238E27FC236}">
                <a16:creationId xmlns:a16="http://schemas.microsoft.com/office/drawing/2014/main" id="{BF027CC4-C5C5-022D-3199-ECF6FB634928}"/>
              </a:ext>
            </a:extLst>
          </p:cNvPr>
          <p:cNvSpPr>
            <a:spLocks noGrp="1"/>
          </p:cNvSpPr>
          <p:nvPr>
            <p:ph idx="10"/>
          </p:nvPr>
        </p:nvSpPr>
        <p:spPr/>
        <p:txBody>
          <a:bodyPr/>
          <a:lstStyle/>
          <a:p>
            <a:endParaRPr lang="en-SG" dirty="0"/>
          </a:p>
        </p:txBody>
      </p:sp>
      <p:sp>
        <p:nvSpPr>
          <p:cNvPr id="4" name="Content Placeholder 3"/>
          <p:cNvSpPr>
            <a:spLocks noGrp="1"/>
          </p:cNvSpPr>
          <p:nvPr>
            <p:ph idx="1"/>
          </p:nvPr>
        </p:nvSpPr>
        <p:spPr/>
        <p:txBody>
          <a:bodyPr vert="horz" lIns="91440" tIns="45720" rIns="91440" bIns="45720" rtlCol="0">
            <a:noAutofit/>
          </a:bodyPr>
          <a:lstStyle/>
          <a:p>
            <a:pPr marL="0" indent="0" algn="just">
              <a:spcBef>
                <a:spcPts val="0"/>
              </a:spcBef>
              <a:spcAft>
                <a:spcPts val="1200"/>
              </a:spcAft>
              <a:buClr>
                <a:srgbClr val="CE0000"/>
              </a:buClr>
              <a:buNone/>
            </a:pPr>
            <a:r>
              <a:rPr lang="en-SG" sz="1600" noProof="0" dirty="0">
                <a:ea typeface="Roboto Light" panose="02000000000000000000" pitchFamily="2" charset="0"/>
              </a:rPr>
              <a:t>Human resources metrics can help indicate employee satisfaction and performance.</a:t>
            </a:r>
          </a:p>
          <a:p>
            <a:r>
              <a:rPr lang="en-SG" noProof="0" dirty="0"/>
              <a:t>Examples:</a:t>
            </a:r>
          </a:p>
          <a:p>
            <a:pPr lvl="1"/>
            <a:r>
              <a:rPr lang="en-SG" sz="1400" noProof="0" dirty="0"/>
              <a:t>Employee turnover rate</a:t>
            </a:r>
          </a:p>
          <a:p>
            <a:pPr lvl="1"/>
            <a:r>
              <a:rPr lang="en-SG" sz="1400" noProof="0" dirty="0"/>
              <a:t>Revenue per employee (R/e)</a:t>
            </a:r>
          </a:p>
          <a:p>
            <a:pPr lvl="1"/>
            <a:r>
              <a:rPr lang="en-SG" sz="1400" noProof="0" dirty="0"/>
              <a:t>Employee net promoter score (</a:t>
            </a:r>
            <a:r>
              <a:rPr lang="en-SG" sz="1400" noProof="0" dirty="0" err="1"/>
              <a:t>eNPS</a:t>
            </a:r>
            <a:r>
              <a:rPr lang="en-SG" sz="1400" noProof="0" dirty="0"/>
              <a:t>)</a:t>
            </a:r>
          </a:p>
          <a:p>
            <a:pPr lvl="1"/>
            <a:r>
              <a:rPr lang="en-SG" sz="1400" noProof="0" dirty="0"/>
              <a:t>Training spend</a:t>
            </a:r>
          </a:p>
          <a:p>
            <a:pPr algn="just">
              <a:spcBef>
                <a:spcPts val="0"/>
              </a:spcBef>
              <a:spcAft>
                <a:spcPts val="1200"/>
              </a:spcAft>
              <a:buClr>
                <a:srgbClr val="CE0000"/>
              </a:buClr>
              <a:buFont typeface="Wingdings" panose="05000000000000000000" pitchFamily="2" charset="2"/>
              <a:buChar char="Ø"/>
            </a:pPr>
            <a:endParaRPr lang="en-SG" sz="1600" noProof="0" dirty="0">
              <a:ea typeface="Roboto Light" panose="02000000000000000000" pitchFamily="2" charset="0"/>
            </a:endParaRPr>
          </a:p>
          <a:p>
            <a:pPr algn="just">
              <a:spcBef>
                <a:spcPts val="0"/>
              </a:spcBef>
              <a:spcAft>
                <a:spcPts val="1200"/>
              </a:spcAft>
              <a:buClr>
                <a:srgbClr val="CE0000"/>
              </a:buClr>
              <a:buFont typeface="Wingdings" panose="05000000000000000000" pitchFamily="2" charset="2"/>
              <a:buChar char="Ø"/>
            </a:pPr>
            <a:endParaRPr lang="en-SG" sz="1600" noProof="0" dirty="0">
              <a:ea typeface="Roboto Light" panose="02000000000000000000" pitchFamily="2" charset="0"/>
            </a:endParaRPr>
          </a:p>
        </p:txBody>
      </p:sp>
    </p:spTree>
    <p:extLst>
      <p:ext uri="{BB962C8B-B14F-4D97-AF65-F5344CB8AC3E}">
        <p14:creationId xmlns:p14="http://schemas.microsoft.com/office/powerpoint/2010/main" val="10706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SG" sz="2600" noProof="0" dirty="0">
                <a:latin typeface="+mj-lt"/>
                <a:ea typeface="Roboto" panose="020B0604020202020204" pitchFamily="2" charset="0"/>
                <a:cs typeface="Calibri" panose="020F0502020204030204" pitchFamily="34" charset="0"/>
              </a:rPr>
              <a:t>Importance of tracking business performance metrics</a:t>
            </a:r>
          </a:p>
        </p:txBody>
      </p:sp>
      <p:sp>
        <p:nvSpPr>
          <p:cNvPr id="13" name="Content Placeholder 12">
            <a:extLst>
              <a:ext uri="{FF2B5EF4-FFF2-40B4-BE49-F238E27FC236}">
                <a16:creationId xmlns:a16="http://schemas.microsoft.com/office/drawing/2014/main" id="{C940C999-6189-D581-1E5F-27B88AF30CA0}"/>
              </a:ext>
            </a:extLst>
          </p:cNvPr>
          <p:cNvSpPr>
            <a:spLocks noGrp="1"/>
          </p:cNvSpPr>
          <p:nvPr>
            <p:ph idx="10"/>
          </p:nvPr>
        </p:nvSpPr>
        <p:spPr/>
        <p:txBody>
          <a:bodyPr/>
          <a:lstStyle/>
          <a:p>
            <a:endParaRPr lang="en-SG" dirty="0"/>
          </a:p>
        </p:txBody>
      </p:sp>
      <p:sp>
        <p:nvSpPr>
          <p:cNvPr id="12" name="Content Placeholder 11">
            <a:extLst>
              <a:ext uri="{FF2B5EF4-FFF2-40B4-BE49-F238E27FC236}">
                <a16:creationId xmlns:a16="http://schemas.microsoft.com/office/drawing/2014/main" id="{48E6DBCE-EA38-EFA6-7C15-28FD2478A6C1}"/>
              </a:ext>
            </a:extLst>
          </p:cNvPr>
          <p:cNvSpPr>
            <a:spLocks noGrp="1"/>
          </p:cNvSpPr>
          <p:nvPr>
            <p:ph idx="1"/>
          </p:nvPr>
        </p:nvSpPr>
        <p:spPr>
          <a:xfrm>
            <a:off x="423351" y="1657350"/>
            <a:ext cx="8400510" cy="3032404"/>
          </a:xfrm>
        </p:spPr>
        <p:txBody>
          <a:bodyPr>
            <a:normAutofit/>
          </a:bodyPr>
          <a:lstStyle/>
          <a:p>
            <a:pPr marL="0" indent="0" algn="just">
              <a:buNone/>
            </a:pPr>
            <a:r>
              <a:rPr lang="en-SG" sz="1400" dirty="0"/>
              <a:t>Tracking the metrics that are most important to your business — and managing operations based on the results — maximises the business’s chances of success. </a:t>
            </a:r>
          </a:p>
          <a:p>
            <a:pPr marL="342900" indent="-342900" algn="just">
              <a:spcAft>
                <a:spcPts val="1200"/>
              </a:spcAft>
              <a:buClr>
                <a:srgbClr val="CE0000"/>
              </a:buClr>
              <a:buFont typeface="Wingdings" panose="05000000000000000000" pitchFamily="2" charset="2"/>
              <a:buChar char="Ø"/>
            </a:pPr>
            <a:r>
              <a:rPr lang="en-SG" sz="1400" dirty="0">
                <a:solidFill>
                  <a:schemeClr val="tx1">
                    <a:lumMod val="95000"/>
                    <a:lumOff val="5000"/>
                  </a:schemeClr>
                </a:solidFill>
                <a:ea typeface="Roboto Light" panose="02000000000000000000" pitchFamily="2" charset="0"/>
              </a:rPr>
              <a:t>Performance improvement: Tracking the right business metrics tells you how well or poorly the business is doing and provides direction for how to improve operations.</a:t>
            </a:r>
          </a:p>
          <a:p>
            <a:pPr marL="342900" indent="-342900" algn="just">
              <a:spcAft>
                <a:spcPts val="1200"/>
              </a:spcAft>
              <a:buClr>
                <a:srgbClr val="CE0000"/>
              </a:buClr>
              <a:buFont typeface="Wingdings" panose="05000000000000000000" pitchFamily="2" charset="2"/>
              <a:buChar char="Ø"/>
            </a:pPr>
            <a:r>
              <a:rPr lang="en-SG" sz="1400" dirty="0">
                <a:solidFill>
                  <a:schemeClr val="tx1">
                    <a:lumMod val="95000"/>
                    <a:lumOff val="5000"/>
                  </a:schemeClr>
                </a:solidFill>
                <a:ea typeface="Roboto Light" panose="02000000000000000000" pitchFamily="2" charset="0"/>
              </a:rPr>
              <a:t>Comparative analysis: Tracking business metrics reveals whether the business is over- or underperforming on key industry benchmarks.</a:t>
            </a:r>
          </a:p>
          <a:p>
            <a:pPr marL="342900" indent="-342900" algn="just">
              <a:spcAft>
                <a:spcPts val="1200"/>
              </a:spcAft>
              <a:buClr>
                <a:srgbClr val="CE0000"/>
              </a:buClr>
              <a:buFont typeface="Wingdings" panose="05000000000000000000" pitchFamily="2" charset="2"/>
              <a:buChar char="Ø"/>
            </a:pPr>
            <a:r>
              <a:rPr lang="en-SG" sz="1400" dirty="0">
                <a:solidFill>
                  <a:schemeClr val="tx1">
                    <a:lumMod val="95000"/>
                    <a:lumOff val="5000"/>
                  </a:schemeClr>
                </a:solidFill>
                <a:ea typeface="Roboto Light" panose="02000000000000000000" pitchFamily="2" charset="0"/>
              </a:rPr>
              <a:t>Alignment: Business metrics can be used to ensure the entire company is working toward shared organisational goals.</a:t>
            </a:r>
          </a:p>
          <a:p>
            <a:pPr marL="342900" indent="-342900" algn="just">
              <a:spcAft>
                <a:spcPts val="1200"/>
              </a:spcAft>
              <a:buClr>
                <a:srgbClr val="CE0000"/>
              </a:buClr>
              <a:buFont typeface="Wingdings" panose="05000000000000000000" pitchFamily="2" charset="2"/>
              <a:buChar char="Ø"/>
            </a:pPr>
            <a:r>
              <a:rPr lang="en-SG" sz="1400" dirty="0">
                <a:solidFill>
                  <a:schemeClr val="tx1">
                    <a:lumMod val="95000"/>
                    <a:lumOff val="5000"/>
                  </a:schemeClr>
                </a:solidFill>
                <a:ea typeface="Roboto Light" panose="02000000000000000000" pitchFamily="2" charset="0"/>
              </a:rPr>
              <a:t>Compliance: Mandates to track certain business metrics from governmental and other regulatory agencies require companies to monitor them to stay in compliance.</a:t>
            </a:r>
            <a:endParaRPr lang="en-SG" dirty="0"/>
          </a:p>
        </p:txBody>
      </p:sp>
    </p:spTree>
    <p:extLst>
      <p:ext uri="{BB962C8B-B14F-4D97-AF65-F5344CB8AC3E}">
        <p14:creationId xmlns:p14="http://schemas.microsoft.com/office/powerpoint/2010/main" val="18232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SG" sz="2600" noProof="0" dirty="0">
                <a:latin typeface="+mj-lt"/>
                <a:ea typeface="Roboto" panose="020B0604020202020204" pitchFamily="2" charset="0"/>
                <a:cs typeface="Calibri" panose="020F0502020204030204" pitchFamily="34" charset="0"/>
              </a:rPr>
              <a:t>Importance of tracking business performance metrics</a:t>
            </a:r>
          </a:p>
        </p:txBody>
      </p:sp>
      <p:sp>
        <p:nvSpPr>
          <p:cNvPr id="3" name="Content Placeholder 2">
            <a:extLst>
              <a:ext uri="{FF2B5EF4-FFF2-40B4-BE49-F238E27FC236}">
                <a16:creationId xmlns:a16="http://schemas.microsoft.com/office/drawing/2014/main" id="{F5463A5F-96E7-268C-1843-1E32B18B835E}"/>
              </a:ext>
            </a:extLst>
          </p:cNvPr>
          <p:cNvSpPr>
            <a:spLocks noGrp="1"/>
          </p:cNvSpPr>
          <p:nvPr>
            <p:ph idx="10"/>
          </p:nvPr>
        </p:nvSpPr>
        <p:spPr/>
        <p:txBody>
          <a:bodyPr/>
          <a:lstStyle/>
          <a:p>
            <a:endParaRPr lang="en-SG"/>
          </a:p>
        </p:txBody>
      </p:sp>
      <p:sp>
        <p:nvSpPr>
          <p:cNvPr id="4" name="Content Placeholder 3"/>
          <p:cNvSpPr>
            <a:spLocks noGrp="1"/>
          </p:cNvSpPr>
          <p:nvPr>
            <p:ph idx="1"/>
          </p:nvPr>
        </p:nvSpPr>
        <p:spPr>
          <a:xfrm>
            <a:off x="423351" y="1657350"/>
            <a:ext cx="8400510" cy="1631216"/>
          </a:xfrm>
        </p:spPr>
        <p:txBody>
          <a:bodyPr vert="horz" lIns="91440" tIns="45720" rIns="91440" bIns="45720" rtlCol="0">
            <a:spAutoFit/>
          </a:bodyPr>
          <a:lstStyle/>
          <a:p>
            <a:pPr algn="just">
              <a:spcBef>
                <a:spcPts val="0"/>
              </a:spcBef>
              <a:spcAft>
                <a:spcPts val="1200"/>
              </a:spcAft>
              <a:buClr>
                <a:srgbClr val="CE0000"/>
              </a:buClr>
              <a:buFont typeface="Wingdings" panose="05000000000000000000" pitchFamily="2" charset="2"/>
              <a:buChar char="Ø"/>
            </a:pPr>
            <a:r>
              <a:rPr lang="en-SG" sz="1600" dirty="0">
                <a:ea typeface="Roboto Light" panose="02000000000000000000" pitchFamily="2" charset="0"/>
              </a:rPr>
              <a:t>Communication: Reporting business metrics is a vital communications tool for customers, shareholders, employees or society at large.</a:t>
            </a:r>
          </a:p>
          <a:p>
            <a:pPr algn="just">
              <a:spcBef>
                <a:spcPts val="0"/>
              </a:spcBef>
              <a:spcAft>
                <a:spcPts val="1200"/>
              </a:spcAft>
              <a:buClr>
                <a:srgbClr val="CE0000"/>
              </a:buClr>
              <a:buFont typeface="Wingdings" panose="05000000000000000000" pitchFamily="2" charset="2"/>
              <a:buChar char="Ø"/>
            </a:pPr>
            <a:r>
              <a:rPr lang="en-SG" sz="1600" dirty="0"/>
              <a:t>Identifying problems: Analysing business metrics can help identify emerging problems in time to correct them before they become major pain points.</a:t>
            </a:r>
          </a:p>
          <a:p>
            <a:pPr algn="just">
              <a:spcBef>
                <a:spcPts val="0"/>
              </a:spcBef>
              <a:spcAft>
                <a:spcPts val="1200"/>
              </a:spcAft>
              <a:buClr>
                <a:srgbClr val="CE0000"/>
              </a:buClr>
              <a:buFont typeface="Wingdings" panose="05000000000000000000" pitchFamily="2" charset="2"/>
              <a:buChar char="Ø"/>
            </a:pPr>
            <a:endParaRPr lang="en-SG" sz="1600" dirty="0">
              <a:ea typeface="Roboto Light" panose="02000000000000000000" pitchFamily="2" charset="0"/>
            </a:endParaRPr>
          </a:p>
        </p:txBody>
      </p:sp>
    </p:spTree>
    <p:extLst>
      <p:ext uri="{BB962C8B-B14F-4D97-AF65-F5344CB8AC3E}">
        <p14:creationId xmlns:p14="http://schemas.microsoft.com/office/powerpoint/2010/main" val="335592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SG" sz="2600" noProof="0" dirty="0">
                <a:latin typeface="+mj-lt"/>
                <a:ea typeface="Roboto" panose="020B0604020202020204" pitchFamily="2" charset="0"/>
                <a:cs typeface="Calibri" panose="020F0502020204030204" pitchFamily="34" charset="0"/>
              </a:rPr>
              <a:t>What Business Metrics Should You Use?</a:t>
            </a:r>
          </a:p>
        </p:txBody>
      </p:sp>
      <p:sp>
        <p:nvSpPr>
          <p:cNvPr id="3" name="Content Placeholder 2">
            <a:extLst>
              <a:ext uri="{FF2B5EF4-FFF2-40B4-BE49-F238E27FC236}">
                <a16:creationId xmlns:a16="http://schemas.microsoft.com/office/drawing/2014/main" id="{0C934795-4E6C-0DB9-41E6-FC2E9CC9780E}"/>
              </a:ext>
            </a:extLst>
          </p:cNvPr>
          <p:cNvSpPr>
            <a:spLocks noGrp="1"/>
          </p:cNvSpPr>
          <p:nvPr>
            <p:ph idx="10"/>
          </p:nvPr>
        </p:nvSpPr>
        <p:spPr/>
        <p:txBody>
          <a:bodyPr/>
          <a:lstStyle/>
          <a:p>
            <a:endParaRPr lang="en-SG"/>
          </a:p>
        </p:txBody>
      </p:sp>
      <p:sp>
        <p:nvSpPr>
          <p:cNvPr id="4" name="Content Placeholder 3"/>
          <p:cNvSpPr>
            <a:spLocks noGrp="1"/>
          </p:cNvSpPr>
          <p:nvPr>
            <p:ph idx="1"/>
          </p:nvPr>
        </p:nvSpPr>
        <p:spPr/>
        <p:txBody>
          <a:bodyPr vert="horz" lIns="91440" tIns="45720" rIns="91440" bIns="45720" rtlCol="0">
            <a:spAutoFit/>
          </a:bodyPr>
          <a:lstStyle/>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rPr>
              <a:t>In the absence of clarity around business goals, some organisations can go “metrics-crazy” and try to monitor too many things.</a:t>
            </a:r>
          </a:p>
          <a:p>
            <a:pPr algn="just">
              <a:spcBef>
                <a:spcPts val="0"/>
              </a:spcBef>
              <a:spcAft>
                <a:spcPts val="1200"/>
              </a:spcAft>
              <a:buClr>
                <a:srgbClr val="CE0000"/>
              </a:buClr>
              <a:buFont typeface="Wingdings" panose="05000000000000000000" pitchFamily="2" charset="2"/>
              <a:buChar char="Ø"/>
            </a:pPr>
            <a:r>
              <a:rPr lang="en-US" sz="1600" dirty="0"/>
              <a:t>While every business is different and, therefore, the metrics that matter are different for each of them.</a:t>
            </a:r>
          </a:p>
          <a:p>
            <a:pPr algn="just">
              <a:spcBef>
                <a:spcPts val="0"/>
              </a:spcBef>
              <a:spcAft>
                <a:spcPts val="1200"/>
              </a:spcAft>
              <a:buClr>
                <a:srgbClr val="CE0000"/>
              </a:buClr>
              <a:buFont typeface="Wingdings" panose="05000000000000000000" pitchFamily="2" charset="2"/>
              <a:buChar char="Ø"/>
            </a:pPr>
            <a:r>
              <a:rPr lang="en-US" sz="1600" dirty="0"/>
              <a:t>These three questions can be powerful tools to identify what matters most to any business:</a:t>
            </a:r>
          </a:p>
          <a:p>
            <a:pPr lvl="1"/>
            <a:r>
              <a:rPr lang="en-US" sz="1400" dirty="0"/>
              <a:t>Is the metric directly relevant to the performance of the business?</a:t>
            </a:r>
          </a:p>
          <a:p>
            <a:pPr lvl="1"/>
            <a:r>
              <a:rPr lang="en-US" sz="1400" dirty="0"/>
              <a:t>Does it help predict future performance in a useful way?</a:t>
            </a:r>
          </a:p>
          <a:p>
            <a:pPr lvl="1"/>
            <a:r>
              <a:rPr lang="en-US" sz="1400" dirty="0"/>
              <a:t>Can it be reasonably measured?</a:t>
            </a:r>
            <a:endParaRPr lang="en-SG" sz="1600" noProof="0" dirty="0">
              <a:ea typeface="Roboto Light" panose="02000000000000000000" pitchFamily="2" charset="0"/>
            </a:endParaRPr>
          </a:p>
        </p:txBody>
      </p:sp>
    </p:spTree>
    <p:extLst>
      <p:ext uri="{BB962C8B-B14F-4D97-AF65-F5344CB8AC3E}">
        <p14:creationId xmlns:p14="http://schemas.microsoft.com/office/powerpoint/2010/main" val="424657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SG" sz="2800" noProof="0" dirty="0">
                <a:latin typeface="+mj-lt"/>
                <a:ea typeface="Roboto" panose="020B0604020202020204" pitchFamily="2" charset="0"/>
                <a:cs typeface="Calibri" panose="020F0502020204030204" pitchFamily="34" charset="0"/>
              </a:rPr>
              <a:t>Class Discussion 1</a:t>
            </a:r>
          </a:p>
        </p:txBody>
      </p:sp>
      <p:sp>
        <p:nvSpPr>
          <p:cNvPr id="3" name="Content Placeholder 2">
            <a:extLst>
              <a:ext uri="{FF2B5EF4-FFF2-40B4-BE49-F238E27FC236}">
                <a16:creationId xmlns:a16="http://schemas.microsoft.com/office/drawing/2014/main" id="{1BAE965C-DCE5-934A-0A21-A89ABC9B0474}"/>
              </a:ext>
            </a:extLst>
          </p:cNvPr>
          <p:cNvSpPr>
            <a:spLocks noGrp="1"/>
          </p:cNvSpPr>
          <p:nvPr>
            <p:ph idx="10"/>
          </p:nvPr>
        </p:nvSpPr>
        <p:spPr/>
        <p:txBody>
          <a:bodyPr/>
          <a:lstStyle/>
          <a:p>
            <a:endParaRPr lang="en-SG"/>
          </a:p>
        </p:txBody>
      </p:sp>
      <p:sp>
        <p:nvSpPr>
          <p:cNvPr id="4" name="Content Placeholder 3"/>
          <p:cNvSpPr>
            <a:spLocks noGrp="1"/>
          </p:cNvSpPr>
          <p:nvPr>
            <p:ph idx="1"/>
          </p:nvPr>
        </p:nvSpPr>
        <p:spPr/>
        <p:txBody>
          <a:bodyPr vert="horz" lIns="91440" tIns="45720" rIns="91440" bIns="45720" rtlCol="0">
            <a:noAutofit/>
          </a:bodyPr>
          <a:lstStyle/>
          <a:p>
            <a:pPr marL="0" lvl="0" indent="0">
              <a:buNone/>
            </a:pPr>
            <a:r>
              <a:rPr lang="en-SG" sz="1600" noProof="0" dirty="0">
                <a:solidFill>
                  <a:sysClr val="windowText" lastClr="000000"/>
                </a:solidFill>
                <a:cs typeface="Arial" pitchFamily="34" charset="0"/>
              </a:rPr>
              <a:t>What are some of the relevant metrics for a Telecom service provider?  </a:t>
            </a:r>
          </a:p>
        </p:txBody>
      </p:sp>
    </p:spTree>
    <p:extLst>
      <p:ext uri="{BB962C8B-B14F-4D97-AF65-F5344CB8AC3E}">
        <p14:creationId xmlns:p14="http://schemas.microsoft.com/office/powerpoint/2010/main" val="322150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SG" altLang="en-US" sz="2800" noProof="0" dirty="0">
                <a:latin typeface="+mj-lt"/>
                <a:ea typeface="Roboto" panose="020B0604020202020204" pitchFamily="2" charset="0"/>
                <a:cs typeface="Calibri" panose="020F0502020204030204" pitchFamily="34" charset="0"/>
              </a:rPr>
              <a:t>Class Discussion 1</a:t>
            </a:r>
            <a:endParaRPr lang="en-SG" sz="2800" noProof="0" dirty="0">
              <a:latin typeface="+mj-lt"/>
              <a:ea typeface="Roboto" panose="020B0604020202020204" pitchFamily="2" charset="0"/>
              <a:cs typeface="Calibri" panose="020F0502020204030204" pitchFamily="34" charset="0"/>
            </a:endParaRPr>
          </a:p>
        </p:txBody>
      </p:sp>
      <p:sp>
        <p:nvSpPr>
          <p:cNvPr id="5" name="Content Placeholder 4">
            <a:extLst>
              <a:ext uri="{FF2B5EF4-FFF2-40B4-BE49-F238E27FC236}">
                <a16:creationId xmlns:a16="http://schemas.microsoft.com/office/drawing/2014/main" id="{E5AD2A84-8893-EBB5-180E-1D57F0F43470}"/>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a:lstStyle/>
          <a:p>
            <a:r>
              <a:rPr lang="en-SG" noProof="0" dirty="0">
                <a:solidFill>
                  <a:sysClr val="windowText" lastClr="000000"/>
                </a:solidFill>
                <a:cs typeface="Arial" pitchFamily="34" charset="0"/>
              </a:rPr>
              <a:t>What are some of the relevant metrics for a Telecom service provider?  </a:t>
            </a:r>
          </a:p>
          <a:p>
            <a:endParaRPr lang="en-SG" noProof="0" dirty="0"/>
          </a:p>
        </p:txBody>
      </p:sp>
      <p:sp>
        <p:nvSpPr>
          <p:cNvPr id="6" name="Rectangle: Rounded Corners 4">
            <a:extLst>
              <a:ext uri="{FF2B5EF4-FFF2-40B4-BE49-F238E27FC236}">
                <a16:creationId xmlns:a16="http://schemas.microsoft.com/office/drawing/2014/main" id="{F24D1873-820B-4349-8DE9-0B5A6D229AEC}"/>
              </a:ext>
            </a:extLst>
          </p:cNvPr>
          <p:cNvSpPr txBox="1"/>
          <p:nvPr/>
        </p:nvSpPr>
        <p:spPr>
          <a:xfrm>
            <a:off x="3116437" y="1670087"/>
            <a:ext cx="4183522" cy="18121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100" b="1" kern="1200">
              <a:latin typeface="Palatino Linotype" panose="02040502050505030304" pitchFamily="18" charset="0"/>
            </a:endParaRPr>
          </a:p>
          <a:p>
            <a:pPr marL="0" lvl="0" indent="0" algn="l" defTabSz="488950">
              <a:lnSpc>
                <a:spcPct val="90000"/>
              </a:lnSpc>
              <a:spcBef>
                <a:spcPct val="0"/>
              </a:spcBef>
              <a:spcAft>
                <a:spcPct val="35000"/>
              </a:spcAft>
              <a:buNone/>
            </a:pPr>
            <a:r>
              <a:rPr lang="en-US" sz="1100" b="1" kern="1200">
                <a:latin typeface="Palatino Linotype" panose="02040502050505030304" pitchFamily="18" charset="0"/>
              </a:rPr>
              <a:t>Example 2- Hospital</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Ratio of total revenues to total costs</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Average length of stay</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Bed occupancy </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Appointment waiting time</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Staff turnover</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Patient satisfaction</a:t>
            </a:r>
          </a:p>
        </p:txBody>
      </p:sp>
      <p:grpSp>
        <p:nvGrpSpPr>
          <p:cNvPr id="7" name="Group 6">
            <a:extLst>
              <a:ext uri="{FF2B5EF4-FFF2-40B4-BE49-F238E27FC236}">
                <a16:creationId xmlns:a16="http://schemas.microsoft.com/office/drawing/2014/main" id="{E611E052-E501-49B2-9A25-087B1975E5BA}"/>
              </a:ext>
            </a:extLst>
          </p:cNvPr>
          <p:cNvGrpSpPr/>
          <p:nvPr/>
        </p:nvGrpSpPr>
        <p:grpSpPr>
          <a:xfrm>
            <a:off x="630261" y="1949964"/>
            <a:ext cx="6410258" cy="2000389"/>
            <a:chOff x="0" y="3986688"/>
            <a:chExt cx="5455920" cy="1812131"/>
          </a:xfrm>
        </p:grpSpPr>
        <p:sp>
          <p:nvSpPr>
            <p:cNvPr id="8" name="Rectangle: Rounded Corners 7">
              <a:extLst>
                <a:ext uri="{FF2B5EF4-FFF2-40B4-BE49-F238E27FC236}">
                  <a16:creationId xmlns:a16="http://schemas.microsoft.com/office/drawing/2014/main" id="{A44F91A1-8609-4B30-9E3E-55D80A1BFB4B}"/>
                </a:ext>
              </a:extLst>
            </p:cNvPr>
            <p:cNvSpPr/>
            <p:nvPr/>
          </p:nvSpPr>
          <p:spPr>
            <a:xfrm>
              <a:off x="0" y="3986688"/>
              <a:ext cx="5455920" cy="181213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SG"/>
            </a:p>
          </p:txBody>
        </p:sp>
        <p:sp>
          <p:nvSpPr>
            <p:cNvPr id="9" name="Rectangle: Rounded Corners 4">
              <a:extLst>
                <a:ext uri="{FF2B5EF4-FFF2-40B4-BE49-F238E27FC236}">
                  <a16:creationId xmlns:a16="http://schemas.microsoft.com/office/drawing/2014/main" id="{794BC6D8-0F08-4424-B391-5456B8085DA3}"/>
                </a:ext>
              </a:extLst>
            </p:cNvPr>
            <p:cNvSpPr txBox="1"/>
            <p:nvPr/>
          </p:nvSpPr>
          <p:spPr>
            <a:xfrm>
              <a:off x="1672250" y="3986688"/>
              <a:ext cx="3783670" cy="18121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600" b="1" kern="1200" dirty="0">
                <a:latin typeface="Palatino Linotype" panose="02040502050505030304" pitchFamily="18" charset="0"/>
              </a:endParaRPr>
            </a:p>
            <a:p>
              <a:pPr marL="0" lvl="0" indent="0" algn="l" defTabSz="488950">
                <a:lnSpc>
                  <a:spcPct val="90000"/>
                </a:lnSpc>
                <a:spcBef>
                  <a:spcPct val="0"/>
                </a:spcBef>
                <a:spcAft>
                  <a:spcPct val="35000"/>
                </a:spcAft>
                <a:buNone/>
              </a:pPr>
              <a:r>
                <a:rPr lang="en-US" sz="1600" b="1" kern="1200" dirty="0"/>
                <a:t>Example 1- Telecom</a:t>
              </a:r>
            </a:p>
            <a:p>
              <a:pPr marL="57150" lvl="1" indent="-57150" algn="l" defTabSz="488950">
                <a:lnSpc>
                  <a:spcPct val="90000"/>
                </a:lnSpc>
                <a:spcBef>
                  <a:spcPct val="0"/>
                </a:spcBef>
                <a:spcAft>
                  <a:spcPct val="15000"/>
                </a:spcAft>
                <a:buChar char="•"/>
              </a:pPr>
              <a:r>
                <a:rPr lang="en-SG" sz="1600" b="0" i="0" kern="1200" dirty="0"/>
                <a:t>Average revenue per user (ARPU)</a:t>
              </a:r>
              <a:endParaRPr lang="en-US" sz="1600" b="0" kern="1200" dirty="0"/>
            </a:p>
            <a:p>
              <a:pPr marL="57150" lvl="1" indent="-57150" algn="l" defTabSz="488950">
                <a:lnSpc>
                  <a:spcPct val="90000"/>
                </a:lnSpc>
                <a:spcBef>
                  <a:spcPct val="0"/>
                </a:spcBef>
                <a:spcAft>
                  <a:spcPct val="15000"/>
                </a:spcAft>
                <a:buChar char="•"/>
              </a:pPr>
              <a:r>
                <a:rPr lang="en-SG" sz="1600" b="0" i="0" kern="1200" dirty="0"/>
                <a:t>Churn rate</a:t>
              </a:r>
              <a:endParaRPr lang="en-US" sz="1600" b="0" kern="1200" dirty="0"/>
            </a:p>
            <a:p>
              <a:pPr marL="57150" lvl="1" indent="-57150" algn="l" defTabSz="488950">
                <a:lnSpc>
                  <a:spcPct val="90000"/>
                </a:lnSpc>
                <a:spcBef>
                  <a:spcPct val="0"/>
                </a:spcBef>
                <a:spcAft>
                  <a:spcPct val="15000"/>
                </a:spcAft>
                <a:buChar char="•"/>
              </a:pPr>
              <a:r>
                <a:rPr lang="en-SG" sz="1600" b="0" i="0" kern="1200" dirty="0"/>
                <a:t>Subscriber growth</a:t>
              </a:r>
              <a:endParaRPr lang="en-US" sz="1600" b="0" kern="1200" dirty="0"/>
            </a:p>
          </p:txBody>
        </p:sp>
      </p:grpSp>
      <p:sp>
        <p:nvSpPr>
          <p:cNvPr id="10" name="Rectangle: Rounded Corners 9">
            <a:extLst>
              <a:ext uri="{FF2B5EF4-FFF2-40B4-BE49-F238E27FC236}">
                <a16:creationId xmlns:a16="http://schemas.microsoft.com/office/drawing/2014/main" id="{11EBD7EA-E079-4B54-9B90-D2A5F2D60C28}"/>
              </a:ext>
            </a:extLst>
          </p:cNvPr>
          <p:cNvSpPr/>
          <p:nvPr/>
        </p:nvSpPr>
        <p:spPr>
          <a:xfrm>
            <a:off x="797067" y="2081843"/>
            <a:ext cx="1628081" cy="1691412"/>
          </a:xfrm>
          <a:prstGeom prst="roundRect">
            <a:avLst>
              <a:gd name="adj" fmla="val 10000"/>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SG"/>
          </a:p>
        </p:txBody>
      </p:sp>
    </p:spTree>
    <p:extLst>
      <p:ext uri="{BB962C8B-B14F-4D97-AF65-F5344CB8AC3E}">
        <p14:creationId xmlns:p14="http://schemas.microsoft.com/office/powerpoint/2010/main" val="159434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chorCtr="0">
            <a:noAutofit/>
          </a:bodyPr>
          <a:lstStyle/>
          <a:p>
            <a:r>
              <a:rPr lang="en-SG" altLang="en-US" sz="2800" dirty="0">
                <a:latin typeface="+mj-lt"/>
                <a:ea typeface="Roboto" panose="020B0604020202020204" pitchFamily="2" charset="0"/>
                <a:cs typeface="Calibri" panose="020F0502020204030204" pitchFamily="34" charset="0"/>
              </a:rPr>
              <a:t>Class Discussion 1</a:t>
            </a:r>
            <a:endParaRPr lang="en-SG" sz="2800" dirty="0">
              <a:latin typeface="+mj-lt"/>
              <a:ea typeface="Roboto" panose="020B0604020202020204" pitchFamily="2" charset="0"/>
              <a:cs typeface="Calibri" panose="020F0502020204030204" pitchFamily="34" charset="0"/>
            </a:endParaRPr>
          </a:p>
        </p:txBody>
      </p:sp>
      <p:sp>
        <p:nvSpPr>
          <p:cNvPr id="7" name="Content Placeholder 6">
            <a:extLst>
              <a:ext uri="{FF2B5EF4-FFF2-40B4-BE49-F238E27FC236}">
                <a16:creationId xmlns:a16="http://schemas.microsoft.com/office/drawing/2014/main" id="{2902484D-6AB6-6604-33CC-849FEB98488B}"/>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a:normAutofit/>
          </a:bodyPr>
          <a:lstStyle/>
          <a:p>
            <a:pPr marL="0" indent="0">
              <a:buNone/>
            </a:pPr>
            <a:r>
              <a:rPr lang="en-SG" noProof="0" dirty="0">
                <a:solidFill>
                  <a:sysClr val="windowText" lastClr="000000"/>
                </a:solidFill>
                <a:cs typeface="Arial" pitchFamily="34" charset="0"/>
              </a:rPr>
              <a:t>What are some of the relevant metrics for a Hospital?  </a:t>
            </a:r>
          </a:p>
          <a:p>
            <a:endParaRPr lang="en-SG" noProof="0" dirty="0"/>
          </a:p>
        </p:txBody>
      </p:sp>
      <p:sp>
        <p:nvSpPr>
          <p:cNvPr id="6" name="Rectangle: Rounded Corners 4">
            <a:extLst>
              <a:ext uri="{FF2B5EF4-FFF2-40B4-BE49-F238E27FC236}">
                <a16:creationId xmlns:a16="http://schemas.microsoft.com/office/drawing/2014/main" id="{F24D1873-820B-4349-8DE9-0B5A6D229AEC}"/>
              </a:ext>
            </a:extLst>
          </p:cNvPr>
          <p:cNvSpPr txBox="1"/>
          <p:nvPr/>
        </p:nvSpPr>
        <p:spPr>
          <a:xfrm>
            <a:off x="3116437" y="1670087"/>
            <a:ext cx="4183522" cy="18121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100" b="1" kern="1200">
              <a:latin typeface="Palatino Linotype" panose="02040502050505030304" pitchFamily="18" charset="0"/>
            </a:endParaRPr>
          </a:p>
          <a:p>
            <a:pPr marL="0" lvl="0" indent="0" algn="l" defTabSz="488950">
              <a:lnSpc>
                <a:spcPct val="90000"/>
              </a:lnSpc>
              <a:spcBef>
                <a:spcPct val="0"/>
              </a:spcBef>
              <a:spcAft>
                <a:spcPct val="35000"/>
              </a:spcAft>
              <a:buNone/>
            </a:pPr>
            <a:r>
              <a:rPr lang="en-US" sz="1100" b="1" kern="1200">
                <a:latin typeface="Palatino Linotype" panose="02040502050505030304" pitchFamily="18" charset="0"/>
              </a:rPr>
              <a:t>Example 2- Hospital</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Ratio of total revenues to total costs</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Average length of stay</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Bed occupancy </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Appointment waiting time</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Staff turnover</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Patient satisfaction</a:t>
            </a:r>
          </a:p>
        </p:txBody>
      </p:sp>
    </p:spTree>
    <p:extLst>
      <p:ext uri="{BB962C8B-B14F-4D97-AF65-F5344CB8AC3E}">
        <p14:creationId xmlns:p14="http://schemas.microsoft.com/office/powerpoint/2010/main" val="3333356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sz="2800" noProof="0" dirty="0">
                <a:latin typeface="+mj-lt"/>
                <a:ea typeface="ヒラギノ角ゴ Pro W3"/>
                <a:cs typeface="ヒラギノ角ゴ Pro W3"/>
              </a:rPr>
              <a:t>Class Discussion 1</a:t>
            </a:r>
            <a:endParaRPr lang="en-SG" sz="2800" noProof="0" dirty="0">
              <a:latin typeface="+mj-lt"/>
            </a:endParaRPr>
          </a:p>
        </p:txBody>
      </p:sp>
      <p:sp>
        <p:nvSpPr>
          <p:cNvPr id="4" name="Content Placeholder 3">
            <a:extLst>
              <a:ext uri="{FF2B5EF4-FFF2-40B4-BE49-F238E27FC236}">
                <a16:creationId xmlns:a16="http://schemas.microsoft.com/office/drawing/2014/main" id="{8B102210-71D4-26D9-ACD2-126E2704CC0C}"/>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a:normAutofit/>
          </a:bodyPr>
          <a:lstStyle/>
          <a:p>
            <a:pPr marL="0" indent="0">
              <a:buNone/>
            </a:pPr>
            <a:r>
              <a:rPr lang="en-SG" noProof="0" dirty="0">
                <a:solidFill>
                  <a:sysClr val="windowText" lastClr="000000"/>
                </a:solidFill>
                <a:cs typeface="Arial" pitchFamily="34" charset="0"/>
              </a:rPr>
              <a:t>What are some of the relevant metrics for a Hospital?  </a:t>
            </a:r>
          </a:p>
          <a:p>
            <a:endParaRPr lang="en-SG" noProof="0" dirty="0"/>
          </a:p>
        </p:txBody>
      </p:sp>
      <p:sp>
        <p:nvSpPr>
          <p:cNvPr id="6" name="Rectangle: Rounded Corners 4">
            <a:extLst>
              <a:ext uri="{FF2B5EF4-FFF2-40B4-BE49-F238E27FC236}">
                <a16:creationId xmlns:a16="http://schemas.microsoft.com/office/drawing/2014/main" id="{F24D1873-820B-4349-8DE9-0B5A6D229AEC}"/>
              </a:ext>
            </a:extLst>
          </p:cNvPr>
          <p:cNvSpPr txBox="1"/>
          <p:nvPr/>
        </p:nvSpPr>
        <p:spPr>
          <a:xfrm>
            <a:off x="3116437" y="1670087"/>
            <a:ext cx="4183522" cy="18121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100" b="1" kern="1200">
              <a:latin typeface="Palatino Linotype" panose="02040502050505030304" pitchFamily="18" charset="0"/>
            </a:endParaRPr>
          </a:p>
          <a:p>
            <a:pPr marL="0" lvl="0" indent="0" algn="l" defTabSz="488950">
              <a:lnSpc>
                <a:spcPct val="90000"/>
              </a:lnSpc>
              <a:spcBef>
                <a:spcPct val="0"/>
              </a:spcBef>
              <a:spcAft>
                <a:spcPct val="35000"/>
              </a:spcAft>
              <a:buNone/>
            </a:pPr>
            <a:r>
              <a:rPr lang="en-US" sz="1100" b="1" kern="1200">
                <a:latin typeface="Palatino Linotype" panose="02040502050505030304" pitchFamily="18" charset="0"/>
              </a:rPr>
              <a:t>Example 2- Hospital</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Ratio of total revenues to total costs</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Average length of stay</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Bed occupancy </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Appointment waiting time</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Staff turnover</a:t>
            </a:r>
          </a:p>
          <a:p>
            <a:pPr marL="57150" lvl="1" indent="-57150" algn="l" defTabSz="488950">
              <a:lnSpc>
                <a:spcPct val="90000"/>
              </a:lnSpc>
              <a:spcBef>
                <a:spcPct val="0"/>
              </a:spcBef>
              <a:spcAft>
                <a:spcPct val="15000"/>
              </a:spcAft>
              <a:buChar char="•"/>
            </a:pPr>
            <a:r>
              <a:rPr lang="en-US" sz="1100" b="0" kern="1200">
                <a:latin typeface="Palatino Linotype" panose="02040502050505030304" pitchFamily="18" charset="0"/>
              </a:rPr>
              <a:t>Patient satisfaction</a:t>
            </a:r>
          </a:p>
        </p:txBody>
      </p:sp>
      <p:grpSp>
        <p:nvGrpSpPr>
          <p:cNvPr id="11" name="Group 10">
            <a:extLst>
              <a:ext uri="{FF2B5EF4-FFF2-40B4-BE49-F238E27FC236}">
                <a16:creationId xmlns:a16="http://schemas.microsoft.com/office/drawing/2014/main" id="{36A6DC66-C9B6-4C3D-B83C-BF0795C7A2E8}"/>
              </a:ext>
            </a:extLst>
          </p:cNvPr>
          <p:cNvGrpSpPr/>
          <p:nvPr/>
        </p:nvGrpSpPr>
        <p:grpSpPr>
          <a:xfrm>
            <a:off x="738085" y="1911453"/>
            <a:ext cx="7415615" cy="2577420"/>
            <a:chOff x="0" y="1993344"/>
            <a:chExt cx="5455920" cy="2389176"/>
          </a:xfrm>
        </p:grpSpPr>
        <p:sp>
          <p:nvSpPr>
            <p:cNvPr id="12" name="Rectangle: Rounded Corners 11">
              <a:extLst>
                <a:ext uri="{FF2B5EF4-FFF2-40B4-BE49-F238E27FC236}">
                  <a16:creationId xmlns:a16="http://schemas.microsoft.com/office/drawing/2014/main" id="{BA666272-7DE6-4B31-8635-2618E535A198}"/>
                </a:ext>
              </a:extLst>
            </p:cNvPr>
            <p:cNvSpPr/>
            <p:nvPr/>
          </p:nvSpPr>
          <p:spPr>
            <a:xfrm>
              <a:off x="0" y="1993344"/>
              <a:ext cx="5455920" cy="23891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SG"/>
            </a:p>
          </p:txBody>
        </p:sp>
        <p:sp>
          <p:nvSpPr>
            <p:cNvPr id="13" name="Rectangle: Rounded Corners 4">
              <a:extLst>
                <a:ext uri="{FF2B5EF4-FFF2-40B4-BE49-F238E27FC236}">
                  <a16:creationId xmlns:a16="http://schemas.microsoft.com/office/drawing/2014/main" id="{57ECCF93-9C3E-4650-B05A-A5CBA1680EFF}"/>
                </a:ext>
              </a:extLst>
            </p:cNvPr>
            <p:cNvSpPr txBox="1"/>
            <p:nvPr/>
          </p:nvSpPr>
          <p:spPr>
            <a:xfrm>
              <a:off x="1789006" y="1993344"/>
              <a:ext cx="3666912" cy="23657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500" b="1" kern="1200" dirty="0">
                <a:latin typeface="Palatino Linotype" panose="02040502050505030304" pitchFamily="18" charset="0"/>
              </a:endParaRPr>
            </a:p>
            <a:p>
              <a:pPr marL="0" lvl="0" indent="0" algn="l" defTabSz="488950">
                <a:lnSpc>
                  <a:spcPct val="90000"/>
                </a:lnSpc>
                <a:spcBef>
                  <a:spcPct val="0"/>
                </a:spcBef>
                <a:spcAft>
                  <a:spcPct val="35000"/>
                </a:spcAft>
                <a:buNone/>
              </a:pPr>
              <a:r>
                <a:rPr lang="en-US" sz="1600" b="1" kern="1200" dirty="0"/>
                <a:t>Example 2- Hospital</a:t>
              </a:r>
            </a:p>
            <a:p>
              <a:pPr marL="57150" lvl="1" indent="-57150" algn="l" defTabSz="488950">
                <a:lnSpc>
                  <a:spcPct val="90000"/>
                </a:lnSpc>
                <a:spcBef>
                  <a:spcPct val="0"/>
                </a:spcBef>
                <a:spcAft>
                  <a:spcPct val="15000"/>
                </a:spcAft>
                <a:buChar char="•"/>
              </a:pPr>
              <a:r>
                <a:rPr lang="en-US" sz="1600" b="0" kern="1200" dirty="0"/>
                <a:t>Ratio of total revenues to total costs</a:t>
              </a:r>
            </a:p>
            <a:p>
              <a:pPr marL="57150" lvl="1" indent="-57150" algn="l" defTabSz="488950">
                <a:lnSpc>
                  <a:spcPct val="90000"/>
                </a:lnSpc>
                <a:spcBef>
                  <a:spcPct val="0"/>
                </a:spcBef>
                <a:spcAft>
                  <a:spcPct val="15000"/>
                </a:spcAft>
                <a:buChar char="•"/>
              </a:pPr>
              <a:r>
                <a:rPr lang="en-US" sz="1600" b="0" kern="1200" dirty="0"/>
                <a:t>Average length of stay</a:t>
              </a:r>
            </a:p>
            <a:p>
              <a:pPr marL="57150" lvl="1" indent="-57150" algn="l" defTabSz="488950">
                <a:lnSpc>
                  <a:spcPct val="90000"/>
                </a:lnSpc>
                <a:spcBef>
                  <a:spcPct val="0"/>
                </a:spcBef>
                <a:spcAft>
                  <a:spcPct val="15000"/>
                </a:spcAft>
                <a:buChar char="•"/>
              </a:pPr>
              <a:r>
                <a:rPr lang="en-US" sz="1600" b="0" kern="1200" dirty="0"/>
                <a:t>Bed occupancy </a:t>
              </a:r>
            </a:p>
            <a:p>
              <a:pPr marL="57150" lvl="1" indent="-57150" algn="l" defTabSz="488950">
                <a:lnSpc>
                  <a:spcPct val="90000"/>
                </a:lnSpc>
                <a:spcBef>
                  <a:spcPct val="0"/>
                </a:spcBef>
                <a:spcAft>
                  <a:spcPct val="15000"/>
                </a:spcAft>
                <a:buChar char="•"/>
              </a:pPr>
              <a:r>
                <a:rPr lang="en-US" sz="1600" b="0" kern="1200" dirty="0"/>
                <a:t>Appointment waiting time</a:t>
              </a:r>
            </a:p>
            <a:p>
              <a:pPr marL="57150" lvl="1" indent="-57150" algn="l" defTabSz="488950">
                <a:lnSpc>
                  <a:spcPct val="90000"/>
                </a:lnSpc>
                <a:spcBef>
                  <a:spcPct val="0"/>
                </a:spcBef>
                <a:spcAft>
                  <a:spcPct val="15000"/>
                </a:spcAft>
                <a:buChar char="•"/>
              </a:pPr>
              <a:r>
                <a:rPr lang="en-US" sz="1600" b="0" kern="1200" dirty="0"/>
                <a:t>Staff turnover</a:t>
              </a:r>
            </a:p>
            <a:p>
              <a:pPr marL="57150" lvl="1" indent="-57150" algn="l" defTabSz="488950">
                <a:lnSpc>
                  <a:spcPct val="90000"/>
                </a:lnSpc>
                <a:spcBef>
                  <a:spcPct val="0"/>
                </a:spcBef>
                <a:spcAft>
                  <a:spcPct val="15000"/>
                </a:spcAft>
                <a:buChar char="•"/>
              </a:pPr>
              <a:r>
                <a:rPr lang="en-US" sz="1600" b="0" kern="1200" dirty="0"/>
                <a:t>Patient satisfaction</a:t>
              </a:r>
            </a:p>
          </p:txBody>
        </p:sp>
      </p:grpSp>
      <p:sp>
        <p:nvSpPr>
          <p:cNvPr id="14" name="Rectangle: Rounded Corners 13">
            <a:extLst>
              <a:ext uri="{FF2B5EF4-FFF2-40B4-BE49-F238E27FC236}">
                <a16:creationId xmlns:a16="http://schemas.microsoft.com/office/drawing/2014/main" id="{5C8E812C-2D95-4CA0-A3D7-BAF5475064D1}"/>
              </a:ext>
            </a:extLst>
          </p:cNvPr>
          <p:cNvSpPr/>
          <p:nvPr/>
        </p:nvSpPr>
        <p:spPr>
          <a:xfrm>
            <a:off x="1018010" y="2254034"/>
            <a:ext cx="1913129" cy="1844502"/>
          </a:xfrm>
          <a:prstGeom prst="roundRect">
            <a:avLst>
              <a:gd name="adj" fmla="val 10000"/>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SG"/>
          </a:p>
        </p:txBody>
      </p:sp>
    </p:spTree>
    <p:extLst>
      <p:ext uri="{BB962C8B-B14F-4D97-AF65-F5344CB8AC3E}">
        <p14:creationId xmlns:p14="http://schemas.microsoft.com/office/powerpoint/2010/main" val="433048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SG" noProof="0" dirty="0">
                <a:latin typeface="+mj-lt"/>
              </a:rPr>
              <a:t>The Balanced Scorecard</a:t>
            </a: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449832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54" y="100718"/>
            <a:ext cx="8458056" cy="823392"/>
          </a:xfrm>
        </p:spPr>
        <p:txBody>
          <a:bodyPr anchor="b" anchorCtr="0"/>
          <a:lstStyle/>
          <a:p>
            <a:r>
              <a:rPr lang="en-SG" sz="2800" noProof="0" dirty="0">
                <a:latin typeface="+mj-lt"/>
                <a:ea typeface="Roboto Medium" panose="02000000000000000000" pitchFamily="2" charset="0"/>
              </a:rPr>
              <a:t>Balanced Scorecard</a:t>
            </a:r>
          </a:p>
        </p:txBody>
      </p:sp>
      <p:sp>
        <p:nvSpPr>
          <p:cNvPr id="3" name="Content Placeholder 2"/>
          <p:cNvSpPr>
            <a:spLocks noGrp="1"/>
          </p:cNvSpPr>
          <p:nvPr>
            <p:ph idx="10"/>
          </p:nvPr>
        </p:nvSpPr>
        <p:spPr>
          <a:xfrm>
            <a:off x="435254" y="907643"/>
            <a:ext cx="8563648" cy="412869"/>
          </a:xfrm>
        </p:spPr>
        <p:txBody>
          <a:bodyPr/>
          <a:lstStyle/>
          <a:p>
            <a:r>
              <a:rPr lang="en-SG" sz="1800" i="1" noProof="0" dirty="0">
                <a:ea typeface="Roboto Medium" panose="02000000000000000000" pitchFamily="2" charset="0"/>
                <a:cs typeface="Roboto Medium" panose="02000000000000000000" pitchFamily="2" charset="0"/>
              </a:rPr>
              <a:t>Concepts of the Balanced Scorecard (BSC) Model</a:t>
            </a:r>
          </a:p>
        </p:txBody>
      </p:sp>
      <p:sp>
        <p:nvSpPr>
          <p:cNvPr id="4" name="Content Placeholder 3"/>
          <p:cNvSpPr>
            <a:spLocks noGrp="1"/>
          </p:cNvSpPr>
          <p:nvPr>
            <p:ph idx="1"/>
          </p:nvPr>
        </p:nvSpPr>
        <p:spPr>
          <a:xfrm>
            <a:off x="329662" y="1506788"/>
            <a:ext cx="7956734" cy="895799"/>
          </a:xfrm>
        </p:spPr>
        <p:txBody>
          <a:bodyPr>
            <a:noAutofit/>
          </a:bodyPr>
          <a:lstStyle/>
          <a:p>
            <a:pPr algn="just">
              <a:spcBef>
                <a:spcPts val="0"/>
              </a:spcBef>
              <a:spcAft>
                <a:spcPts val="1200"/>
              </a:spcAft>
              <a:buClr>
                <a:srgbClr val="CE0000"/>
              </a:buClr>
              <a:buFont typeface="Wingdings" panose="05000000000000000000" pitchFamily="2" charset="2"/>
              <a:buChar char="Ø"/>
            </a:pPr>
            <a:r>
              <a:rPr lang="en-SG" sz="1600" noProof="0" dirty="0">
                <a:latin typeface="+mj-lt"/>
                <a:ea typeface="Roboto Light" panose="02000000000000000000" pitchFamily="2" charset="0"/>
              </a:rPr>
              <a:t>A robust model of business performance measurement requires measures to be established in all the areas so as to provide a holistic picture of organisation business performance now and in the future. </a:t>
            </a:r>
          </a:p>
        </p:txBody>
      </p:sp>
      <p:sp>
        <p:nvSpPr>
          <p:cNvPr id="6" name="Content Placeholder 3"/>
          <p:cNvSpPr txBox="1">
            <a:spLocks/>
          </p:cNvSpPr>
          <p:nvPr/>
        </p:nvSpPr>
        <p:spPr>
          <a:xfrm>
            <a:off x="329661" y="2571750"/>
            <a:ext cx="7886993" cy="8957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0"/>
              </a:spcBef>
              <a:spcAft>
                <a:spcPts val="1200"/>
              </a:spcAft>
              <a:buClr>
                <a:srgbClr val="CE0000"/>
              </a:buClr>
              <a:buFont typeface="Wingdings" panose="05000000000000000000" pitchFamily="2" charset="2"/>
              <a:buChar char="Ø"/>
            </a:pPr>
            <a:r>
              <a:rPr lang="en-US" sz="1600" dirty="0">
                <a:latin typeface="+mj-lt"/>
                <a:ea typeface="Roboto Light" panose="02000000000000000000" pitchFamily="2" charset="0"/>
              </a:rPr>
              <a:t>In 1998, David Norton and Robert Kaplan (Harvard Business School) described how many world-class organisations have adopted business performance measurement systems way beyond looking only at financial objectives alone. </a:t>
            </a:r>
          </a:p>
        </p:txBody>
      </p:sp>
      <p:sp>
        <p:nvSpPr>
          <p:cNvPr id="7" name="Content Placeholder 2">
            <a:extLst>
              <a:ext uri="{FF2B5EF4-FFF2-40B4-BE49-F238E27FC236}">
                <a16:creationId xmlns:a16="http://schemas.microsoft.com/office/drawing/2014/main" id="{DAFF8042-CCE4-4C8C-BCBD-789615D87AB4}"/>
              </a:ext>
            </a:extLst>
          </p:cNvPr>
          <p:cNvSpPr txBox="1">
            <a:spLocks/>
          </p:cNvSpPr>
          <p:nvPr/>
        </p:nvSpPr>
        <p:spPr>
          <a:xfrm>
            <a:off x="329662" y="3702668"/>
            <a:ext cx="8229600" cy="602250"/>
          </a:xfrm>
          <a:prstGeom prst="rect">
            <a:avLst/>
          </a:prstGeom>
        </p:spPr>
        <p:txBody>
          <a:bodyPr vert="horz" lIns="91440" tIns="45720" rIns="91440" bIns="45720" rtlCol="0">
            <a:noAutofit/>
          </a:bodyPr>
          <a:lstStyle>
            <a:defPPr>
              <a:defRPr lang="en-US"/>
            </a:defPPr>
            <a:lvl1pPr marL="342900" indent="-342900" algn="just">
              <a:spcBef>
                <a:spcPts val="0"/>
              </a:spcBef>
              <a:spcAft>
                <a:spcPts val="1200"/>
              </a:spcAft>
              <a:buClr>
                <a:srgbClr val="CE0000"/>
              </a:buClr>
              <a:buFont typeface="Wingdings" panose="05000000000000000000" pitchFamily="2" charset="2"/>
              <a:buChar char="Ø"/>
              <a:defRPr>
                <a:solidFill>
                  <a:schemeClr val="tx1">
                    <a:lumMod val="95000"/>
                    <a:lumOff val="5000"/>
                  </a:schemeClr>
                </a:solidFill>
                <a:latin typeface="Roboto Light" panose="02000000000000000000" pitchFamily="2" charset="0"/>
                <a:ea typeface="Roboto Light" panose="02000000000000000000" pitchFamily="2" charset="0"/>
              </a:defRPr>
            </a:lvl1pPr>
            <a:lvl2pPr marL="742950" indent="-285750">
              <a:spcBef>
                <a:spcPct val="20000"/>
              </a:spcBef>
              <a:buFont typeface="Arial"/>
              <a:buChar char="–"/>
              <a:defRPr sz="1300">
                <a:solidFill>
                  <a:schemeClr val="tx1">
                    <a:lumMod val="95000"/>
                    <a:lumOff val="5000"/>
                  </a:schemeClr>
                </a:solidFill>
              </a:defRPr>
            </a:lvl2pPr>
            <a:lvl3pPr marL="1143000" indent="-228600">
              <a:spcBef>
                <a:spcPct val="20000"/>
              </a:spcBef>
              <a:buFont typeface="Arial"/>
              <a:buChar char="•"/>
              <a:defRPr sz="1200">
                <a:solidFill>
                  <a:schemeClr val="tx1">
                    <a:lumMod val="95000"/>
                    <a:lumOff val="5000"/>
                  </a:schemeClr>
                </a:solidFill>
              </a:defRPr>
            </a:lvl3pPr>
            <a:lvl4pPr marL="1600200" indent="-228600">
              <a:spcBef>
                <a:spcPct val="20000"/>
              </a:spcBef>
              <a:buFont typeface="Arial"/>
              <a:buChar char="–"/>
              <a:defRPr sz="1000">
                <a:solidFill>
                  <a:schemeClr val="tx1">
                    <a:lumMod val="95000"/>
                    <a:lumOff val="5000"/>
                  </a:schemeClr>
                </a:solidFill>
              </a:defRPr>
            </a:lvl4pPr>
            <a:lvl5pPr marL="2057400" indent="-228600">
              <a:spcBef>
                <a:spcPct val="20000"/>
              </a:spcBef>
              <a:buFont typeface="Arial"/>
              <a:buChar char="»"/>
              <a:defRPr sz="800">
                <a:solidFill>
                  <a:schemeClr val="tx1">
                    <a:lumMod val="95000"/>
                    <a:lumOff val="5000"/>
                  </a:schemeClr>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SG" sz="1600" dirty="0">
                <a:latin typeface="+mj-lt"/>
              </a:rPr>
              <a:t>The BSC enables organisations to clarify their visions and strategies and puts them into action.</a:t>
            </a:r>
          </a:p>
          <a:p>
            <a:endParaRPr lang="en-SG" sz="1600" dirty="0">
              <a:latin typeface="+mj-lt"/>
            </a:endParaRPr>
          </a:p>
        </p:txBody>
      </p:sp>
    </p:spTree>
    <p:extLst>
      <p:ext uri="{BB962C8B-B14F-4D97-AF65-F5344CB8AC3E}">
        <p14:creationId xmlns:p14="http://schemas.microsoft.com/office/powerpoint/2010/main" val="419049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noProof="0" dirty="0"/>
              <a:t>Consultation</a:t>
            </a:r>
          </a:p>
        </p:txBody>
      </p:sp>
      <p:sp>
        <p:nvSpPr>
          <p:cNvPr id="4" name="Content Placeholder 3"/>
          <p:cNvSpPr>
            <a:spLocks noGrp="1"/>
          </p:cNvSpPr>
          <p:nvPr>
            <p:ph idx="1"/>
          </p:nvPr>
        </p:nvSpPr>
        <p:spPr>
          <a:xfrm>
            <a:off x="260212" y="1277138"/>
            <a:ext cx="8563649" cy="3103515"/>
          </a:xfrm>
        </p:spPr>
        <p:txBody>
          <a:bodyPr>
            <a:normAutofit fontScale="92500" lnSpcReduction="10000"/>
          </a:bodyPr>
          <a:lstStyle/>
          <a:p>
            <a:r>
              <a:rPr lang="en-SG" noProof="0" dirty="0"/>
              <a:t>In class consultation</a:t>
            </a:r>
          </a:p>
          <a:p>
            <a:endParaRPr lang="en-SG" noProof="0" dirty="0"/>
          </a:p>
          <a:p>
            <a:r>
              <a:rPr lang="en-SG" noProof="0" dirty="0"/>
              <a:t>Canvas – Discussion: I could be slow answering this.</a:t>
            </a:r>
          </a:p>
          <a:p>
            <a:endParaRPr lang="en-SG" noProof="0" dirty="0"/>
          </a:p>
          <a:p>
            <a:endParaRPr lang="en-SG" noProof="0" dirty="0"/>
          </a:p>
          <a:p>
            <a:endParaRPr lang="en-SG" noProof="0" dirty="0"/>
          </a:p>
          <a:p>
            <a:endParaRPr lang="en-SG" noProof="0" dirty="0"/>
          </a:p>
          <a:p>
            <a:endParaRPr lang="en-SG" noProof="0" dirty="0"/>
          </a:p>
          <a:p>
            <a:endParaRPr lang="en-SG" noProof="0" dirty="0"/>
          </a:p>
          <a:p>
            <a:r>
              <a:rPr lang="en-SG" noProof="0" dirty="0"/>
              <a:t>Email: </a:t>
            </a:r>
            <a:r>
              <a:rPr lang="en-SG" b="1" noProof="0" dirty="0">
                <a:solidFill>
                  <a:srgbClr val="FF0000"/>
                </a:solidFill>
                <a:hlinkClick r:id="rId3"/>
              </a:rPr>
              <a:t>uwe@coe-partners.com</a:t>
            </a:r>
            <a:endParaRPr lang="en-SG" b="1" noProof="0" dirty="0">
              <a:solidFill>
                <a:srgbClr val="FF0000"/>
              </a:solidFill>
            </a:endParaRPr>
          </a:p>
          <a:p>
            <a:r>
              <a:rPr lang="en-SG" noProof="0" dirty="0"/>
              <a:t>WhatsApp: 9112 6691	WeChat: UK0911COE</a:t>
            </a:r>
          </a:p>
          <a:p>
            <a:pPr marL="0" indent="0">
              <a:buNone/>
            </a:pPr>
            <a:endParaRPr lang="en-SG" noProof="0" dirty="0"/>
          </a:p>
          <a:p>
            <a:r>
              <a:rPr lang="en-SG" noProof="0" dirty="0"/>
              <a:t>Face to face consultation after class – just ask me </a:t>
            </a:r>
            <a:r>
              <a:rPr lang="en-SG" noProof="0" dirty="0">
                <a:sym typeface="Wingdings" panose="05000000000000000000" pitchFamily="2" charset="2"/>
              </a:rPr>
              <a:t></a:t>
            </a:r>
            <a:endParaRPr lang="en-SG" noProof="0" dirty="0"/>
          </a:p>
          <a:p>
            <a:endParaRPr lang="en-SG" noProof="0" dirty="0"/>
          </a:p>
        </p:txBody>
      </p:sp>
      <p:pic>
        <p:nvPicPr>
          <p:cNvPr id="5" name="Picture 4"/>
          <p:cNvPicPr>
            <a:picLocks noChangeAspect="1"/>
          </p:cNvPicPr>
          <p:nvPr/>
        </p:nvPicPr>
        <p:blipFill>
          <a:blip r:embed="rId4"/>
          <a:stretch>
            <a:fillRect/>
          </a:stretch>
        </p:blipFill>
        <p:spPr>
          <a:xfrm>
            <a:off x="1095952" y="2041455"/>
            <a:ext cx="2730640" cy="787440"/>
          </a:xfrm>
          <a:prstGeom prst="rect">
            <a:avLst/>
          </a:prstGeom>
        </p:spPr>
      </p:pic>
    </p:spTree>
    <p:extLst>
      <p:ext uri="{BB962C8B-B14F-4D97-AF65-F5344CB8AC3E}">
        <p14:creationId xmlns:p14="http://schemas.microsoft.com/office/powerpoint/2010/main" val="1695535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75" y="114494"/>
            <a:ext cx="8563649" cy="823392"/>
          </a:xfrm>
        </p:spPr>
        <p:txBody>
          <a:bodyPr anchor="b" anchorCtr="0"/>
          <a:lstStyle/>
          <a:p>
            <a:r>
              <a:rPr lang="en-SG" sz="2800" noProof="0" dirty="0">
                <a:latin typeface="+mj-lt"/>
                <a:ea typeface="Roboto Medium" panose="02000000000000000000" pitchFamily="2" charset="0"/>
              </a:rPr>
              <a:t>The Balanced Scorecard (BSC)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a typeface="Roboto Light" panose="02000000000000000000" pitchFamily="2" charset="0"/>
              </a:rPr>
              <a:t>Financial</a:t>
            </a:r>
          </a:p>
          <a:p>
            <a:pPr algn="ctr"/>
            <a:r>
              <a:rPr lang="en-US" sz="1400" i="1" dirty="0">
                <a:solidFill>
                  <a:schemeClr val="tx1"/>
                </a:solidFill>
                <a:effectLst/>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ea typeface="Roboto Light" panose="02000000000000000000" pitchFamily="2" charset="0"/>
              </a:rPr>
              <a:t>Learning &amp; Growth</a:t>
            </a:r>
          </a:p>
          <a:p>
            <a:pPr algn="ctr"/>
            <a:r>
              <a:rPr lang="en-US" sz="1400" i="1" dirty="0">
                <a:solidFill>
                  <a:schemeClr val="tx1"/>
                </a:solidFill>
                <a:effectLst/>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ea typeface="Roboto Light" panose="02000000000000000000" pitchFamily="2" charset="0"/>
              </a:rPr>
              <a:t>Internal </a:t>
            </a:r>
            <a:r>
              <a:rPr lang="en-US" sz="1400" b="1" u="sng" dirty="0">
                <a:solidFill>
                  <a:schemeClr val="tx1"/>
                </a:solidFill>
                <a:ea typeface="Roboto Light" panose="02000000000000000000" pitchFamily="2" charset="0"/>
              </a:rPr>
              <a:t>Business Processes</a:t>
            </a:r>
          </a:p>
          <a:p>
            <a:pPr algn="ctr"/>
            <a:r>
              <a:rPr lang="en-US" sz="1400" i="1" dirty="0">
                <a:solidFill>
                  <a:schemeClr val="tx1"/>
                </a:solidFill>
                <a:effectLst/>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ea typeface="Roboto Light" panose="02000000000000000000" pitchFamily="2" charset="0"/>
              </a:rPr>
              <a:t>Customer</a:t>
            </a:r>
          </a:p>
          <a:p>
            <a:pPr algn="ctr"/>
            <a:r>
              <a:rPr lang="en-US" sz="1400" i="1" dirty="0">
                <a:solidFill>
                  <a:schemeClr val="tx1"/>
                </a:solidFill>
                <a:effectLst/>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526365" y="3109989"/>
            <a:ext cx="2091278" cy="369332"/>
          </a:xfrm>
          <a:prstGeom prst="rect">
            <a:avLst/>
          </a:prstGeom>
        </p:spPr>
        <p:txBody>
          <a:bodyPr wrap="none">
            <a:spAutoFit/>
          </a:bodyPr>
          <a:lstStyle/>
          <a:p>
            <a:pPr algn="ctr"/>
            <a:r>
              <a:rPr lang="en-US" b="1" dirty="0">
                <a:solidFill>
                  <a:srgbClr val="CE0000"/>
                </a:solidFill>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4087118-DC72-4B1A-B95C-193CB17A5C52}"/>
              </a:ext>
            </a:extLst>
          </p:cNvPr>
          <p:cNvSpPr txBox="1"/>
          <p:nvPr/>
        </p:nvSpPr>
        <p:spPr>
          <a:xfrm>
            <a:off x="411117" y="974398"/>
            <a:ext cx="8321763" cy="830997"/>
          </a:xfrm>
          <a:prstGeom prst="rect">
            <a:avLst/>
          </a:prstGeom>
          <a:noFill/>
        </p:spPr>
        <p:txBody>
          <a:bodyPr wrap="square">
            <a:spAutoFit/>
          </a:bodyPr>
          <a:lstStyle/>
          <a:p>
            <a:pPr algn="just"/>
            <a:r>
              <a:rPr lang="en-SG" sz="1600" dirty="0"/>
              <a:t>The BSC suggests that we view an organisation from four perspectives or dimensions, and we develop measures, collect data and analyse the data relative to each of the following perspectives:</a:t>
            </a:r>
          </a:p>
        </p:txBody>
      </p:sp>
    </p:spTree>
    <p:extLst>
      <p:ext uri="{BB962C8B-B14F-4D97-AF65-F5344CB8AC3E}">
        <p14:creationId xmlns:p14="http://schemas.microsoft.com/office/powerpoint/2010/main" val="321679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61756"/>
            <a:ext cx="8563649" cy="597780"/>
          </a:xfrm>
        </p:spPr>
        <p:txBody>
          <a:bodyPr anchor="ctr" anchorCtr="0">
            <a:noAutofit/>
          </a:bodyPr>
          <a:lstStyle/>
          <a:p>
            <a:r>
              <a:rPr lang="en-SG" sz="2800" noProof="0" dirty="0">
                <a:latin typeface="+mj-lt"/>
              </a:rPr>
              <a:t>The Balanced Scorecard</a:t>
            </a:r>
          </a:p>
        </p:txBody>
      </p:sp>
      <p:sp>
        <p:nvSpPr>
          <p:cNvPr id="3" name="Content Placeholder 2"/>
          <p:cNvSpPr>
            <a:spLocks noGrp="1"/>
          </p:cNvSpPr>
          <p:nvPr>
            <p:ph idx="10"/>
          </p:nvPr>
        </p:nvSpPr>
        <p:spPr>
          <a:xfrm>
            <a:off x="432121" y="885775"/>
            <a:ext cx="8563648" cy="295990"/>
          </a:xfrm>
        </p:spPr>
        <p:txBody>
          <a:bodyPr>
            <a:noAutofit/>
          </a:bodyPr>
          <a:lstStyle/>
          <a:p>
            <a:pPr>
              <a:lnSpc>
                <a:spcPct val="90000"/>
              </a:lnSpc>
            </a:pPr>
            <a:r>
              <a:rPr lang="en-SG" sz="1800" i="1" noProof="0" dirty="0"/>
              <a:t>The Financial Perspective</a:t>
            </a:r>
          </a:p>
        </p:txBody>
      </p:sp>
      <p:sp>
        <p:nvSpPr>
          <p:cNvPr id="4" name="Content Placeholder 3"/>
          <p:cNvSpPr>
            <a:spLocks noGrp="1"/>
          </p:cNvSpPr>
          <p:nvPr>
            <p:ph idx="1"/>
          </p:nvPr>
        </p:nvSpPr>
        <p:spPr>
          <a:xfrm>
            <a:off x="391886" y="1517395"/>
            <a:ext cx="7936470" cy="2475553"/>
          </a:xfrm>
        </p:spPr>
        <p:txBody>
          <a:bodyPr vert="horz" lIns="91440" tIns="45720" rIns="91440" bIns="45720" rtlCol="0">
            <a:normAutofit/>
          </a:bodyPr>
          <a:lstStyle/>
          <a:p>
            <a:pPr algn="just">
              <a:spcBef>
                <a:spcPts val="0"/>
              </a:spcBef>
              <a:spcAft>
                <a:spcPts val="1200"/>
              </a:spcAft>
              <a:buClr>
                <a:srgbClr val="CE0000"/>
              </a:buClr>
              <a:buFont typeface="Wingdings" panose="05000000000000000000" pitchFamily="2" charset="2"/>
              <a:buChar char="Ø"/>
            </a:pPr>
            <a:r>
              <a:rPr lang="en-SG" sz="1600" noProof="0" dirty="0"/>
              <a:t>For any profit-oriented organisation, the bottom-line profitability is important. </a:t>
            </a:r>
          </a:p>
          <a:p>
            <a:pPr algn="just">
              <a:spcBef>
                <a:spcPts val="0"/>
              </a:spcBef>
              <a:spcAft>
                <a:spcPts val="1200"/>
              </a:spcAft>
              <a:buClr>
                <a:srgbClr val="CE0000"/>
              </a:buClr>
              <a:buFont typeface="Wingdings" panose="05000000000000000000" pitchFamily="2" charset="2"/>
              <a:buChar char="Ø"/>
            </a:pPr>
            <a:r>
              <a:rPr lang="en-SG" sz="1600" noProof="0" dirty="0"/>
              <a:t>The measures in the financial perspective must eventually show gains in order for the organisation to conclude that its overall performance has indeed improved. </a:t>
            </a:r>
          </a:p>
          <a:p>
            <a:pPr algn="just">
              <a:spcBef>
                <a:spcPts val="0"/>
              </a:spcBef>
              <a:spcAft>
                <a:spcPts val="1200"/>
              </a:spcAft>
              <a:buClr>
                <a:srgbClr val="CE0000"/>
              </a:buClr>
              <a:buFont typeface="Wingdings" panose="05000000000000000000" pitchFamily="2" charset="2"/>
              <a:buChar char="Ø"/>
            </a:pPr>
            <a:r>
              <a:rPr lang="en-SG" sz="1600" noProof="0" dirty="0"/>
              <a:t>The measures for the other three perspectives that relate to customer, internal business process and people must be appropriately selected in order (for financial performance) to yield results</a:t>
            </a:r>
          </a:p>
        </p:txBody>
      </p:sp>
    </p:spTree>
    <p:extLst>
      <p:ext uri="{BB962C8B-B14F-4D97-AF65-F5344CB8AC3E}">
        <p14:creationId xmlns:p14="http://schemas.microsoft.com/office/powerpoint/2010/main" val="3504005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302460"/>
            <a:ext cx="8393555" cy="642706"/>
          </a:xfrm>
        </p:spPr>
        <p:txBody>
          <a:bodyPr anchor="ctr" anchorCtr="0">
            <a:normAutofit/>
          </a:bodyPr>
          <a:lstStyle/>
          <a:p>
            <a:r>
              <a:rPr lang="en-SG" sz="2800" noProof="0" dirty="0">
                <a:latin typeface="+mj-lt"/>
              </a:rPr>
              <a:t>The Balanced Scorecard</a:t>
            </a:r>
          </a:p>
        </p:txBody>
      </p:sp>
      <p:sp>
        <p:nvSpPr>
          <p:cNvPr id="3" name="Content Placeholder 2"/>
          <p:cNvSpPr>
            <a:spLocks noGrp="1"/>
          </p:cNvSpPr>
          <p:nvPr>
            <p:ph idx="10"/>
          </p:nvPr>
        </p:nvSpPr>
        <p:spPr>
          <a:xfrm>
            <a:off x="471228" y="981147"/>
            <a:ext cx="8563648" cy="392521"/>
          </a:xfrm>
        </p:spPr>
        <p:txBody>
          <a:bodyPr>
            <a:noAutofit/>
          </a:bodyPr>
          <a:lstStyle/>
          <a:p>
            <a:pPr>
              <a:lnSpc>
                <a:spcPct val="90000"/>
              </a:lnSpc>
            </a:pPr>
            <a:r>
              <a:rPr lang="en-SG" sz="1800" i="1" noProof="0" dirty="0"/>
              <a:t>The Customer Perspective</a:t>
            </a:r>
          </a:p>
        </p:txBody>
      </p:sp>
      <p:sp>
        <p:nvSpPr>
          <p:cNvPr id="4" name="Content Placeholder 3"/>
          <p:cNvSpPr>
            <a:spLocks noGrp="1"/>
          </p:cNvSpPr>
          <p:nvPr>
            <p:ph idx="1"/>
          </p:nvPr>
        </p:nvSpPr>
        <p:spPr>
          <a:xfrm>
            <a:off x="471229" y="1565820"/>
            <a:ext cx="7919736" cy="2475553"/>
          </a:xfrm>
        </p:spPr>
        <p:txBody>
          <a:bodyPr>
            <a:normAutofit/>
          </a:bodyPr>
          <a:lstStyle/>
          <a:p>
            <a:pPr>
              <a:spcBef>
                <a:spcPts val="0"/>
              </a:spcBef>
              <a:spcAft>
                <a:spcPts val="1200"/>
              </a:spcAft>
              <a:buClr>
                <a:srgbClr val="CE0000"/>
              </a:buClr>
              <a:buFont typeface="Wingdings" panose="05000000000000000000" pitchFamily="2" charset="2"/>
              <a:buChar char="Ø"/>
            </a:pPr>
            <a:r>
              <a:rPr lang="en-SG" sz="1600" noProof="0" dirty="0"/>
              <a:t>Under the Customer Perspective, an organisation needs to put “Customers First” </a:t>
            </a:r>
          </a:p>
          <a:p>
            <a:pPr>
              <a:spcBef>
                <a:spcPts val="0"/>
              </a:spcBef>
              <a:spcAft>
                <a:spcPts val="1200"/>
              </a:spcAft>
              <a:buClr>
                <a:srgbClr val="CE0000"/>
              </a:buClr>
              <a:buFont typeface="Wingdings" panose="05000000000000000000" pitchFamily="2" charset="2"/>
              <a:buChar char="Ø"/>
            </a:pPr>
            <a:r>
              <a:rPr lang="en-SG" sz="1600" noProof="0" dirty="0"/>
              <a:t>Organisations have to establish goals for each key customer requirement</a:t>
            </a:r>
          </a:p>
          <a:p>
            <a:pPr>
              <a:spcBef>
                <a:spcPts val="0"/>
              </a:spcBef>
              <a:spcAft>
                <a:spcPts val="1200"/>
              </a:spcAft>
              <a:buClr>
                <a:srgbClr val="CE0000"/>
              </a:buClr>
              <a:buFont typeface="Wingdings" panose="05000000000000000000" pitchFamily="2" charset="2"/>
              <a:buChar char="Ø"/>
            </a:pPr>
            <a:r>
              <a:rPr lang="en-SG" sz="1600" noProof="0" dirty="0"/>
              <a:t>Measures are then selected to gauge the organisation’s success in achieving these goals</a:t>
            </a:r>
          </a:p>
          <a:p>
            <a:pPr>
              <a:spcBef>
                <a:spcPts val="0"/>
              </a:spcBef>
              <a:spcAft>
                <a:spcPts val="1200"/>
              </a:spcAft>
              <a:buClr>
                <a:srgbClr val="CE0000"/>
              </a:buClr>
              <a:buFont typeface="Wingdings" panose="05000000000000000000" pitchFamily="2" charset="2"/>
              <a:buChar char="Ø"/>
            </a:pPr>
            <a:endParaRPr lang="en-SG" sz="1600" noProof="0" dirty="0"/>
          </a:p>
        </p:txBody>
      </p:sp>
    </p:spTree>
    <p:extLst>
      <p:ext uri="{BB962C8B-B14F-4D97-AF65-F5344CB8AC3E}">
        <p14:creationId xmlns:p14="http://schemas.microsoft.com/office/powerpoint/2010/main" val="818359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049" y="247756"/>
            <a:ext cx="8563649" cy="660642"/>
          </a:xfrm>
        </p:spPr>
        <p:txBody>
          <a:bodyPr anchor="b" anchorCtr="0"/>
          <a:lstStyle/>
          <a:p>
            <a:r>
              <a:rPr lang="en-SG" sz="2800" noProof="0" dirty="0">
                <a:latin typeface="+mj-lt"/>
                <a:ea typeface="Roboto Medium" panose="02000000000000000000" pitchFamily="2" charset="0"/>
              </a:rPr>
              <a:t>The Balanced Scorecard</a:t>
            </a:r>
          </a:p>
        </p:txBody>
      </p:sp>
      <p:sp>
        <p:nvSpPr>
          <p:cNvPr id="3" name="Content Placeholder 2"/>
          <p:cNvSpPr>
            <a:spLocks noGrp="1"/>
          </p:cNvSpPr>
          <p:nvPr>
            <p:ph idx="10"/>
          </p:nvPr>
        </p:nvSpPr>
        <p:spPr>
          <a:xfrm>
            <a:off x="376050" y="994958"/>
            <a:ext cx="8563648" cy="412869"/>
          </a:xfrm>
        </p:spPr>
        <p:txBody>
          <a:bodyPr/>
          <a:lstStyle/>
          <a:p>
            <a:r>
              <a:rPr lang="en-SG" sz="1800" i="1" noProof="0" dirty="0">
                <a:ea typeface="Roboto Medium" panose="02000000000000000000" pitchFamily="2" charset="0"/>
              </a:rPr>
              <a:t>The Internal Business Processes Perspective</a:t>
            </a:r>
          </a:p>
        </p:txBody>
      </p:sp>
      <p:sp>
        <p:nvSpPr>
          <p:cNvPr id="4" name="Content Placeholder 3"/>
          <p:cNvSpPr>
            <a:spLocks noGrp="1"/>
          </p:cNvSpPr>
          <p:nvPr>
            <p:ph idx="1"/>
          </p:nvPr>
        </p:nvSpPr>
        <p:spPr>
          <a:xfrm>
            <a:off x="392602" y="1580947"/>
            <a:ext cx="8530541" cy="2685348"/>
          </a:xfrm>
        </p:spPr>
        <p:txBody>
          <a:bodyPr>
            <a:noAutofit/>
          </a:bodyPr>
          <a:lstStyle/>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rPr>
              <a:t>Measures under this perspective allow managers to know how well their business is running</a:t>
            </a:r>
          </a:p>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rPr>
              <a:t>Organisations must identify key business processes that need to be excelled </a:t>
            </a:r>
          </a:p>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rPr>
              <a:t>Measures are then established to monitor the performance of these key business processes</a:t>
            </a:r>
          </a:p>
          <a:p>
            <a:pPr algn="just">
              <a:spcBef>
                <a:spcPts val="0"/>
              </a:spcBef>
              <a:spcAft>
                <a:spcPts val="1200"/>
              </a:spcAft>
              <a:buClr>
                <a:srgbClr val="CE0000"/>
              </a:buClr>
              <a:buFont typeface="Wingdings" panose="05000000000000000000" pitchFamily="2" charset="2"/>
              <a:buChar char="Ø"/>
            </a:pPr>
            <a:endParaRPr lang="en-SG" sz="1600" noProof="0" dirty="0">
              <a:ea typeface="Roboto Light" panose="02000000000000000000" pitchFamily="2" charset="0"/>
            </a:endParaRPr>
          </a:p>
        </p:txBody>
      </p:sp>
    </p:spTree>
    <p:extLst>
      <p:ext uri="{BB962C8B-B14F-4D97-AF65-F5344CB8AC3E}">
        <p14:creationId xmlns:p14="http://schemas.microsoft.com/office/powerpoint/2010/main" val="3660598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72" y="289629"/>
            <a:ext cx="8563649" cy="500644"/>
          </a:xfrm>
        </p:spPr>
        <p:txBody>
          <a:bodyPr anchor="b" anchorCtr="0"/>
          <a:lstStyle/>
          <a:p>
            <a:r>
              <a:rPr lang="en-SG" sz="2800" noProof="0" dirty="0">
                <a:latin typeface="+mj-lt"/>
                <a:ea typeface="Roboto Medium" panose="02000000000000000000" pitchFamily="2" charset="0"/>
              </a:rPr>
              <a:t>The Balanced Scorecard</a:t>
            </a:r>
          </a:p>
        </p:txBody>
      </p:sp>
      <p:sp>
        <p:nvSpPr>
          <p:cNvPr id="3" name="Content Placeholder 2"/>
          <p:cNvSpPr>
            <a:spLocks noGrp="1"/>
          </p:cNvSpPr>
          <p:nvPr>
            <p:ph idx="10"/>
          </p:nvPr>
        </p:nvSpPr>
        <p:spPr>
          <a:xfrm>
            <a:off x="370172" y="1070702"/>
            <a:ext cx="8368347" cy="567770"/>
          </a:xfrm>
        </p:spPr>
        <p:txBody>
          <a:bodyPr/>
          <a:lstStyle/>
          <a:p>
            <a:r>
              <a:rPr lang="en-SG" sz="1800" i="1" noProof="0" dirty="0">
                <a:ea typeface="Roboto Medium" panose="02000000000000000000" pitchFamily="2" charset="0"/>
              </a:rPr>
              <a:t>The Learning and Growth Perspective - s</a:t>
            </a:r>
            <a:r>
              <a:rPr lang="en-SG" sz="1800" noProof="0" dirty="0"/>
              <a:t>ometimes referred to as the innovation and development perspective</a:t>
            </a:r>
          </a:p>
          <a:p>
            <a:endParaRPr lang="en-SG" sz="1800" i="1" noProof="0" dirty="0">
              <a:ea typeface="Roboto Medium" panose="02000000000000000000" pitchFamily="2" charset="0"/>
            </a:endParaRPr>
          </a:p>
        </p:txBody>
      </p:sp>
      <p:sp>
        <p:nvSpPr>
          <p:cNvPr id="4" name="Content Placeholder 3"/>
          <p:cNvSpPr>
            <a:spLocks noGrp="1"/>
          </p:cNvSpPr>
          <p:nvPr>
            <p:ph idx="1"/>
          </p:nvPr>
        </p:nvSpPr>
        <p:spPr>
          <a:xfrm>
            <a:off x="439622" y="2027489"/>
            <a:ext cx="8269935" cy="2169435"/>
          </a:xfrm>
        </p:spPr>
        <p:txBody>
          <a:bodyPr>
            <a:noAutofit/>
          </a:bodyPr>
          <a:lstStyle/>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cs typeface="Roboto Light" panose="02000000000000000000" pitchFamily="2" charset="0"/>
              </a:rPr>
              <a:t>This perspective includes employee training and corporate cultural attitudes </a:t>
            </a:r>
          </a:p>
          <a:p>
            <a:pPr marL="0" indent="0" algn="just">
              <a:spcBef>
                <a:spcPts val="0"/>
              </a:spcBef>
              <a:spcAft>
                <a:spcPts val="1200"/>
              </a:spcAft>
              <a:buClr>
                <a:srgbClr val="CE0000"/>
              </a:buClr>
              <a:buNone/>
            </a:pPr>
            <a:endParaRPr lang="en-SG" sz="1600" noProof="0" dirty="0">
              <a:ea typeface="Roboto Light" panose="02000000000000000000" pitchFamily="2" charset="0"/>
              <a:cs typeface="Roboto Light" panose="02000000000000000000" pitchFamily="2" charset="0"/>
            </a:endParaRPr>
          </a:p>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cs typeface="Roboto Light" panose="02000000000000000000" pitchFamily="2" charset="0"/>
              </a:rPr>
              <a:t>Organisations have to establish goals that relate to innovation, growth and development</a:t>
            </a:r>
          </a:p>
          <a:p>
            <a:pPr marL="0" indent="0" algn="just">
              <a:spcBef>
                <a:spcPts val="0"/>
              </a:spcBef>
              <a:spcAft>
                <a:spcPts val="1200"/>
              </a:spcAft>
              <a:buClr>
                <a:srgbClr val="CE0000"/>
              </a:buClr>
              <a:buNone/>
            </a:pPr>
            <a:endParaRPr lang="en-SG" sz="1600" noProof="0" dirty="0">
              <a:ea typeface="Roboto Light" panose="02000000000000000000" pitchFamily="2" charset="0"/>
              <a:cs typeface="Roboto Light" panose="02000000000000000000" pitchFamily="2" charset="0"/>
            </a:endParaRPr>
          </a:p>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cs typeface="Roboto Light" panose="02000000000000000000" pitchFamily="2" charset="0"/>
              </a:rPr>
              <a:t>Measures are then selected to gauge organisation’s success in achieving these goals</a:t>
            </a:r>
          </a:p>
        </p:txBody>
      </p:sp>
    </p:spTree>
    <p:extLst>
      <p:ext uri="{BB962C8B-B14F-4D97-AF65-F5344CB8AC3E}">
        <p14:creationId xmlns:p14="http://schemas.microsoft.com/office/powerpoint/2010/main" val="2614514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39" y="232652"/>
            <a:ext cx="8563649" cy="565585"/>
          </a:xfrm>
        </p:spPr>
        <p:txBody>
          <a:bodyPr anchor="b" anchorCtr="0"/>
          <a:lstStyle/>
          <a:p>
            <a:r>
              <a:rPr lang="en-SG" sz="2800" noProof="0" dirty="0">
                <a:latin typeface="+mj-lt"/>
                <a:ea typeface="Roboto Medium" panose="02000000000000000000" pitchFamily="2" charset="0"/>
                <a:cs typeface="Roboto Medium" panose="02000000000000000000" pitchFamily="2" charset="0"/>
              </a:rPr>
              <a:t>The Balanced Scorecard</a:t>
            </a:r>
          </a:p>
        </p:txBody>
      </p:sp>
      <p:sp>
        <p:nvSpPr>
          <p:cNvPr id="3" name="Content Placeholder 2"/>
          <p:cNvSpPr>
            <a:spLocks noGrp="1"/>
          </p:cNvSpPr>
          <p:nvPr>
            <p:ph idx="1"/>
          </p:nvPr>
        </p:nvSpPr>
        <p:spPr>
          <a:xfrm>
            <a:off x="428853" y="798237"/>
            <a:ext cx="2862695" cy="412869"/>
          </a:xfrm>
        </p:spPr>
        <p:txBody>
          <a:bodyPr/>
          <a:lstStyle/>
          <a:p>
            <a:pPr marL="0" indent="0">
              <a:buNone/>
            </a:pPr>
            <a:r>
              <a:rPr lang="en-SG" sz="1800" i="1" noProof="0" dirty="0">
                <a:ea typeface="Roboto Medium" panose="02000000000000000000" pitchFamily="2" charset="0"/>
              </a:rPr>
              <a:t>An illustration — Bank </a:t>
            </a:r>
          </a:p>
        </p:txBody>
      </p:sp>
      <p:graphicFrame>
        <p:nvGraphicFramePr>
          <p:cNvPr id="7" name="Table 7">
            <a:extLst>
              <a:ext uri="{FF2B5EF4-FFF2-40B4-BE49-F238E27FC236}">
                <a16:creationId xmlns:a16="http://schemas.microsoft.com/office/drawing/2014/main" id="{40C30015-FAC9-4A3C-9101-D5DE5A21E61B}"/>
              </a:ext>
            </a:extLst>
          </p:cNvPr>
          <p:cNvGraphicFramePr>
            <a:graphicFrameLocks noGrp="1"/>
          </p:cNvGraphicFramePr>
          <p:nvPr>
            <p:extLst>
              <p:ext uri="{D42A27DB-BD31-4B8C-83A1-F6EECF244321}">
                <p14:modId xmlns:p14="http://schemas.microsoft.com/office/powerpoint/2010/main" val="3030106837"/>
              </p:ext>
            </p:extLst>
          </p:nvPr>
        </p:nvGraphicFramePr>
        <p:xfrm>
          <a:off x="510902" y="1278133"/>
          <a:ext cx="8029744" cy="3046239"/>
        </p:xfrm>
        <a:graphic>
          <a:graphicData uri="http://schemas.openxmlformats.org/drawingml/2006/table">
            <a:tbl>
              <a:tblPr firstRow="1" bandRow="1">
                <a:tableStyleId>{5C22544A-7EE6-4342-B048-85BDC9FD1C3A}</a:tableStyleId>
              </a:tblPr>
              <a:tblGrid>
                <a:gridCol w="1932665">
                  <a:extLst>
                    <a:ext uri="{9D8B030D-6E8A-4147-A177-3AD203B41FA5}">
                      <a16:colId xmlns:a16="http://schemas.microsoft.com/office/drawing/2014/main" val="3488851324"/>
                    </a:ext>
                  </a:extLst>
                </a:gridCol>
                <a:gridCol w="2904687">
                  <a:extLst>
                    <a:ext uri="{9D8B030D-6E8A-4147-A177-3AD203B41FA5}">
                      <a16:colId xmlns:a16="http://schemas.microsoft.com/office/drawing/2014/main" val="383689216"/>
                    </a:ext>
                  </a:extLst>
                </a:gridCol>
                <a:gridCol w="3192392">
                  <a:extLst>
                    <a:ext uri="{9D8B030D-6E8A-4147-A177-3AD203B41FA5}">
                      <a16:colId xmlns:a16="http://schemas.microsoft.com/office/drawing/2014/main" val="418396398"/>
                    </a:ext>
                  </a:extLst>
                </a:gridCol>
              </a:tblGrid>
              <a:tr h="290641">
                <a:tc>
                  <a:txBody>
                    <a:bodyPr/>
                    <a:lstStyle/>
                    <a:p>
                      <a:pPr algn="l"/>
                      <a:r>
                        <a:rPr lang="en-SG" sz="1400" dirty="0"/>
                        <a:t>Perspective</a:t>
                      </a:r>
                    </a:p>
                  </a:txBody>
                  <a:tcPr/>
                </a:tc>
                <a:tc>
                  <a:txBody>
                    <a:bodyPr/>
                    <a:lstStyle/>
                    <a:p>
                      <a:pPr algn="l"/>
                      <a:r>
                        <a:rPr lang="en-SG" sz="1400" dirty="0"/>
                        <a:t>Objective</a:t>
                      </a:r>
                    </a:p>
                  </a:txBody>
                  <a:tcPr/>
                </a:tc>
                <a:tc>
                  <a:txBody>
                    <a:bodyPr/>
                    <a:lstStyle/>
                    <a:p>
                      <a:pPr algn="l"/>
                      <a:r>
                        <a:rPr lang="en-SG" sz="1400" dirty="0"/>
                        <a:t>Measure</a:t>
                      </a:r>
                    </a:p>
                  </a:txBody>
                  <a:tcPr/>
                </a:tc>
                <a:extLst>
                  <a:ext uri="{0D108BD9-81ED-4DB2-BD59-A6C34878D82A}">
                    <a16:rowId xmlns:a16="http://schemas.microsoft.com/office/drawing/2014/main" val="2964680671"/>
                  </a:ext>
                </a:extLst>
              </a:tr>
              <a:tr h="656391">
                <a:tc>
                  <a:txBody>
                    <a:bodyPr/>
                    <a:lstStyle/>
                    <a:p>
                      <a:r>
                        <a:rPr lang="en-SG" sz="1400" dirty="0"/>
                        <a:t>Financial</a:t>
                      </a:r>
                    </a:p>
                  </a:txBody>
                  <a:tcPr/>
                </a:tc>
                <a:tc>
                  <a:txBody>
                    <a:bodyPr/>
                    <a:lstStyle/>
                    <a:p>
                      <a:r>
                        <a:rPr lang="en-SG" sz="1400" dirty="0"/>
                        <a:t>Survival</a:t>
                      </a:r>
                    </a:p>
                    <a:p>
                      <a:r>
                        <a:rPr lang="en-SG" sz="1400" dirty="0"/>
                        <a:t>Growth</a:t>
                      </a:r>
                    </a:p>
                    <a:p>
                      <a:r>
                        <a:rPr lang="en-SG" sz="1400" dirty="0"/>
                        <a:t>Revenue development</a:t>
                      </a:r>
                    </a:p>
                  </a:txBody>
                  <a:tcPr/>
                </a:tc>
                <a:tc>
                  <a:txBody>
                    <a:bodyPr/>
                    <a:lstStyle/>
                    <a:p>
                      <a:r>
                        <a:rPr lang="en-SG" sz="1400" dirty="0"/>
                        <a:t>Liquidity ratio</a:t>
                      </a:r>
                    </a:p>
                    <a:p>
                      <a:r>
                        <a:rPr lang="en-SG" sz="1400" dirty="0"/>
                        <a:t>Profit Margin</a:t>
                      </a:r>
                    </a:p>
                    <a:p>
                      <a:r>
                        <a:rPr lang="en-SG" sz="1400" dirty="0"/>
                        <a:t>ROI, Leverage ratio</a:t>
                      </a:r>
                    </a:p>
                  </a:txBody>
                  <a:tcPr/>
                </a:tc>
                <a:extLst>
                  <a:ext uri="{0D108BD9-81ED-4DB2-BD59-A6C34878D82A}">
                    <a16:rowId xmlns:a16="http://schemas.microsoft.com/office/drawing/2014/main" val="2328437022"/>
                  </a:ext>
                </a:extLst>
              </a:tr>
              <a:tr h="627684">
                <a:tc>
                  <a:txBody>
                    <a:bodyPr/>
                    <a:lstStyle/>
                    <a:p>
                      <a:r>
                        <a:rPr lang="en-SG" sz="1400" dirty="0"/>
                        <a:t>Customer</a:t>
                      </a:r>
                    </a:p>
                  </a:txBody>
                  <a:tcPr/>
                </a:tc>
                <a:tc>
                  <a:txBody>
                    <a:bodyPr/>
                    <a:lstStyle/>
                    <a:p>
                      <a:r>
                        <a:rPr lang="en-SG" sz="1400" dirty="0"/>
                        <a:t>Customer retention</a:t>
                      </a:r>
                    </a:p>
                    <a:p>
                      <a:r>
                        <a:rPr lang="en-SG" sz="1400" dirty="0"/>
                        <a:t>Increase market share</a:t>
                      </a:r>
                    </a:p>
                  </a:txBody>
                  <a:tcPr/>
                </a:tc>
                <a:tc>
                  <a:txBody>
                    <a:bodyPr/>
                    <a:lstStyle/>
                    <a:p>
                      <a:r>
                        <a:rPr lang="en-SG" sz="1400" dirty="0"/>
                        <a:t>Customer satisfaction</a:t>
                      </a:r>
                    </a:p>
                    <a:p>
                      <a:r>
                        <a:rPr lang="en-SG" sz="1400" dirty="0"/>
                        <a:t>Growth of current and savings accounts, safety deposits</a:t>
                      </a:r>
                    </a:p>
                  </a:txBody>
                  <a:tcPr/>
                </a:tc>
                <a:extLst>
                  <a:ext uri="{0D108BD9-81ED-4DB2-BD59-A6C34878D82A}">
                    <a16:rowId xmlns:a16="http://schemas.microsoft.com/office/drawing/2014/main" val="4126458289"/>
                  </a:ext>
                </a:extLst>
              </a:tr>
              <a:tr h="546879">
                <a:tc>
                  <a:txBody>
                    <a:bodyPr/>
                    <a:lstStyle/>
                    <a:p>
                      <a:r>
                        <a:rPr lang="en-SG" sz="1400" dirty="0"/>
                        <a:t>Internal Process</a:t>
                      </a:r>
                    </a:p>
                  </a:txBody>
                  <a:tcPr/>
                </a:tc>
                <a:tc>
                  <a:txBody>
                    <a:bodyPr/>
                    <a:lstStyle/>
                    <a:p>
                      <a:r>
                        <a:rPr lang="en-SG" sz="1400" dirty="0"/>
                        <a:t>Increased digital presence</a:t>
                      </a:r>
                    </a:p>
                    <a:p>
                      <a:r>
                        <a:rPr lang="en-SG" sz="1400" dirty="0"/>
                        <a:t>Increase service excellence</a:t>
                      </a:r>
                    </a:p>
                  </a:txBody>
                  <a:tcPr/>
                </a:tc>
                <a:tc>
                  <a:txBody>
                    <a:bodyPr/>
                    <a:lstStyle/>
                    <a:p>
                      <a:r>
                        <a:rPr lang="en-SG" sz="1400" dirty="0"/>
                        <a:t>Growth in online, mobile banking</a:t>
                      </a:r>
                    </a:p>
                    <a:p>
                      <a:r>
                        <a:rPr lang="en-SG" sz="1400" dirty="0"/>
                        <a:t>Customer complaint resolution time</a:t>
                      </a:r>
                    </a:p>
                  </a:txBody>
                  <a:tcPr/>
                </a:tc>
                <a:extLst>
                  <a:ext uri="{0D108BD9-81ED-4DB2-BD59-A6C34878D82A}">
                    <a16:rowId xmlns:a16="http://schemas.microsoft.com/office/drawing/2014/main" val="586414500"/>
                  </a:ext>
                </a:extLst>
              </a:tr>
              <a:tr h="543621">
                <a:tc>
                  <a:txBody>
                    <a:bodyPr/>
                    <a:lstStyle/>
                    <a:p>
                      <a:r>
                        <a:rPr lang="en-SG" sz="1400" dirty="0"/>
                        <a:t>Learning and Growth</a:t>
                      </a:r>
                    </a:p>
                  </a:txBody>
                  <a:tcPr/>
                </a:tc>
                <a:tc>
                  <a:txBody>
                    <a:bodyPr/>
                    <a:lstStyle/>
                    <a:p>
                      <a:r>
                        <a:rPr lang="en-SG" sz="1400" dirty="0"/>
                        <a:t>Improve employee satisfaction</a:t>
                      </a:r>
                    </a:p>
                    <a:p>
                      <a:r>
                        <a:rPr lang="en-SG" sz="1400" dirty="0"/>
                        <a:t>Improve employee capabilities</a:t>
                      </a:r>
                    </a:p>
                  </a:txBody>
                  <a:tcPr/>
                </a:tc>
                <a:tc>
                  <a:txBody>
                    <a:bodyPr/>
                    <a:lstStyle/>
                    <a:p>
                      <a:r>
                        <a:rPr lang="en-SG" sz="1400" dirty="0"/>
                        <a:t>Employee turnover</a:t>
                      </a:r>
                    </a:p>
                    <a:p>
                      <a:r>
                        <a:rPr lang="en-SG" sz="1400" dirty="0"/>
                        <a:t>Number of employees using IT in their work</a:t>
                      </a:r>
                    </a:p>
                  </a:txBody>
                  <a:tcPr/>
                </a:tc>
                <a:extLst>
                  <a:ext uri="{0D108BD9-81ED-4DB2-BD59-A6C34878D82A}">
                    <a16:rowId xmlns:a16="http://schemas.microsoft.com/office/drawing/2014/main" val="1596704893"/>
                  </a:ext>
                </a:extLst>
              </a:tr>
            </a:tbl>
          </a:graphicData>
        </a:graphic>
      </p:graphicFrame>
    </p:spTree>
    <p:extLst>
      <p:ext uri="{BB962C8B-B14F-4D97-AF65-F5344CB8AC3E}">
        <p14:creationId xmlns:p14="http://schemas.microsoft.com/office/powerpoint/2010/main" val="3769330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sz="2800" noProof="0" dirty="0">
                <a:latin typeface="+mj-lt"/>
                <a:ea typeface="ヒラギノ角ゴ Pro W3"/>
                <a:cs typeface="ヒラギノ角ゴ Pro W3"/>
              </a:rPr>
              <a:t>Class Discussion 2</a:t>
            </a:r>
            <a:endParaRPr lang="en-SG" sz="2800" noProof="0" dirty="0">
              <a:latin typeface="+mj-lt"/>
            </a:endParaRPr>
          </a:p>
        </p:txBody>
      </p:sp>
      <p:sp>
        <p:nvSpPr>
          <p:cNvPr id="4" name="Content Placeholder 3">
            <a:extLst>
              <a:ext uri="{FF2B5EF4-FFF2-40B4-BE49-F238E27FC236}">
                <a16:creationId xmlns:a16="http://schemas.microsoft.com/office/drawing/2014/main" id="{E86F4D98-0A28-AC16-B646-1FDDD13B71F3}"/>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a:noAutofit/>
          </a:bodyPr>
          <a:lstStyle/>
          <a:p>
            <a:pPr marL="0" indent="0">
              <a:buNone/>
            </a:pPr>
            <a:r>
              <a:rPr lang="en-SG" sz="1800" noProof="0" dirty="0">
                <a:solidFill>
                  <a:sysClr val="windowText" lastClr="000000"/>
                </a:solidFill>
                <a:cs typeface="Arial" pitchFamily="34" charset="0"/>
              </a:rPr>
              <a:t>What are some of the possible measures for each of the four Balanced Scorecard perspectives for a </a:t>
            </a:r>
            <a:r>
              <a:rPr lang="en-SG" sz="1800" b="1" noProof="0" dirty="0">
                <a:solidFill>
                  <a:sysClr val="windowText" lastClr="000000"/>
                </a:solidFill>
                <a:cs typeface="Arial" pitchFamily="34" charset="0"/>
              </a:rPr>
              <a:t>Telecom service provider</a:t>
            </a:r>
            <a:r>
              <a:rPr lang="en-SG" sz="1800" noProof="0" dirty="0">
                <a:solidFill>
                  <a:sysClr val="windowText" lastClr="000000"/>
                </a:solidFill>
                <a:cs typeface="Arial" pitchFamily="34" charset="0"/>
              </a:rPr>
              <a:t>?  </a:t>
            </a:r>
          </a:p>
          <a:p>
            <a:endParaRPr lang="en-SG" sz="1800" noProof="0" dirty="0"/>
          </a:p>
        </p:txBody>
      </p:sp>
    </p:spTree>
    <p:extLst>
      <p:ext uri="{BB962C8B-B14F-4D97-AF65-F5344CB8AC3E}">
        <p14:creationId xmlns:p14="http://schemas.microsoft.com/office/powerpoint/2010/main" val="1243467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sz="2800" noProof="0" dirty="0">
                <a:latin typeface="+mj-lt"/>
                <a:ea typeface="ヒラギノ角ゴ Pro W3"/>
                <a:cs typeface="ヒラギノ角ゴ Pro W3"/>
              </a:rPr>
              <a:t>Class Discussion 2</a:t>
            </a:r>
            <a:endParaRPr lang="en-SG" sz="2800" noProof="0" dirty="0">
              <a:latin typeface="+mj-lt"/>
            </a:endParaRPr>
          </a:p>
        </p:txBody>
      </p:sp>
      <p:sp>
        <p:nvSpPr>
          <p:cNvPr id="15" name="Content Placeholder 14">
            <a:extLst>
              <a:ext uri="{FF2B5EF4-FFF2-40B4-BE49-F238E27FC236}">
                <a16:creationId xmlns:a16="http://schemas.microsoft.com/office/drawing/2014/main" id="{8AD8CFF8-AD81-FE8C-BEF3-30BA523BE12E}"/>
              </a:ext>
            </a:extLst>
          </p:cNvPr>
          <p:cNvSpPr>
            <a:spLocks noGrp="1"/>
          </p:cNvSpPr>
          <p:nvPr>
            <p:ph idx="10"/>
          </p:nvPr>
        </p:nvSpPr>
        <p:spPr/>
        <p:txBody>
          <a:bodyPr/>
          <a:lstStyle/>
          <a:p>
            <a:endParaRPr lang="en-SG"/>
          </a:p>
        </p:txBody>
      </p:sp>
      <p:sp>
        <p:nvSpPr>
          <p:cNvPr id="3" name="Content Placeholder 2">
            <a:extLst>
              <a:ext uri="{FF2B5EF4-FFF2-40B4-BE49-F238E27FC236}">
                <a16:creationId xmlns:a16="http://schemas.microsoft.com/office/drawing/2014/main" id="{F7BE2F30-10CE-BBC3-ADBB-E496B39056DE}"/>
              </a:ext>
            </a:extLst>
          </p:cNvPr>
          <p:cNvSpPr>
            <a:spLocks noGrp="1"/>
          </p:cNvSpPr>
          <p:nvPr>
            <p:ph idx="1"/>
          </p:nvPr>
        </p:nvSpPr>
        <p:spPr/>
        <p:txBody>
          <a:bodyPr/>
          <a:lstStyle/>
          <a:p>
            <a:pPr marL="0" indent="0">
              <a:buNone/>
            </a:pPr>
            <a:r>
              <a:rPr lang="en-SG" sz="1400" dirty="0">
                <a:solidFill>
                  <a:sysClr val="windowText" lastClr="000000"/>
                </a:solidFill>
                <a:cs typeface="Arial" pitchFamily="34" charset="0"/>
              </a:rPr>
              <a:t>What are some of the possible measures for each of the four Balanced Scorecard perspectives for a Telecom service provider?  </a:t>
            </a:r>
          </a:p>
        </p:txBody>
      </p:sp>
      <p:grpSp>
        <p:nvGrpSpPr>
          <p:cNvPr id="14" name="Group 13"/>
          <p:cNvGrpSpPr/>
          <p:nvPr/>
        </p:nvGrpSpPr>
        <p:grpSpPr>
          <a:xfrm>
            <a:off x="354270" y="1686284"/>
            <a:ext cx="8196088" cy="3230476"/>
            <a:chOff x="1062986" y="2126881"/>
            <a:chExt cx="7623813" cy="4939119"/>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Customer lifetime value, Brand recall, Market share, Market growth</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Service resolution time, Network downtime, Call drop, New Service Launch Time</a:t>
              </a:r>
            </a:p>
          </p:txBody>
        </p:sp>
        <p:sp>
          <p:nvSpPr>
            <p:cNvPr id="8" name="Rectangle 7"/>
            <p:cNvSpPr/>
            <p:nvPr/>
          </p:nvSpPr>
          <p:spPr>
            <a:xfrm>
              <a:off x="3641850" y="5642211"/>
              <a:ext cx="2279596" cy="142378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Satisfaction, Employee churn rate, Training and development hours, Skill upgrade programs</a:t>
              </a:r>
            </a:p>
          </p:txBody>
        </p:sp>
        <p:cxnSp>
          <p:nvCxnSpPr>
            <p:cNvPr id="9" name="Curved Connector 8"/>
            <p:cNvCxnSpPr>
              <a:cxnSpLocks/>
              <a:stCxn id="5" idx="1"/>
              <a:endCxn id="6" idx="0"/>
            </p:cNvCxnSpPr>
            <p:nvPr/>
          </p:nvCxnSpPr>
          <p:spPr>
            <a:xfrm rot="10800000" flipV="1">
              <a:off x="2052934" y="2661246"/>
              <a:ext cx="1767316" cy="109761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a:cxnSpLocks/>
              <a:stCxn id="6" idx="2"/>
              <a:endCxn id="8" idx="1"/>
            </p:cNvCxnSpPr>
            <p:nvPr/>
          </p:nvCxnSpPr>
          <p:spPr>
            <a:xfrm rot="16200000" flipH="1">
              <a:off x="2084135" y="4796391"/>
              <a:ext cx="1526513" cy="158891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a:cxnSpLocks/>
              <a:stCxn id="8" idx="3"/>
              <a:endCxn id="7" idx="2"/>
            </p:cNvCxnSpPr>
            <p:nvPr/>
          </p:nvCxnSpPr>
          <p:spPr>
            <a:xfrm flipV="1">
              <a:off x="5921446" y="4827592"/>
              <a:ext cx="1634409" cy="1526513"/>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a:cxnSpLocks/>
              <a:stCxn id="7" idx="0"/>
              <a:endCxn id="5" idx="3"/>
            </p:cNvCxnSpPr>
            <p:nvPr/>
          </p:nvCxnSpPr>
          <p:spPr>
            <a:xfrm rot="16200000" flipV="1">
              <a:off x="6129194" y="2332202"/>
              <a:ext cx="1097615" cy="1755707"/>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801544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SG" noProof="0" dirty="0">
                <a:latin typeface="+mj-lt"/>
              </a:rPr>
              <a:t>The Strategy Map</a:t>
            </a:r>
          </a:p>
        </p:txBody>
      </p:sp>
    </p:spTree>
    <p:extLst>
      <p:ext uri="{BB962C8B-B14F-4D97-AF65-F5344CB8AC3E}">
        <p14:creationId xmlns:p14="http://schemas.microsoft.com/office/powerpoint/2010/main" val="372628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800" noProof="0" dirty="0">
                <a:latin typeface="+mj-lt"/>
                <a:ea typeface="Roboto Medium" panose="02000000000000000000" pitchFamily="2" charset="0"/>
              </a:rPr>
              <a:t>The Strategy Map</a:t>
            </a:r>
          </a:p>
        </p:txBody>
      </p:sp>
      <p:sp>
        <p:nvSpPr>
          <p:cNvPr id="3" name="Content Placeholder 2"/>
          <p:cNvSpPr>
            <a:spLocks noGrp="1"/>
          </p:cNvSpPr>
          <p:nvPr>
            <p:ph idx="10"/>
          </p:nvPr>
        </p:nvSpPr>
        <p:spPr/>
        <p:txBody>
          <a:bodyPr/>
          <a:lstStyle/>
          <a:p>
            <a:r>
              <a:rPr lang="en-SG" sz="1800" i="1" noProof="0" dirty="0">
                <a:ea typeface="Roboto Medium" panose="02000000000000000000" pitchFamily="2" charset="0"/>
              </a:rPr>
              <a:t>What is a Strategy map?</a:t>
            </a:r>
          </a:p>
          <a:p>
            <a:endParaRPr lang="en-SG" sz="1800" noProof="0" dirty="0"/>
          </a:p>
        </p:txBody>
      </p:sp>
      <p:sp>
        <p:nvSpPr>
          <p:cNvPr id="4" name="Content Placeholder 3"/>
          <p:cNvSpPr>
            <a:spLocks noGrp="1"/>
          </p:cNvSpPr>
          <p:nvPr>
            <p:ph idx="1"/>
          </p:nvPr>
        </p:nvSpPr>
        <p:spPr/>
        <p:txBody>
          <a:bodyPr vert="horz" lIns="91440" tIns="45720" rIns="91440" bIns="45720" rtlCol="0">
            <a:noAutofit/>
          </a:bodyPr>
          <a:lstStyle/>
          <a:p>
            <a:pPr algn="just">
              <a:spcBef>
                <a:spcPts val="0"/>
              </a:spcBef>
              <a:spcAft>
                <a:spcPts val="1200"/>
              </a:spcAft>
              <a:buClr>
                <a:srgbClr val="CE0000"/>
              </a:buClr>
              <a:buFont typeface="Wingdings" panose="05000000000000000000" pitchFamily="2" charset="2"/>
              <a:buChar char="Ø"/>
            </a:pPr>
            <a:r>
              <a:rPr lang="en-SG" sz="1600" dirty="0">
                <a:ea typeface="Roboto Light" panose="02000000000000000000" pitchFamily="2" charset="0"/>
              </a:rPr>
              <a:t>The “strategy map” lays out the process of executing strategies through planned activities that are intended to achieve certain strategic objectives.</a:t>
            </a:r>
          </a:p>
          <a:p>
            <a:pPr algn="just">
              <a:spcBef>
                <a:spcPts val="0"/>
              </a:spcBef>
              <a:spcAft>
                <a:spcPts val="1200"/>
              </a:spcAft>
              <a:buClr>
                <a:srgbClr val="CE0000"/>
              </a:buClr>
              <a:buFont typeface="Wingdings" panose="05000000000000000000" pitchFamily="2" charset="2"/>
              <a:buChar char="Ø"/>
            </a:pPr>
            <a:r>
              <a:rPr lang="en-SG" sz="1600" dirty="0"/>
              <a:t>Measurable business performance indicators are then established to track advancement towards strategic objectives, and to drive necessary improvement actions that will bring the organisation towards its intended strategic objectives.</a:t>
            </a:r>
            <a:endParaRPr lang="en-SG" sz="1600" dirty="0">
              <a:ea typeface="Roboto Light" panose="02000000000000000000" pitchFamily="2" charset="0"/>
            </a:endParaRPr>
          </a:p>
        </p:txBody>
      </p:sp>
    </p:spTree>
    <p:extLst>
      <p:ext uri="{BB962C8B-B14F-4D97-AF65-F5344CB8AC3E}">
        <p14:creationId xmlns:p14="http://schemas.microsoft.com/office/powerpoint/2010/main" val="104183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QR code for this padlet">
            <a:extLst>
              <a:ext uri="{FF2B5EF4-FFF2-40B4-BE49-F238E27FC236}">
                <a16:creationId xmlns:a16="http://schemas.microsoft.com/office/drawing/2014/main" id="{F5C6AB3F-EFFB-5EE4-6CAB-0BF1AD333282}"/>
              </a:ext>
            </a:extLst>
          </p:cNvPr>
          <p:cNvPicPr>
            <a:picLocks noGrp="1" noChangeAspect="1" noChangeArrowheads="1"/>
          </p:cNvPicPr>
          <p:nvPr>
            <p:ph type="pic" idx="11"/>
          </p:nvPr>
        </p:nvPicPr>
        <p:blipFill>
          <a:blip r:embed="rId2">
            <a:extLst>
              <a:ext uri="{28A0092B-C50C-407E-A947-70E740481C1C}">
                <a14:useLocalDpi xmlns:a14="http://schemas.microsoft.com/office/drawing/2010/main" val="0"/>
              </a:ext>
            </a:extLst>
          </a:blip>
          <a:stretch/>
        </p:blipFill>
        <p:spPr bwMode="auto">
          <a:xfrm>
            <a:off x="5136773" y="724342"/>
            <a:ext cx="3212757" cy="3212757"/>
          </a:xfrm>
          <a:prstGeom prst="rect">
            <a:avLst/>
          </a:prstGeom>
          <a:solidFill>
            <a:srgbClr val="FFFFFF"/>
          </a:solidFill>
        </p:spPr>
      </p:pic>
      <p:sp>
        <p:nvSpPr>
          <p:cNvPr id="10" name="Title 2">
            <a:extLst>
              <a:ext uri="{FF2B5EF4-FFF2-40B4-BE49-F238E27FC236}">
                <a16:creationId xmlns:a16="http://schemas.microsoft.com/office/drawing/2014/main" id="{72E8D886-B495-1B3D-DE4F-5976610E0817}"/>
              </a:ext>
            </a:extLst>
          </p:cNvPr>
          <p:cNvSpPr>
            <a:spLocks noGrp="1"/>
          </p:cNvSpPr>
          <p:nvPr>
            <p:ph type="title"/>
          </p:nvPr>
        </p:nvSpPr>
        <p:spPr>
          <a:xfrm>
            <a:off x="260213" y="645796"/>
            <a:ext cx="3747016" cy="823392"/>
          </a:xfrm>
        </p:spPr>
        <p:txBody>
          <a:bodyPr/>
          <a:lstStyle/>
          <a:p>
            <a:r>
              <a:rPr lang="en-SG" noProof="0" dirty="0"/>
              <a:t>Which industry are you from?</a:t>
            </a:r>
          </a:p>
        </p:txBody>
      </p:sp>
      <p:sp>
        <p:nvSpPr>
          <p:cNvPr id="14" name="Content Placeholder 4">
            <a:extLst>
              <a:ext uri="{FF2B5EF4-FFF2-40B4-BE49-F238E27FC236}">
                <a16:creationId xmlns:a16="http://schemas.microsoft.com/office/drawing/2014/main" id="{534E42FB-EFD1-4582-FF5D-6458E728EC95}"/>
              </a:ext>
            </a:extLst>
          </p:cNvPr>
          <p:cNvSpPr>
            <a:spLocks noGrp="1"/>
          </p:cNvSpPr>
          <p:nvPr>
            <p:ph idx="10"/>
          </p:nvPr>
        </p:nvSpPr>
        <p:spPr>
          <a:xfrm>
            <a:off x="260213" y="1517622"/>
            <a:ext cx="3747016" cy="295990"/>
          </a:xfrm>
        </p:spPr>
        <p:txBody>
          <a:bodyPr/>
          <a:lstStyle/>
          <a:p>
            <a:endParaRPr lang="en-US"/>
          </a:p>
        </p:txBody>
      </p:sp>
      <p:sp>
        <p:nvSpPr>
          <p:cNvPr id="8" name="Content Placeholder 7">
            <a:extLst>
              <a:ext uri="{FF2B5EF4-FFF2-40B4-BE49-F238E27FC236}">
                <a16:creationId xmlns:a16="http://schemas.microsoft.com/office/drawing/2014/main" id="{ED337021-08DF-A5C4-C933-4240432B7F1F}"/>
              </a:ext>
            </a:extLst>
          </p:cNvPr>
          <p:cNvSpPr txBox="1">
            <a:spLocks noGrp="1"/>
          </p:cNvSpPr>
          <p:nvPr>
            <p:ph idx="1"/>
          </p:nvPr>
        </p:nvSpPr>
        <p:spPr>
          <a:xfrm>
            <a:off x="260350" y="1905000"/>
            <a:ext cx="3746500" cy="523220"/>
          </a:xfrm>
          <a:prstGeom prst="rect">
            <a:avLst/>
          </a:prstGeom>
          <a:noFill/>
        </p:spPr>
        <p:txBody>
          <a:bodyPr wrap="square">
            <a:spAutoFit/>
          </a:bodyPr>
          <a:lstStyle/>
          <a:p>
            <a:pPr marL="0" indent="0">
              <a:buNone/>
            </a:pPr>
            <a:r>
              <a:rPr lang="en-SG" noProof="0" dirty="0">
                <a:hlinkClick r:id="rId3"/>
              </a:rPr>
              <a:t>https://padlet.com/uwekaufmann911/which-industry-are-you-from-l3gre7fjuksl2dwk</a:t>
            </a:r>
            <a:r>
              <a:rPr lang="en-SG" noProof="0" dirty="0"/>
              <a:t> </a:t>
            </a:r>
          </a:p>
        </p:txBody>
      </p:sp>
    </p:spTree>
    <p:extLst>
      <p:ext uri="{BB962C8B-B14F-4D97-AF65-F5344CB8AC3E}">
        <p14:creationId xmlns:p14="http://schemas.microsoft.com/office/powerpoint/2010/main" val="2073695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317089" y="1380606"/>
            <a:ext cx="7919885" cy="310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Strategy Theme:</a:t>
            </a:r>
            <a:endParaRPr lang="en-SG" sz="1350" dirty="0"/>
          </a:p>
        </p:txBody>
      </p:sp>
      <p:sp>
        <p:nvSpPr>
          <p:cNvPr id="54" name="Rounded Rectangle 53"/>
          <p:cNvSpPr/>
          <p:nvPr/>
        </p:nvSpPr>
        <p:spPr>
          <a:xfrm>
            <a:off x="317089" y="1755056"/>
            <a:ext cx="4341653" cy="2351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Strategy Objectives and Strategy Map</a:t>
            </a:r>
            <a:endParaRPr lang="en-SG" sz="1350" dirty="0"/>
          </a:p>
        </p:txBody>
      </p:sp>
      <p:sp>
        <p:nvSpPr>
          <p:cNvPr id="55" name="Rounded Rectangle 54"/>
          <p:cNvSpPr/>
          <p:nvPr/>
        </p:nvSpPr>
        <p:spPr>
          <a:xfrm>
            <a:off x="4709791" y="1763356"/>
            <a:ext cx="1339600" cy="2024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1350" dirty="0"/>
              <a:t>Measures</a:t>
            </a:r>
          </a:p>
        </p:txBody>
      </p:sp>
      <p:grpSp>
        <p:nvGrpSpPr>
          <p:cNvPr id="21" name="Group 20"/>
          <p:cNvGrpSpPr/>
          <p:nvPr/>
        </p:nvGrpSpPr>
        <p:grpSpPr>
          <a:xfrm>
            <a:off x="4723297" y="2031284"/>
            <a:ext cx="1326092" cy="2645529"/>
            <a:chOff x="6472648" y="2064679"/>
            <a:chExt cx="2415630" cy="3011015"/>
          </a:xfrm>
        </p:grpSpPr>
        <p:sp>
          <p:nvSpPr>
            <p:cNvPr id="57" name="Rounded Rectangle 56"/>
            <p:cNvSpPr/>
            <p:nvPr/>
          </p:nvSpPr>
          <p:spPr>
            <a:xfrm>
              <a:off x="6485603" y="2064679"/>
              <a:ext cx="2402675"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sp>
          <p:nvSpPr>
            <p:cNvPr id="59" name="Rounded Rectangle 58"/>
            <p:cNvSpPr/>
            <p:nvPr/>
          </p:nvSpPr>
          <p:spPr>
            <a:xfrm>
              <a:off x="6472648" y="2823625"/>
              <a:ext cx="2415630"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sp>
          <p:nvSpPr>
            <p:cNvPr id="60" name="Rounded Rectangle 59"/>
            <p:cNvSpPr/>
            <p:nvPr/>
          </p:nvSpPr>
          <p:spPr>
            <a:xfrm>
              <a:off x="6472648" y="3566523"/>
              <a:ext cx="2415630" cy="70942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1000" dirty="0"/>
            </a:p>
          </p:txBody>
        </p:sp>
        <p:sp>
          <p:nvSpPr>
            <p:cNvPr id="61" name="Rounded Rectangle 60"/>
            <p:cNvSpPr/>
            <p:nvPr/>
          </p:nvSpPr>
          <p:spPr>
            <a:xfrm>
              <a:off x="6485603" y="4352775"/>
              <a:ext cx="2402675" cy="72291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grpSp>
      <p:grpSp>
        <p:nvGrpSpPr>
          <p:cNvPr id="20" name="Group 19"/>
          <p:cNvGrpSpPr/>
          <p:nvPr/>
        </p:nvGrpSpPr>
        <p:grpSpPr>
          <a:xfrm>
            <a:off x="280487" y="2059743"/>
            <a:ext cx="4378255" cy="2617070"/>
            <a:chOff x="293266" y="2064680"/>
            <a:chExt cx="6109991" cy="2927848"/>
          </a:xfrm>
        </p:grpSpPr>
        <p:grpSp>
          <p:nvGrpSpPr>
            <p:cNvPr id="16" name="Group 15"/>
            <p:cNvGrpSpPr/>
            <p:nvPr/>
          </p:nvGrpSpPr>
          <p:grpSpPr>
            <a:xfrm>
              <a:off x="306220" y="4352776"/>
              <a:ext cx="6086168" cy="639752"/>
              <a:chOff x="306220" y="4352776"/>
              <a:chExt cx="6086168" cy="639752"/>
            </a:xfrm>
          </p:grpSpPr>
          <p:grpSp>
            <p:nvGrpSpPr>
              <p:cNvPr id="12" name="Group 11"/>
              <p:cNvGrpSpPr/>
              <p:nvPr/>
            </p:nvGrpSpPr>
            <p:grpSpPr>
              <a:xfrm>
                <a:off x="306220" y="4352776"/>
                <a:ext cx="6086168" cy="639752"/>
                <a:chOff x="0" y="4215762"/>
                <a:chExt cx="8128000" cy="1199645"/>
              </a:xfrm>
            </p:grpSpPr>
            <p:sp>
              <p:nvSpPr>
                <p:cNvPr id="13" name="Rounded Rectangle 12"/>
                <p:cNvSpPr/>
                <p:nvPr/>
              </p:nvSpPr>
              <p:spPr>
                <a:xfrm>
                  <a:off x="0" y="4215762"/>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4" name="Rounded Rectangle 4"/>
                <p:cNvSpPr txBox="1"/>
                <p:nvPr/>
              </p:nvSpPr>
              <p:spPr>
                <a:xfrm>
                  <a:off x="0" y="4215762"/>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Organizational Capacity</a:t>
                  </a:r>
                </a:p>
              </p:txBody>
            </p:sp>
          </p:grpSp>
          <p:sp>
            <p:nvSpPr>
              <p:cNvPr id="101" name="Rounded Rectangle 100"/>
              <p:cNvSpPr/>
              <p:nvPr/>
            </p:nvSpPr>
            <p:spPr>
              <a:xfrm>
                <a:off x="213207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102" name="Rounded Rectangle 101"/>
              <p:cNvSpPr/>
              <p:nvPr/>
            </p:nvSpPr>
            <p:spPr>
              <a:xfrm>
                <a:off x="3599902"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103" name="Rounded Rectangle 102"/>
              <p:cNvSpPr/>
              <p:nvPr/>
            </p:nvSpPr>
            <p:spPr>
              <a:xfrm>
                <a:off x="504119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grpSp>
        <p:grpSp>
          <p:nvGrpSpPr>
            <p:cNvPr id="18" name="Group 17"/>
            <p:cNvGrpSpPr/>
            <p:nvPr/>
          </p:nvGrpSpPr>
          <p:grpSpPr>
            <a:xfrm>
              <a:off x="293266" y="3589393"/>
              <a:ext cx="6086168" cy="639752"/>
              <a:chOff x="293266" y="3589393"/>
              <a:chExt cx="6086168" cy="639752"/>
            </a:xfrm>
          </p:grpSpPr>
          <p:grpSp>
            <p:nvGrpSpPr>
              <p:cNvPr id="9" name="Group 8"/>
              <p:cNvGrpSpPr/>
              <p:nvPr/>
            </p:nvGrpSpPr>
            <p:grpSpPr>
              <a:xfrm>
                <a:off x="293266" y="3589393"/>
                <a:ext cx="6086168" cy="639752"/>
                <a:chOff x="0" y="2811594"/>
                <a:chExt cx="8128000" cy="1199645"/>
              </a:xfrm>
            </p:grpSpPr>
            <p:sp>
              <p:nvSpPr>
                <p:cNvPr id="10" name="Rounded Rectangle 9"/>
                <p:cNvSpPr/>
                <p:nvPr/>
              </p:nvSpPr>
              <p:spPr>
                <a:xfrm>
                  <a:off x="0" y="2811594"/>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1" name="Rounded Rectangle 4"/>
                <p:cNvSpPr txBox="1"/>
                <p:nvPr/>
              </p:nvSpPr>
              <p:spPr>
                <a:xfrm>
                  <a:off x="0" y="2811594"/>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Internal Business Process</a:t>
                  </a:r>
                </a:p>
              </p:txBody>
            </p:sp>
          </p:grpSp>
          <p:sp>
            <p:nvSpPr>
              <p:cNvPr id="98" name="Rounded Rectangle 97"/>
              <p:cNvSpPr/>
              <p:nvPr/>
            </p:nvSpPr>
            <p:spPr>
              <a:xfrm>
                <a:off x="2129985"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99" name="Rounded Rectangle 98"/>
              <p:cNvSpPr/>
              <p:nvPr/>
            </p:nvSpPr>
            <p:spPr>
              <a:xfrm>
                <a:off x="3597816"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100" name="Rounded Rectangle 99"/>
              <p:cNvSpPr/>
              <p:nvPr/>
            </p:nvSpPr>
            <p:spPr>
              <a:xfrm>
                <a:off x="5039104"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grpSp>
        <p:grpSp>
          <p:nvGrpSpPr>
            <p:cNvPr id="19" name="Group 18"/>
            <p:cNvGrpSpPr/>
            <p:nvPr/>
          </p:nvGrpSpPr>
          <p:grpSpPr>
            <a:xfrm>
              <a:off x="306220" y="2823626"/>
              <a:ext cx="6086168" cy="639752"/>
              <a:chOff x="306220" y="2823626"/>
              <a:chExt cx="6086168" cy="639752"/>
            </a:xfrm>
          </p:grpSpPr>
          <p:grpSp>
            <p:nvGrpSpPr>
              <p:cNvPr id="6" name="Group 5"/>
              <p:cNvGrpSpPr/>
              <p:nvPr/>
            </p:nvGrpSpPr>
            <p:grpSpPr>
              <a:xfrm>
                <a:off x="306220" y="2823626"/>
                <a:ext cx="6086168" cy="639752"/>
                <a:chOff x="0" y="1407426"/>
                <a:chExt cx="8128000" cy="1199645"/>
              </a:xfrm>
            </p:grpSpPr>
            <p:sp>
              <p:nvSpPr>
                <p:cNvPr id="7" name="Rounded Rectangle 6"/>
                <p:cNvSpPr/>
                <p:nvPr/>
              </p:nvSpPr>
              <p:spPr>
                <a:xfrm>
                  <a:off x="0" y="1407426"/>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8" name="Rounded Rectangle 4"/>
                <p:cNvSpPr txBox="1"/>
                <p:nvPr/>
              </p:nvSpPr>
              <p:spPr>
                <a:xfrm>
                  <a:off x="0" y="1407426"/>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Customer</a:t>
                  </a:r>
                </a:p>
              </p:txBody>
            </p:sp>
          </p:grpSp>
          <p:sp>
            <p:nvSpPr>
              <p:cNvPr id="95" name="Rounded Rectangle 94"/>
              <p:cNvSpPr/>
              <p:nvPr/>
            </p:nvSpPr>
            <p:spPr>
              <a:xfrm>
                <a:off x="214293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96" name="Rounded Rectangle 95"/>
              <p:cNvSpPr/>
              <p:nvPr/>
            </p:nvSpPr>
            <p:spPr>
              <a:xfrm>
                <a:off x="3610771"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97" name="Rounded Rectangle 96"/>
              <p:cNvSpPr/>
              <p:nvPr/>
            </p:nvSpPr>
            <p:spPr>
              <a:xfrm>
                <a:off x="505205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grpSp>
        <p:grpSp>
          <p:nvGrpSpPr>
            <p:cNvPr id="5" name="Group 4"/>
            <p:cNvGrpSpPr/>
            <p:nvPr/>
          </p:nvGrpSpPr>
          <p:grpSpPr>
            <a:xfrm>
              <a:off x="317089" y="2064680"/>
              <a:ext cx="6086168" cy="639752"/>
              <a:chOff x="317089" y="2064680"/>
              <a:chExt cx="6086168" cy="639752"/>
            </a:xfrm>
          </p:grpSpPr>
          <p:grpSp>
            <p:nvGrpSpPr>
              <p:cNvPr id="2" name="Group 1"/>
              <p:cNvGrpSpPr/>
              <p:nvPr/>
            </p:nvGrpSpPr>
            <p:grpSpPr>
              <a:xfrm>
                <a:off x="317089" y="2064680"/>
                <a:ext cx="6086168" cy="639752"/>
                <a:chOff x="0" y="3259"/>
                <a:chExt cx="8128000" cy="1199645"/>
              </a:xfrm>
            </p:grpSpPr>
            <p:sp>
              <p:nvSpPr>
                <p:cNvPr id="3" name="Rounded Rectangle 2"/>
                <p:cNvSpPr/>
                <p:nvPr/>
              </p:nvSpPr>
              <p:spPr>
                <a:xfrm>
                  <a:off x="0" y="3259"/>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4" name="Rounded Rectangle 4"/>
                <p:cNvSpPr txBox="1"/>
                <p:nvPr/>
              </p:nvSpPr>
              <p:spPr>
                <a:xfrm>
                  <a:off x="0" y="3259"/>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Financial</a:t>
                  </a:r>
                </a:p>
              </p:txBody>
            </p:sp>
          </p:grpSp>
          <p:sp>
            <p:nvSpPr>
              <p:cNvPr id="92" name="Rounded Rectangle 91"/>
              <p:cNvSpPr/>
              <p:nvPr/>
            </p:nvSpPr>
            <p:spPr>
              <a:xfrm>
                <a:off x="214293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93" name="Rounded Rectangle 92"/>
              <p:cNvSpPr/>
              <p:nvPr/>
            </p:nvSpPr>
            <p:spPr>
              <a:xfrm>
                <a:off x="3610771"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sp>
            <p:nvSpPr>
              <p:cNvPr id="94" name="Rounded Rectangle 93"/>
              <p:cNvSpPr/>
              <p:nvPr/>
            </p:nvSpPr>
            <p:spPr>
              <a:xfrm>
                <a:off x="505205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p:txBody>
          </p:sp>
        </p:grpSp>
      </p:grpSp>
      <p:sp>
        <p:nvSpPr>
          <p:cNvPr id="56" name="Rounded Rectangle 55"/>
          <p:cNvSpPr/>
          <p:nvPr/>
        </p:nvSpPr>
        <p:spPr>
          <a:xfrm>
            <a:off x="6121168" y="1763163"/>
            <a:ext cx="1166399" cy="2026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1350" dirty="0"/>
              <a:t>Targets</a:t>
            </a:r>
          </a:p>
        </p:txBody>
      </p:sp>
      <p:grpSp>
        <p:nvGrpSpPr>
          <p:cNvPr id="58" name="Group 57"/>
          <p:cNvGrpSpPr/>
          <p:nvPr/>
        </p:nvGrpSpPr>
        <p:grpSpPr>
          <a:xfrm>
            <a:off x="6124764" y="2059743"/>
            <a:ext cx="1172688" cy="2632528"/>
            <a:chOff x="6472648" y="2064679"/>
            <a:chExt cx="2415630" cy="3011015"/>
          </a:xfrm>
        </p:grpSpPr>
        <p:sp>
          <p:nvSpPr>
            <p:cNvPr id="62" name="Rounded Rectangle 61"/>
            <p:cNvSpPr/>
            <p:nvPr/>
          </p:nvSpPr>
          <p:spPr>
            <a:xfrm>
              <a:off x="6485603" y="2064679"/>
              <a:ext cx="2402675"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sp>
          <p:nvSpPr>
            <p:cNvPr id="63" name="Rounded Rectangle 62"/>
            <p:cNvSpPr/>
            <p:nvPr/>
          </p:nvSpPr>
          <p:spPr>
            <a:xfrm>
              <a:off x="6472648" y="2823625"/>
              <a:ext cx="2415630"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sp>
          <p:nvSpPr>
            <p:cNvPr id="65" name="Rounded Rectangle 64"/>
            <p:cNvSpPr/>
            <p:nvPr/>
          </p:nvSpPr>
          <p:spPr>
            <a:xfrm>
              <a:off x="6472648" y="3566523"/>
              <a:ext cx="2415630" cy="70942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1000" dirty="0"/>
            </a:p>
          </p:txBody>
        </p:sp>
        <p:sp>
          <p:nvSpPr>
            <p:cNvPr id="66" name="Rounded Rectangle 65"/>
            <p:cNvSpPr/>
            <p:nvPr/>
          </p:nvSpPr>
          <p:spPr>
            <a:xfrm>
              <a:off x="6485603" y="4352775"/>
              <a:ext cx="2402675" cy="72291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grpSp>
      <p:sp>
        <p:nvSpPr>
          <p:cNvPr id="68" name="Rounded Rectangle 67"/>
          <p:cNvSpPr/>
          <p:nvPr/>
        </p:nvSpPr>
        <p:spPr>
          <a:xfrm>
            <a:off x="317089" y="556173"/>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Vision:</a:t>
            </a:r>
            <a:endParaRPr lang="en-SG" sz="1350" dirty="0"/>
          </a:p>
        </p:txBody>
      </p:sp>
      <p:sp>
        <p:nvSpPr>
          <p:cNvPr id="69" name="Rounded Rectangle 68"/>
          <p:cNvSpPr/>
          <p:nvPr/>
        </p:nvSpPr>
        <p:spPr>
          <a:xfrm>
            <a:off x="317089" y="946510"/>
            <a:ext cx="7919885" cy="3539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Mission:</a:t>
            </a:r>
            <a:endParaRPr lang="en-SG" sz="1350" dirty="0"/>
          </a:p>
        </p:txBody>
      </p:sp>
      <p:sp>
        <p:nvSpPr>
          <p:cNvPr id="70" name="Rounded Rectangle 69"/>
          <p:cNvSpPr/>
          <p:nvPr/>
        </p:nvSpPr>
        <p:spPr>
          <a:xfrm>
            <a:off x="322670" y="176078"/>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Organization:</a:t>
            </a:r>
            <a:endParaRPr lang="en-SG" sz="1350" dirty="0"/>
          </a:p>
        </p:txBody>
      </p:sp>
      <p:sp>
        <p:nvSpPr>
          <p:cNvPr id="49" name="Rounded Rectangle 55">
            <a:extLst>
              <a:ext uri="{FF2B5EF4-FFF2-40B4-BE49-F238E27FC236}">
                <a16:creationId xmlns:a16="http://schemas.microsoft.com/office/drawing/2014/main" id="{59F7F229-9990-4B0E-B36A-703553FE6332}"/>
              </a:ext>
            </a:extLst>
          </p:cNvPr>
          <p:cNvSpPr/>
          <p:nvPr/>
        </p:nvSpPr>
        <p:spPr>
          <a:xfrm>
            <a:off x="7401437" y="1763162"/>
            <a:ext cx="1077545" cy="2270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SG" sz="1350" dirty="0"/>
              <a:t>Initiatives</a:t>
            </a:r>
          </a:p>
        </p:txBody>
      </p:sp>
      <p:grpSp>
        <p:nvGrpSpPr>
          <p:cNvPr id="50" name="Group 49">
            <a:extLst>
              <a:ext uri="{FF2B5EF4-FFF2-40B4-BE49-F238E27FC236}">
                <a16:creationId xmlns:a16="http://schemas.microsoft.com/office/drawing/2014/main" id="{761D5AD4-88B2-4069-AF48-0537E6592367}"/>
              </a:ext>
            </a:extLst>
          </p:cNvPr>
          <p:cNvGrpSpPr/>
          <p:nvPr/>
        </p:nvGrpSpPr>
        <p:grpSpPr>
          <a:xfrm>
            <a:off x="7383469" y="2059763"/>
            <a:ext cx="1139820" cy="2632528"/>
            <a:chOff x="6472648" y="2064679"/>
            <a:chExt cx="2415630" cy="3011015"/>
          </a:xfrm>
        </p:grpSpPr>
        <p:sp>
          <p:nvSpPr>
            <p:cNvPr id="51" name="Rounded Rectangle 61">
              <a:extLst>
                <a:ext uri="{FF2B5EF4-FFF2-40B4-BE49-F238E27FC236}">
                  <a16:creationId xmlns:a16="http://schemas.microsoft.com/office/drawing/2014/main" id="{8404C3A0-B704-493C-9D27-B8521B25A248}"/>
                </a:ext>
              </a:extLst>
            </p:cNvPr>
            <p:cNvSpPr/>
            <p:nvPr/>
          </p:nvSpPr>
          <p:spPr>
            <a:xfrm>
              <a:off x="6485603" y="2064679"/>
              <a:ext cx="2402675"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sp>
          <p:nvSpPr>
            <p:cNvPr id="52" name="Rounded Rectangle 62">
              <a:extLst>
                <a:ext uri="{FF2B5EF4-FFF2-40B4-BE49-F238E27FC236}">
                  <a16:creationId xmlns:a16="http://schemas.microsoft.com/office/drawing/2014/main" id="{728B8515-A676-4DCD-988F-1BACA9CE2329}"/>
                </a:ext>
              </a:extLst>
            </p:cNvPr>
            <p:cNvSpPr/>
            <p:nvPr/>
          </p:nvSpPr>
          <p:spPr>
            <a:xfrm>
              <a:off x="6472648" y="2823625"/>
              <a:ext cx="2415630"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sp>
          <p:nvSpPr>
            <p:cNvPr id="64" name="Rounded Rectangle 64">
              <a:extLst>
                <a:ext uri="{FF2B5EF4-FFF2-40B4-BE49-F238E27FC236}">
                  <a16:creationId xmlns:a16="http://schemas.microsoft.com/office/drawing/2014/main" id="{73A0F805-C6CC-47FB-8362-744E989F01FB}"/>
                </a:ext>
              </a:extLst>
            </p:cNvPr>
            <p:cNvSpPr/>
            <p:nvPr/>
          </p:nvSpPr>
          <p:spPr>
            <a:xfrm>
              <a:off x="6472648" y="3566523"/>
              <a:ext cx="2415630" cy="70942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1000" dirty="0"/>
            </a:p>
          </p:txBody>
        </p:sp>
        <p:sp>
          <p:nvSpPr>
            <p:cNvPr id="71" name="Rounded Rectangle 65">
              <a:extLst>
                <a:ext uri="{FF2B5EF4-FFF2-40B4-BE49-F238E27FC236}">
                  <a16:creationId xmlns:a16="http://schemas.microsoft.com/office/drawing/2014/main" id="{AE82835E-3F79-4F92-A3C8-CB225B4D1919}"/>
                </a:ext>
              </a:extLst>
            </p:cNvPr>
            <p:cNvSpPr/>
            <p:nvPr/>
          </p:nvSpPr>
          <p:spPr>
            <a:xfrm>
              <a:off x="6485603" y="4352775"/>
              <a:ext cx="2402675" cy="72291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000" dirty="0"/>
            </a:p>
          </p:txBody>
        </p:sp>
      </p:grpSp>
    </p:spTree>
    <p:extLst>
      <p:ext uri="{BB962C8B-B14F-4D97-AF65-F5344CB8AC3E}">
        <p14:creationId xmlns:p14="http://schemas.microsoft.com/office/powerpoint/2010/main" val="4234271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srcRect/>
          <a:stretch>
            <a:fillRect/>
          </a:stretch>
        </p:blipFill>
        <p:spPr bwMode="auto">
          <a:xfrm>
            <a:off x="5707960" y="772563"/>
            <a:ext cx="2992945" cy="3753277"/>
          </a:xfrm>
          <a:prstGeom prst="rect">
            <a:avLst/>
          </a:prstGeom>
          <a:noFill/>
          <a:ln w="9525">
            <a:noFill/>
            <a:miter lim="800000"/>
            <a:headEnd/>
            <a:tailEnd/>
          </a:ln>
        </p:spPr>
      </p:pic>
      <p:sp>
        <p:nvSpPr>
          <p:cNvPr id="2" name="Title 1"/>
          <p:cNvSpPr>
            <a:spLocks noGrp="1"/>
          </p:cNvSpPr>
          <p:nvPr>
            <p:ph type="title"/>
          </p:nvPr>
        </p:nvSpPr>
        <p:spPr/>
        <p:txBody>
          <a:bodyPr/>
          <a:lstStyle/>
          <a:p>
            <a:r>
              <a:rPr lang="en-SG" sz="2800" noProof="0" dirty="0">
                <a:latin typeface="+mj-lt"/>
                <a:ea typeface="Roboto Medium" panose="02000000000000000000" pitchFamily="2" charset="0"/>
              </a:rPr>
              <a:t>The Strategy Map</a:t>
            </a:r>
          </a:p>
        </p:txBody>
      </p:sp>
      <p:sp>
        <p:nvSpPr>
          <p:cNvPr id="3" name="Content Placeholder 2"/>
          <p:cNvSpPr>
            <a:spLocks noGrp="1"/>
          </p:cNvSpPr>
          <p:nvPr>
            <p:ph idx="10"/>
          </p:nvPr>
        </p:nvSpPr>
        <p:spPr/>
        <p:txBody>
          <a:bodyPr/>
          <a:lstStyle/>
          <a:p>
            <a:r>
              <a:rPr lang="en-SG" sz="1800" i="1" noProof="0" dirty="0">
                <a:ea typeface="Roboto Medium" panose="02000000000000000000" pitchFamily="2" charset="0"/>
              </a:rPr>
              <a:t>Vision, Mission and Strategy</a:t>
            </a:r>
          </a:p>
          <a:p>
            <a:endParaRPr lang="en-SG" sz="1800" noProof="0" dirty="0"/>
          </a:p>
        </p:txBody>
      </p:sp>
      <p:sp>
        <p:nvSpPr>
          <p:cNvPr id="4" name="Content Placeholder 3"/>
          <p:cNvSpPr>
            <a:spLocks noGrp="1"/>
          </p:cNvSpPr>
          <p:nvPr>
            <p:ph idx="1"/>
          </p:nvPr>
        </p:nvSpPr>
        <p:spPr/>
        <p:txBody>
          <a:bodyPr>
            <a:normAutofit/>
          </a:bodyPr>
          <a:lstStyle/>
          <a:p>
            <a:pPr algn="just">
              <a:spcBef>
                <a:spcPts val="0"/>
              </a:spcBef>
              <a:spcAft>
                <a:spcPts val="1200"/>
              </a:spcAft>
              <a:buClr>
                <a:srgbClr val="CE0000"/>
              </a:buClr>
              <a:buFont typeface="Wingdings" panose="05000000000000000000" pitchFamily="2" charset="2"/>
              <a:buChar char="Ø"/>
            </a:pPr>
            <a:r>
              <a:rPr lang="en-SG" sz="1600" dirty="0"/>
              <a:t>Vision Statement sets out the desired future state of the organization</a:t>
            </a:r>
          </a:p>
          <a:p>
            <a:pPr algn="just">
              <a:spcBef>
                <a:spcPts val="0"/>
              </a:spcBef>
              <a:spcAft>
                <a:spcPts val="1200"/>
              </a:spcAft>
              <a:buClr>
                <a:srgbClr val="CE0000"/>
              </a:buClr>
              <a:buFont typeface="Wingdings" panose="05000000000000000000" pitchFamily="2" charset="2"/>
              <a:buChar char="Ø"/>
            </a:pPr>
            <a:endParaRPr lang="en-SG" sz="1600" dirty="0"/>
          </a:p>
          <a:p>
            <a:pPr algn="just">
              <a:spcBef>
                <a:spcPts val="0"/>
              </a:spcBef>
              <a:spcAft>
                <a:spcPts val="1200"/>
              </a:spcAft>
              <a:buClr>
                <a:srgbClr val="CE0000"/>
              </a:buClr>
              <a:buFont typeface="Wingdings" panose="05000000000000000000" pitchFamily="2" charset="2"/>
              <a:buChar char="Ø"/>
            </a:pPr>
            <a:r>
              <a:rPr lang="en-SG" sz="1600" dirty="0"/>
              <a:t>Mission Statement is the reason for the organisation to exist</a:t>
            </a:r>
          </a:p>
          <a:p>
            <a:pPr algn="just">
              <a:spcBef>
                <a:spcPts val="0"/>
              </a:spcBef>
              <a:spcAft>
                <a:spcPts val="1200"/>
              </a:spcAft>
              <a:buClr>
                <a:srgbClr val="CE0000"/>
              </a:buClr>
              <a:buFont typeface="Wingdings" panose="05000000000000000000" pitchFamily="2" charset="2"/>
              <a:buChar char="Ø"/>
            </a:pPr>
            <a:endParaRPr lang="en-SG" sz="1600" dirty="0"/>
          </a:p>
          <a:p>
            <a:pPr algn="just">
              <a:buFont typeface="Wingdings" panose="05000000000000000000" pitchFamily="2" charset="2"/>
              <a:buChar char="Ø"/>
            </a:pPr>
            <a:endParaRPr lang="en-SG" sz="1600" noProof="0" dirty="0"/>
          </a:p>
        </p:txBody>
      </p:sp>
    </p:spTree>
    <p:extLst>
      <p:ext uri="{BB962C8B-B14F-4D97-AF65-F5344CB8AC3E}">
        <p14:creationId xmlns:p14="http://schemas.microsoft.com/office/powerpoint/2010/main" val="22883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7089" y="2064680"/>
            <a:ext cx="6086168" cy="639752"/>
            <a:chOff x="0" y="3259"/>
            <a:chExt cx="8128000" cy="1199645"/>
          </a:xfrm>
        </p:grpSpPr>
        <p:sp>
          <p:nvSpPr>
            <p:cNvPr id="3" name="Rounded Rectangle 2"/>
            <p:cNvSpPr/>
            <p:nvPr/>
          </p:nvSpPr>
          <p:spPr>
            <a:xfrm>
              <a:off x="0" y="3259"/>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4" name="Rounded Rectangle 4"/>
            <p:cNvSpPr txBox="1"/>
            <p:nvPr/>
          </p:nvSpPr>
          <p:spPr>
            <a:xfrm>
              <a:off x="0" y="3259"/>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Financial</a:t>
              </a:r>
            </a:p>
          </p:txBody>
        </p:sp>
      </p:grpSp>
      <p:grpSp>
        <p:nvGrpSpPr>
          <p:cNvPr id="6" name="Group 5"/>
          <p:cNvGrpSpPr/>
          <p:nvPr/>
        </p:nvGrpSpPr>
        <p:grpSpPr>
          <a:xfrm>
            <a:off x="306220" y="2823626"/>
            <a:ext cx="6086168" cy="639752"/>
            <a:chOff x="0" y="1407426"/>
            <a:chExt cx="8128000" cy="1199645"/>
          </a:xfrm>
        </p:grpSpPr>
        <p:sp>
          <p:nvSpPr>
            <p:cNvPr id="7" name="Rounded Rectangle 6"/>
            <p:cNvSpPr/>
            <p:nvPr/>
          </p:nvSpPr>
          <p:spPr>
            <a:xfrm>
              <a:off x="0" y="1407426"/>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8" name="Rounded Rectangle 4"/>
            <p:cNvSpPr txBox="1"/>
            <p:nvPr/>
          </p:nvSpPr>
          <p:spPr>
            <a:xfrm>
              <a:off x="0" y="1407426"/>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Customer</a:t>
              </a:r>
            </a:p>
          </p:txBody>
        </p:sp>
      </p:grpSp>
      <p:grpSp>
        <p:nvGrpSpPr>
          <p:cNvPr id="9" name="Group 8"/>
          <p:cNvGrpSpPr/>
          <p:nvPr/>
        </p:nvGrpSpPr>
        <p:grpSpPr>
          <a:xfrm>
            <a:off x="293266" y="3589393"/>
            <a:ext cx="6086168" cy="639752"/>
            <a:chOff x="0" y="2811594"/>
            <a:chExt cx="8128000" cy="1199645"/>
          </a:xfrm>
        </p:grpSpPr>
        <p:sp>
          <p:nvSpPr>
            <p:cNvPr id="10" name="Rounded Rectangle 9"/>
            <p:cNvSpPr/>
            <p:nvPr/>
          </p:nvSpPr>
          <p:spPr>
            <a:xfrm>
              <a:off x="0" y="2811594"/>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1" name="Rounded Rectangle 4"/>
            <p:cNvSpPr txBox="1"/>
            <p:nvPr/>
          </p:nvSpPr>
          <p:spPr>
            <a:xfrm>
              <a:off x="0" y="2811594"/>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Internal Business Process</a:t>
              </a:r>
            </a:p>
          </p:txBody>
        </p:sp>
      </p:grpSp>
      <p:grpSp>
        <p:nvGrpSpPr>
          <p:cNvPr id="12" name="Group 11"/>
          <p:cNvGrpSpPr/>
          <p:nvPr/>
        </p:nvGrpSpPr>
        <p:grpSpPr>
          <a:xfrm>
            <a:off x="306220" y="4352776"/>
            <a:ext cx="6086168" cy="639752"/>
            <a:chOff x="0" y="4215762"/>
            <a:chExt cx="8128000" cy="1199645"/>
          </a:xfrm>
        </p:grpSpPr>
        <p:sp>
          <p:nvSpPr>
            <p:cNvPr id="13" name="Rounded Rectangle 12"/>
            <p:cNvSpPr/>
            <p:nvPr/>
          </p:nvSpPr>
          <p:spPr>
            <a:xfrm>
              <a:off x="0" y="4215762"/>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4" name="Rounded Rectangle 4"/>
            <p:cNvSpPr txBox="1"/>
            <p:nvPr/>
          </p:nvSpPr>
          <p:spPr>
            <a:xfrm>
              <a:off x="0" y="4215762"/>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Learning and Growth</a:t>
              </a:r>
            </a:p>
          </p:txBody>
        </p:sp>
      </p:grpSp>
      <p:sp>
        <p:nvSpPr>
          <p:cNvPr id="51" name="Rounded Rectangle 50"/>
          <p:cNvSpPr/>
          <p:nvPr/>
        </p:nvSpPr>
        <p:spPr>
          <a:xfrm>
            <a:off x="317089" y="556173"/>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Vision: We provide the best network and best service, so our customers trust us with their digital lives</a:t>
            </a:r>
            <a:endParaRPr lang="en-SG" sz="1350" dirty="0"/>
          </a:p>
        </p:txBody>
      </p:sp>
      <p:sp>
        <p:nvSpPr>
          <p:cNvPr id="52" name="Rounded Rectangle 51"/>
          <p:cNvSpPr/>
          <p:nvPr/>
        </p:nvSpPr>
        <p:spPr>
          <a:xfrm>
            <a:off x="317089" y="946510"/>
            <a:ext cx="7919885" cy="3539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Mission: We run UK's biggest and fastest mobile network</a:t>
            </a:r>
            <a:endParaRPr lang="en-SG" sz="1350" dirty="0"/>
          </a:p>
        </p:txBody>
      </p:sp>
      <p:sp>
        <p:nvSpPr>
          <p:cNvPr id="53" name="Rounded Rectangle 52"/>
          <p:cNvSpPr/>
          <p:nvPr/>
        </p:nvSpPr>
        <p:spPr>
          <a:xfrm>
            <a:off x="317089" y="1380606"/>
            <a:ext cx="7919885" cy="310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Strategy Theme:</a:t>
            </a:r>
            <a:endParaRPr lang="en-SG" sz="1350" dirty="0"/>
          </a:p>
        </p:txBody>
      </p:sp>
      <p:sp>
        <p:nvSpPr>
          <p:cNvPr id="54" name="Rounded Rectangle 53"/>
          <p:cNvSpPr/>
          <p:nvPr/>
        </p:nvSpPr>
        <p:spPr>
          <a:xfrm>
            <a:off x="317089" y="1755056"/>
            <a:ext cx="6075299" cy="2064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Strategy Objectives and Strategy Map</a:t>
            </a:r>
            <a:endParaRPr lang="en-SG" sz="1350" dirty="0"/>
          </a:p>
        </p:txBody>
      </p:sp>
      <p:sp>
        <p:nvSpPr>
          <p:cNvPr id="55" name="Rounded Rectangle 54"/>
          <p:cNvSpPr/>
          <p:nvPr/>
        </p:nvSpPr>
        <p:spPr>
          <a:xfrm>
            <a:off x="6485602" y="1755057"/>
            <a:ext cx="1751372" cy="2039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Measures</a:t>
            </a:r>
            <a:endParaRPr lang="en-SG" sz="1350" dirty="0"/>
          </a:p>
        </p:txBody>
      </p:sp>
      <p:sp>
        <p:nvSpPr>
          <p:cNvPr id="57" name="Rounded Rectangle 56"/>
          <p:cNvSpPr/>
          <p:nvPr/>
        </p:nvSpPr>
        <p:spPr>
          <a:xfrm>
            <a:off x="6485603" y="2064679"/>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350" dirty="0"/>
          </a:p>
        </p:txBody>
      </p:sp>
      <p:sp>
        <p:nvSpPr>
          <p:cNvPr id="59" name="Rounded Rectangle 58"/>
          <p:cNvSpPr/>
          <p:nvPr/>
        </p:nvSpPr>
        <p:spPr>
          <a:xfrm>
            <a:off x="6472648" y="2823625"/>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350" dirty="0"/>
          </a:p>
        </p:txBody>
      </p:sp>
      <p:sp>
        <p:nvSpPr>
          <p:cNvPr id="60" name="Rounded Rectangle 59"/>
          <p:cNvSpPr/>
          <p:nvPr/>
        </p:nvSpPr>
        <p:spPr>
          <a:xfrm>
            <a:off x="6472648" y="3566523"/>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1350" dirty="0"/>
          </a:p>
        </p:txBody>
      </p:sp>
      <p:sp>
        <p:nvSpPr>
          <p:cNvPr id="61" name="Rounded Rectangle 60"/>
          <p:cNvSpPr/>
          <p:nvPr/>
        </p:nvSpPr>
        <p:spPr>
          <a:xfrm>
            <a:off x="6485603" y="4352776"/>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92" name="Rounded Rectangle 91"/>
          <p:cNvSpPr/>
          <p:nvPr/>
        </p:nvSpPr>
        <p:spPr>
          <a:xfrm>
            <a:off x="214293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3" name="Rounded Rectangle 92"/>
          <p:cNvSpPr/>
          <p:nvPr/>
        </p:nvSpPr>
        <p:spPr>
          <a:xfrm>
            <a:off x="3610771"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4" name="Rounded Rectangle 93"/>
          <p:cNvSpPr/>
          <p:nvPr/>
        </p:nvSpPr>
        <p:spPr>
          <a:xfrm>
            <a:off x="505205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5" name="Rounded Rectangle 94"/>
          <p:cNvSpPr/>
          <p:nvPr/>
        </p:nvSpPr>
        <p:spPr>
          <a:xfrm>
            <a:off x="214293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6" name="Rounded Rectangle 95"/>
          <p:cNvSpPr/>
          <p:nvPr/>
        </p:nvSpPr>
        <p:spPr>
          <a:xfrm>
            <a:off x="3610771"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7" name="Rounded Rectangle 96"/>
          <p:cNvSpPr/>
          <p:nvPr/>
        </p:nvSpPr>
        <p:spPr>
          <a:xfrm>
            <a:off x="505205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8" name="Rounded Rectangle 97"/>
          <p:cNvSpPr/>
          <p:nvPr/>
        </p:nvSpPr>
        <p:spPr>
          <a:xfrm>
            <a:off x="2129985"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9" name="Rounded Rectangle 98"/>
          <p:cNvSpPr/>
          <p:nvPr/>
        </p:nvSpPr>
        <p:spPr>
          <a:xfrm>
            <a:off x="3597816"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0" name="Rounded Rectangle 99"/>
          <p:cNvSpPr/>
          <p:nvPr/>
        </p:nvSpPr>
        <p:spPr>
          <a:xfrm>
            <a:off x="5039104"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1" name="Rounded Rectangle 100"/>
          <p:cNvSpPr/>
          <p:nvPr/>
        </p:nvSpPr>
        <p:spPr>
          <a:xfrm>
            <a:off x="213207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2" name="Rounded Rectangle 101"/>
          <p:cNvSpPr/>
          <p:nvPr/>
        </p:nvSpPr>
        <p:spPr>
          <a:xfrm>
            <a:off x="3599902"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3" name="Rounded Rectangle 102"/>
          <p:cNvSpPr/>
          <p:nvPr/>
        </p:nvSpPr>
        <p:spPr>
          <a:xfrm>
            <a:off x="504119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4" name="Rounded Rectangle 103"/>
          <p:cNvSpPr/>
          <p:nvPr/>
        </p:nvSpPr>
        <p:spPr>
          <a:xfrm>
            <a:off x="322670" y="176078"/>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Organization: EE, a British mobile network operator</a:t>
            </a:r>
            <a:endParaRPr lang="en-SG" sz="1350" dirty="0"/>
          </a:p>
        </p:txBody>
      </p:sp>
    </p:spTree>
    <p:extLst>
      <p:ext uri="{BB962C8B-B14F-4D97-AF65-F5344CB8AC3E}">
        <p14:creationId xmlns:p14="http://schemas.microsoft.com/office/powerpoint/2010/main" val="3548469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61756"/>
            <a:ext cx="8563649" cy="597780"/>
          </a:xfrm>
        </p:spPr>
        <p:txBody>
          <a:bodyPr anchor="ctr" anchorCtr="0">
            <a:noAutofit/>
          </a:bodyPr>
          <a:lstStyle/>
          <a:p>
            <a:r>
              <a:rPr lang="en-SG" sz="2800" noProof="0" dirty="0">
                <a:latin typeface="+mj-lt"/>
              </a:rPr>
              <a:t>Strategic Themes</a:t>
            </a:r>
          </a:p>
        </p:txBody>
      </p:sp>
      <p:sp>
        <p:nvSpPr>
          <p:cNvPr id="4" name="Content Placeholder 3"/>
          <p:cNvSpPr>
            <a:spLocks noGrp="1"/>
          </p:cNvSpPr>
          <p:nvPr>
            <p:ph idx="1"/>
          </p:nvPr>
        </p:nvSpPr>
        <p:spPr>
          <a:xfrm>
            <a:off x="471666" y="1075537"/>
            <a:ext cx="7936470" cy="2475553"/>
          </a:xfrm>
        </p:spPr>
        <p:txBody>
          <a:bodyPr vert="horz" lIns="91440" tIns="45720" rIns="91440" bIns="45720" rtlCol="0">
            <a:normAutofit/>
          </a:bodyPr>
          <a:lstStyle/>
          <a:p>
            <a:pPr algn="just">
              <a:spcBef>
                <a:spcPts val="0"/>
              </a:spcBef>
              <a:spcAft>
                <a:spcPts val="1200"/>
              </a:spcAft>
              <a:buClr>
                <a:srgbClr val="CE0000"/>
              </a:buClr>
              <a:buFont typeface="Wingdings" panose="05000000000000000000" pitchFamily="2" charset="2"/>
              <a:buChar char="Ø"/>
            </a:pPr>
            <a:r>
              <a:rPr lang="en-SG" sz="1600" noProof="0" dirty="0"/>
              <a:t>Strategic themes or strategic thrusts are the main high-level business strategies that an organisation must excel to achieve its vision.</a:t>
            </a:r>
          </a:p>
          <a:p>
            <a:pPr algn="just">
              <a:spcBef>
                <a:spcPts val="0"/>
              </a:spcBef>
              <a:spcAft>
                <a:spcPts val="1200"/>
              </a:spcAft>
              <a:buClr>
                <a:srgbClr val="CE0000"/>
              </a:buClr>
              <a:buFont typeface="Wingdings" panose="05000000000000000000" pitchFamily="2" charset="2"/>
              <a:buChar char="Ø"/>
            </a:pPr>
            <a:r>
              <a:rPr lang="en-SG" sz="1600" noProof="0" dirty="0"/>
              <a:t>Strategic themes knit together independent activities and focuses on effort and resources of functional groups that are significantly important. </a:t>
            </a:r>
          </a:p>
          <a:p>
            <a:pPr algn="just">
              <a:spcBef>
                <a:spcPts val="0"/>
              </a:spcBef>
              <a:spcAft>
                <a:spcPts val="1200"/>
              </a:spcAft>
              <a:buClr>
                <a:srgbClr val="CE0000"/>
              </a:buClr>
              <a:buFont typeface="Wingdings" panose="05000000000000000000" pitchFamily="2" charset="2"/>
              <a:buChar char="Ø"/>
            </a:pPr>
            <a:r>
              <a:rPr lang="en-SG" sz="1600" noProof="0" dirty="0"/>
              <a:t>Strategic themes can be regarded as an organisation’s pillar of excellence.</a:t>
            </a:r>
          </a:p>
          <a:p>
            <a:pPr algn="just">
              <a:spcBef>
                <a:spcPts val="0"/>
              </a:spcBef>
              <a:spcAft>
                <a:spcPts val="1200"/>
              </a:spcAft>
              <a:buClr>
                <a:srgbClr val="CE0000"/>
              </a:buClr>
              <a:buFont typeface="Wingdings" panose="05000000000000000000" pitchFamily="2" charset="2"/>
              <a:buChar char="Ø"/>
            </a:pPr>
            <a:r>
              <a:rPr lang="en-SG" sz="1600" noProof="0" dirty="0"/>
              <a:t>They define what major areas the organisation will focus on to achieve its vision.</a:t>
            </a:r>
          </a:p>
        </p:txBody>
      </p:sp>
      <p:sp>
        <p:nvSpPr>
          <p:cNvPr id="7" name="TextBox 6">
            <a:extLst>
              <a:ext uri="{FF2B5EF4-FFF2-40B4-BE49-F238E27FC236}">
                <a16:creationId xmlns:a16="http://schemas.microsoft.com/office/drawing/2014/main" id="{F99DEDC5-A27A-45A8-BA18-2FB6C073F933}"/>
              </a:ext>
            </a:extLst>
          </p:cNvPr>
          <p:cNvSpPr txBox="1"/>
          <p:nvPr/>
        </p:nvSpPr>
        <p:spPr>
          <a:xfrm>
            <a:off x="589189" y="3432313"/>
            <a:ext cx="7787063" cy="923330"/>
          </a:xfrm>
          <a:prstGeom prst="rect">
            <a:avLst/>
          </a:prstGeom>
          <a:noFill/>
        </p:spPr>
        <p:txBody>
          <a:bodyPr wrap="square" rtlCol="0">
            <a:spAutoFit/>
          </a:bodyPr>
          <a:lstStyle/>
          <a:p>
            <a:r>
              <a:rPr lang="en-US" dirty="0">
                <a:ea typeface="Roboto Light" panose="02000000000000000000" pitchFamily="2" charset="0"/>
              </a:rPr>
              <a:t>For example: Business growth, customer satisfaction and operational effectiveness for the mobile network operator </a:t>
            </a:r>
          </a:p>
          <a:p>
            <a:endParaRPr lang="en-SG" dirty="0"/>
          </a:p>
        </p:txBody>
      </p:sp>
    </p:spTree>
    <p:extLst>
      <p:ext uri="{BB962C8B-B14F-4D97-AF65-F5344CB8AC3E}">
        <p14:creationId xmlns:p14="http://schemas.microsoft.com/office/powerpoint/2010/main" val="175739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7089" y="2064680"/>
            <a:ext cx="6086168" cy="639752"/>
            <a:chOff x="0" y="3259"/>
            <a:chExt cx="8128000" cy="1199645"/>
          </a:xfrm>
        </p:grpSpPr>
        <p:sp>
          <p:nvSpPr>
            <p:cNvPr id="3" name="Rounded Rectangle 2"/>
            <p:cNvSpPr/>
            <p:nvPr/>
          </p:nvSpPr>
          <p:spPr>
            <a:xfrm>
              <a:off x="0" y="3259"/>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4" name="Rounded Rectangle 4"/>
            <p:cNvSpPr txBox="1"/>
            <p:nvPr/>
          </p:nvSpPr>
          <p:spPr>
            <a:xfrm>
              <a:off x="0" y="3259"/>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Financial</a:t>
              </a:r>
            </a:p>
          </p:txBody>
        </p:sp>
      </p:grpSp>
      <p:grpSp>
        <p:nvGrpSpPr>
          <p:cNvPr id="6" name="Group 5"/>
          <p:cNvGrpSpPr/>
          <p:nvPr/>
        </p:nvGrpSpPr>
        <p:grpSpPr>
          <a:xfrm>
            <a:off x="306220" y="2823626"/>
            <a:ext cx="6086168" cy="639752"/>
            <a:chOff x="0" y="1407426"/>
            <a:chExt cx="8128000" cy="1199645"/>
          </a:xfrm>
        </p:grpSpPr>
        <p:sp>
          <p:nvSpPr>
            <p:cNvPr id="7" name="Rounded Rectangle 6"/>
            <p:cNvSpPr/>
            <p:nvPr/>
          </p:nvSpPr>
          <p:spPr>
            <a:xfrm>
              <a:off x="0" y="1407426"/>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8" name="Rounded Rectangle 4"/>
            <p:cNvSpPr txBox="1"/>
            <p:nvPr/>
          </p:nvSpPr>
          <p:spPr>
            <a:xfrm>
              <a:off x="0" y="1407426"/>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Customer</a:t>
              </a:r>
            </a:p>
          </p:txBody>
        </p:sp>
      </p:grpSp>
      <p:grpSp>
        <p:nvGrpSpPr>
          <p:cNvPr id="9" name="Group 8"/>
          <p:cNvGrpSpPr/>
          <p:nvPr/>
        </p:nvGrpSpPr>
        <p:grpSpPr>
          <a:xfrm>
            <a:off x="293266" y="3589393"/>
            <a:ext cx="6086168" cy="639752"/>
            <a:chOff x="0" y="2811594"/>
            <a:chExt cx="8128000" cy="1199645"/>
          </a:xfrm>
        </p:grpSpPr>
        <p:sp>
          <p:nvSpPr>
            <p:cNvPr id="10" name="Rounded Rectangle 9"/>
            <p:cNvSpPr/>
            <p:nvPr/>
          </p:nvSpPr>
          <p:spPr>
            <a:xfrm>
              <a:off x="0" y="2811594"/>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1" name="Rounded Rectangle 4"/>
            <p:cNvSpPr txBox="1"/>
            <p:nvPr/>
          </p:nvSpPr>
          <p:spPr>
            <a:xfrm>
              <a:off x="0" y="2811594"/>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Internal Business Process</a:t>
              </a:r>
            </a:p>
          </p:txBody>
        </p:sp>
      </p:grpSp>
      <p:grpSp>
        <p:nvGrpSpPr>
          <p:cNvPr id="12" name="Group 11"/>
          <p:cNvGrpSpPr/>
          <p:nvPr/>
        </p:nvGrpSpPr>
        <p:grpSpPr>
          <a:xfrm>
            <a:off x="306220" y="4352776"/>
            <a:ext cx="6086168" cy="639752"/>
            <a:chOff x="0" y="4215762"/>
            <a:chExt cx="8128000" cy="1199645"/>
          </a:xfrm>
        </p:grpSpPr>
        <p:sp>
          <p:nvSpPr>
            <p:cNvPr id="13" name="Rounded Rectangle 12"/>
            <p:cNvSpPr/>
            <p:nvPr/>
          </p:nvSpPr>
          <p:spPr>
            <a:xfrm>
              <a:off x="0" y="4215762"/>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4" name="Rounded Rectangle 4"/>
            <p:cNvSpPr txBox="1"/>
            <p:nvPr/>
          </p:nvSpPr>
          <p:spPr>
            <a:xfrm>
              <a:off x="0" y="4215762"/>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Learning and Growth</a:t>
              </a:r>
            </a:p>
          </p:txBody>
        </p:sp>
      </p:grpSp>
      <p:sp>
        <p:nvSpPr>
          <p:cNvPr id="53" name="Rounded Rectangle 52"/>
          <p:cNvSpPr/>
          <p:nvPr/>
        </p:nvSpPr>
        <p:spPr>
          <a:xfrm>
            <a:off x="317089" y="1380606"/>
            <a:ext cx="7919885" cy="310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Strategy Theme: Business growth, Customer satisfaction, Operational effectiveness </a:t>
            </a:r>
            <a:endParaRPr lang="en-SG" sz="1350" dirty="0"/>
          </a:p>
        </p:txBody>
      </p:sp>
      <p:sp>
        <p:nvSpPr>
          <p:cNvPr id="54" name="Rounded Rectangle 53"/>
          <p:cNvSpPr/>
          <p:nvPr/>
        </p:nvSpPr>
        <p:spPr>
          <a:xfrm>
            <a:off x="317089" y="1755056"/>
            <a:ext cx="6075299" cy="2064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Strategy Objectives and Strategy Map</a:t>
            </a:r>
            <a:endParaRPr lang="en-SG" sz="1350" dirty="0"/>
          </a:p>
        </p:txBody>
      </p:sp>
      <p:sp>
        <p:nvSpPr>
          <p:cNvPr id="55" name="Rounded Rectangle 54"/>
          <p:cNvSpPr/>
          <p:nvPr/>
        </p:nvSpPr>
        <p:spPr>
          <a:xfrm>
            <a:off x="6485602" y="1755057"/>
            <a:ext cx="1751372" cy="2039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Measures</a:t>
            </a:r>
            <a:endParaRPr lang="en-SG" sz="1350" dirty="0"/>
          </a:p>
        </p:txBody>
      </p:sp>
      <p:sp>
        <p:nvSpPr>
          <p:cNvPr id="57" name="Rounded Rectangle 56"/>
          <p:cNvSpPr/>
          <p:nvPr/>
        </p:nvSpPr>
        <p:spPr>
          <a:xfrm>
            <a:off x="6485603" y="2064679"/>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350" dirty="0"/>
          </a:p>
        </p:txBody>
      </p:sp>
      <p:sp>
        <p:nvSpPr>
          <p:cNvPr id="59" name="Rounded Rectangle 58"/>
          <p:cNvSpPr/>
          <p:nvPr/>
        </p:nvSpPr>
        <p:spPr>
          <a:xfrm>
            <a:off x="6472648" y="2823625"/>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350" dirty="0"/>
          </a:p>
        </p:txBody>
      </p:sp>
      <p:sp>
        <p:nvSpPr>
          <p:cNvPr id="60" name="Rounded Rectangle 59"/>
          <p:cNvSpPr/>
          <p:nvPr/>
        </p:nvSpPr>
        <p:spPr>
          <a:xfrm>
            <a:off x="6472648" y="3566523"/>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1350" dirty="0"/>
          </a:p>
        </p:txBody>
      </p:sp>
      <p:sp>
        <p:nvSpPr>
          <p:cNvPr id="61" name="Rounded Rectangle 60"/>
          <p:cNvSpPr/>
          <p:nvPr/>
        </p:nvSpPr>
        <p:spPr>
          <a:xfrm>
            <a:off x="6485603" y="4352776"/>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92" name="Rounded Rectangle 91"/>
          <p:cNvSpPr/>
          <p:nvPr/>
        </p:nvSpPr>
        <p:spPr>
          <a:xfrm>
            <a:off x="214293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3" name="Rounded Rectangle 92"/>
          <p:cNvSpPr/>
          <p:nvPr/>
        </p:nvSpPr>
        <p:spPr>
          <a:xfrm>
            <a:off x="3610771"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4" name="Rounded Rectangle 93"/>
          <p:cNvSpPr/>
          <p:nvPr/>
        </p:nvSpPr>
        <p:spPr>
          <a:xfrm>
            <a:off x="505205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5" name="Rounded Rectangle 94"/>
          <p:cNvSpPr/>
          <p:nvPr/>
        </p:nvSpPr>
        <p:spPr>
          <a:xfrm>
            <a:off x="214293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6" name="Rounded Rectangle 95"/>
          <p:cNvSpPr/>
          <p:nvPr/>
        </p:nvSpPr>
        <p:spPr>
          <a:xfrm>
            <a:off x="3610771"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7" name="Rounded Rectangle 96"/>
          <p:cNvSpPr/>
          <p:nvPr/>
        </p:nvSpPr>
        <p:spPr>
          <a:xfrm>
            <a:off x="505205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8" name="Rounded Rectangle 97"/>
          <p:cNvSpPr/>
          <p:nvPr/>
        </p:nvSpPr>
        <p:spPr>
          <a:xfrm>
            <a:off x="2129985"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99" name="Rounded Rectangle 98"/>
          <p:cNvSpPr/>
          <p:nvPr/>
        </p:nvSpPr>
        <p:spPr>
          <a:xfrm>
            <a:off x="3597816"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0" name="Rounded Rectangle 99"/>
          <p:cNvSpPr/>
          <p:nvPr/>
        </p:nvSpPr>
        <p:spPr>
          <a:xfrm>
            <a:off x="5039104"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1" name="Rounded Rectangle 100"/>
          <p:cNvSpPr/>
          <p:nvPr/>
        </p:nvSpPr>
        <p:spPr>
          <a:xfrm>
            <a:off x="213207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2" name="Rounded Rectangle 101"/>
          <p:cNvSpPr/>
          <p:nvPr/>
        </p:nvSpPr>
        <p:spPr>
          <a:xfrm>
            <a:off x="3599902"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103" name="Rounded Rectangle 102"/>
          <p:cNvSpPr/>
          <p:nvPr/>
        </p:nvSpPr>
        <p:spPr>
          <a:xfrm>
            <a:off x="504119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dirty="0"/>
          </a:p>
        </p:txBody>
      </p:sp>
      <p:sp>
        <p:nvSpPr>
          <p:cNvPr id="36" name="Rounded Rectangle 35"/>
          <p:cNvSpPr/>
          <p:nvPr/>
        </p:nvSpPr>
        <p:spPr>
          <a:xfrm>
            <a:off x="317089" y="556173"/>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Vision: We provide the best network and best service, so our customers trust us with their digital lives</a:t>
            </a:r>
            <a:endParaRPr lang="en-SG" sz="1350" dirty="0"/>
          </a:p>
        </p:txBody>
      </p:sp>
      <p:sp>
        <p:nvSpPr>
          <p:cNvPr id="37" name="Rounded Rectangle 36"/>
          <p:cNvSpPr/>
          <p:nvPr/>
        </p:nvSpPr>
        <p:spPr>
          <a:xfrm>
            <a:off x="317089" y="946510"/>
            <a:ext cx="7919885" cy="3539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Mission: We run UK's biggest and fastest mobile network</a:t>
            </a:r>
            <a:endParaRPr lang="en-SG" sz="1350" dirty="0"/>
          </a:p>
        </p:txBody>
      </p:sp>
      <p:sp>
        <p:nvSpPr>
          <p:cNvPr id="38" name="Rounded Rectangle 37"/>
          <p:cNvSpPr/>
          <p:nvPr/>
        </p:nvSpPr>
        <p:spPr>
          <a:xfrm>
            <a:off x="322670" y="176078"/>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Organization: EE, a British mobile network operator</a:t>
            </a:r>
            <a:endParaRPr lang="en-SG" sz="1350" dirty="0"/>
          </a:p>
        </p:txBody>
      </p:sp>
    </p:spTree>
    <p:extLst>
      <p:ext uri="{BB962C8B-B14F-4D97-AF65-F5344CB8AC3E}">
        <p14:creationId xmlns:p14="http://schemas.microsoft.com/office/powerpoint/2010/main" val="2996356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SG" sz="2800" noProof="0" dirty="0">
                <a:latin typeface="+mj-lt"/>
                <a:ea typeface="Roboto Medium" panose="02000000000000000000" pitchFamily="2" charset="0"/>
              </a:rPr>
              <a:t>The Strategy Map</a:t>
            </a:r>
          </a:p>
        </p:txBody>
      </p:sp>
      <p:sp>
        <p:nvSpPr>
          <p:cNvPr id="3" name="Content Placeholder 2"/>
          <p:cNvSpPr>
            <a:spLocks noGrp="1"/>
          </p:cNvSpPr>
          <p:nvPr>
            <p:ph idx="10"/>
          </p:nvPr>
        </p:nvSpPr>
        <p:spPr/>
        <p:txBody>
          <a:bodyPr/>
          <a:lstStyle/>
          <a:p>
            <a:r>
              <a:rPr lang="en-SG" sz="1800" i="1" noProof="0" dirty="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algn="just">
              <a:spcBef>
                <a:spcPts val="0"/>
              </a:spcBef>
              <a:spcAft>
                <a:spcPts val="1200"/>
              </a:spcAft>
              <a:buClr>
                <a:srgbClr val="CE0000"/>
              </a:buClr>
              <a:buFont typeface="Wingdings" panose="05000000000000000000" pitchFamily="2" charset="2"/>
              <a:buChar char="Ø"/>
            </a:pPr>
            <a:r>
              <a:rPr lang="en-SG" sz="1600" noProof="0" dirty="0">
                <a:ea typeface="Roboto Light" panose="02000000000000000000" pitchFamily="2" charset="0"/>
              </a:rPr>
              <a:t>Require further supporting information, initiatives and plans on how they can be achieved</a:t>
            </a:r>
          </a:p>
          <a:p>
            <a:pPr algn="just">
              <a:spcBef>
                <a:spcPts val="0"/>
              </a:spcBef>
              <a:spcAft>
                <a:spcPts val="1200"/>
              </a:spcAft>
              <a:buClr>
                <a:srgbClr val="CE0000"/>
              </a:buClr>
              <a:buFont typeface="Wingdings" panose="05000000000000000000" pitchFamily="2" charset="2"/>
              <a:buChar char="Ø"/>
            </a:pPr>
            <a:r>
              <a:rPr lang="en-GB" sz="1600" dirty="0">
                <a:ea typeface="Roboto Light" panose="02000000000000000000" pitchFamily="2" charset="0"/>
              </a:rPr>
              <a:t>Performance management begins with Strategic Objectives</a:t>
            </a:r>
          </a:p>
          <a:p>
            <a:pPr algn="just">
              <a:spcBef>
                <a:spcPts val="0"/>
              </a:spcBef>
              <a:spcAft>
                <a:spcPts val="1200"/>
              </a:spcAft>
              <a:buClr>
                <a:srgbClr val="CE0000"/>
              </a:buClr>
              <a:buFont typeface="Wingdings" panose="05000000000000000000" pitchFamily="2" charset="2"/>
              <a:buChar char="Ø"/>
            </a:pPr>
            <a:r>
              <a:rPr lang="en-GB" sz="1600" dirty="0">
                <a:ea typeface="Roboto Light" panose="02000000000000000000" pitchFamily="2" charset="0"/>
              </a:rPr>
              <a:t>Examples: Launch a new product, increase profitability, grow market share</a:t>
            </a:r>
          </a:p>
          <a:p>
            <a:pPr algn="just">
              <a:spcBef>
                <a:spcPts val="0"/>
              </a:spcBef>
              <a:spcAft>
                <a:spcPts val="1200"/>
              </a:spcAft>
              <a:buClr>
                <a:srgbClr val="CE0000"/>
              </a:buClr>
              <a:buFont typeface="Wingdings" panose="05000000000000000000" pitchFamily="2" charset="2"/>
              <a:buChar char="Ø"/>
            </a:pPr>
            <a:r>
              <a:rPr lang="en-GB" sz="1600" dirty="0">
                <a:ea typeface="Roboto Light" panose="02000000000000000000" pitchFamily="2" charset="0"/>
              </a:rPr>
              <a:t>Strategic Objectives focus limited resources on things that matter most</a:t>
            </a:r>
          </a:p>
          <a:p>
            <a:pPr algn="just">
              <a:spcBef>
                <a:spcPts val="0"/>
              </a:spcBef>
              <a:spcAft>
                <a:spcPts val="1200"/>
              </a:spcAft>
              <a:buClr>
                <a:srgbClr val="CE0000"/>
              </a:buClr>
              <a:buFont typeface="Wingdings" panose="05000000000000000000" pitchFamily="2" charset="2"/>
              <a:buChar char="Ø"/>
            </a:pPr>
            <a:endParaRPr lang="en-SG" sz="1600" noProof="0" dirty="0">
              <a:ea typeface="Roboto Light" panose="02000000000000000000" pitchFamily="2" charset="0"/>
            </a:endParaRPr>
          </a:p>
        </p:txBody>
      </p:sp>
    </p:spTree>
    <p:extLst>
      <p:ext uri="{BB962C8B-B14F-4D97-AF65-F5344CB8AC3E}">
        <p14:creationId xmlns:p14="http://schemas.microsoft.com/office/powerpoint/2010/main" val="360491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7089" y="2064680"/>
            <a:ext cx="6086168" cy="639752"/>
            <a:chOff x="0" y="3259"/>
            <a:chExt cx="8128000" cy="1199645"/>
          </a:xfrm>
        </p:grpSpPr>
        <p:sp>
          <p:nvSpPr>
            <p:cNvPr id="3" name="Rounded Rectangle 2"/>
            <p:cNvSpPr/>
            <p:nvPr/>
          </p:nvSpPr>
          <p:spPr>
            <a:xfrm>
              <a:off x="0" y="3259"/>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4" name="Rounded Rectangle 4"/>
            <p:cNvSpPr txBox="1"/>
            <p:nvPr/>
          </p:nvSpPr>
          <p:spPr>
            <a:xfrm>
              <a:off x="0" y="3259"/>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Financial</a:t>
              </a:r>
            </a:p>
          </p:txBody>
        </p:sp>
      </p:grpSp>
      <p:grpSp>
        <p:nvGrpSpPr>
          <p:cNvPr id="6" name="Group 5"/>
          <p:cNvGrpSpPr/>
          <p:nvPr/>
        </p:nvGrpSpPr>
        <p:grpSpPr>
          <a:xfrm>
            <a:off x="306220" y="2823626"/>
            <a:ext cx="6086168" cy="639752"/>
            <a:chOff x="0" y="1407426"/>
            <a:chExt cx="8128000" cy="1199645"/>
          </a:xfrm>
        </p:grpSpPr>
        <p:sp>
          <p:nvSpPr>
            <p:cNvPr id="7" name="Rounded Rectangle 6"/>
            <p:cNvSpPr/>
            <p:nvPr/>
          </p:nvSpPr>
          <p:spPr>
            <a:xfrm>
              <a:off x="0" y="1407426"/>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8" name="Rounded Rectangle 4"/>
            <p:cNvSpPr txBox="1"/>
            <p:nvPr/>
          </p:nvSpPr>
          <p:spPr>
            <a:xfrm>
              <a:off x="0" y="1407426"/>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Customer</a:t>
              </a:r>
            </a:p>
          </p:txBody>
        </p:sp>
      </p:grpSp>
      <p:grpSp>
        <p:nvGrpSpPr>
          <p:cNvPr id="9" name="Group 8"/>
          <p:cNvGrpSpPr/>
          <p:nvPr/>
        </p:nvGrpSpPr>
        <p:grpSpPr>
          <a:xfrm>
            <a:off x="293266" y="3589393"/>
            <a:ext cx="6086168" cy="639752"/>
            <a:chOff x="0" y="2811594"/>
            <a:chExt cx="8128000" cy="1199645"/>
          </a:xfrm>
        </p:grpSpPr>
        <p:sp>
          <p:nvSpPr>
            <p:cNvPr id="10" name="Rounded Rectangle 9"/>
            <p:cNvSpPr/>
            <p:nvPr/>
          </p:nvSpPr>
          <p:spPr>
            <a:xfrm>
              <a:off x="0" y="2811594"/>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1" name="Rounded Rectangle 4"/>
            <p:cNvSpPr txBox="1"/>
            <p:nvPr/>
          </p:nvSpPr>
          <p:spPr>
            <a:xfrm>
              <a:off x="0" y="2811594"/>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Internal Business Process</a:t>
              </a:r>
            </a:p>
          </p:txBody>
        </p:sp>
      </p:grpSp>
      <p:grpSp>
        <p:nvGrpSpPr>
          <p:cNvPr id="12" name="Group 11"/>
          <p:cNvGrpSpPr/>
          <p:nvPr/>
        </p:nvGrpSpPr>
        <p:grpSpPr>
          <a:xfrm>
            <a:off x="306220" y="4352776"/>
            <a:ext cx="6086168" cy="639752"/>
            <a:chOff x="0" y="4215762"/>
            <a:chExt cx="8128000" cy="1199645"/>
          </a:xfrm>
        </p:grpSpPr>
        <p:sp>
          <p:nvSpPr>
            <p:cNvPr id="13" name="Rounded Rectangle 12"/>
            <p:cNvSpPr/>
            <p:nvPr/>
          </p:nvSpPr>
          <p:spPr>
            <a:xfrm>
              <a:off x="0" y="4215762"/>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4" name="Rounded Rectangle 4"/>
            <p:cNvSpPr txBox="1"/>
            <p:nvPr/>
          </p:nvSpPr>
          <p:spPr>
            <a:xfrm>
              <a:off x="0" y="4215762"/>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50" dirty="0"/>
                <a:t>Organizational Capacity</a:t>
              </a:r>
            </a:p>
          </p:txBody>
        </p:sp>
      </p:grpSp>
      <p:sp>
        <p:nvSpPr>
          <p:cNvPr id="53" name="Rounded Rectangle 52"/>
          <p:cNvSpPr/>
          <p:nvPr/>
        </p:nvSpPr>
        <p:spPr>
          <a:xfrm>
            <a:off x="317089" y="1380606"/>
            <a:ext cx="7919885" cy="310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Strategy Theme: Business growth, Customer satisfaction, Operational effectiveness </a:t>
            </a:r>
            <a:endParaRPr lang="en-SG" sz="1350" dirty="0"/>
          </a:p>
        </p:txBody>
      </p:sp>
      <p:sp>
        <p:nvSpPr>
          <p:cNvPr id="54" name="Rounded Rectangle 53"/>
          <p:cNvSpPr/>
          <p:nvPr/>
        </p:nvSpPr>
        <p:spPr>
          <a:xfrm>
            <a:off x="317089" y="1755056"/>
            <a:ext cx="6075299" cy="2064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Strategy Objectives and Strategy Map</a:t>
            </a:r>
            <a:endParaRPr lang="en-SG" sz="1350" dirty="0"/>
          </a:p>
        </p:txBody>
      </p:sp>
      <p:sp>
        <p:nvSpPr>
          <p:cNvPr id="92" name="Rounded Rectangle 91"/>
          <p:cNvSpPr/>
          <p:nvPr/>
        </p:nvSpPr>
        <p:spPr>
          <a:xfrm>
            <a:off x="1937329" y="2104336"/>
            <a:ext cx="139580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Increase revenue</a:t>
            </a:r>
            <a:endParaRPr lang="en-SG" sz="1350" dirty="0"/>
          </a:p>
        </p:txBody>
      </p:sp>
      <p:sp>
        <p:nvSpPr>
          <p:cNvPr id="93" name="Rounded Rectangle 92"/>
          <p:cNvSpPr/>
          <p:nvPr/>
        </p:nvSpPr>
        <p:spPr>
          <a:xfrm>
            <a:off x="3610771"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Increase profitability</a:t>
            </a:r>
            <a:endParaRPr lang="en-SG" sz="1350" dirty="0"/>
          </a:p>
        </p:txBody>
      </p:sp>
      <p:sp>
        <p:nvSpPr>
          <p:cNvPr id="94" name="Rounded Rectangle 93"/>
          <p:cNvSpPr/>
          <p:nvPr/>
        </p:nvSpPr>
        <p:spPr>
          <a:xfrm>
            <a:off x="505205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Decrease operating costs</a:t>
            </a:r>
            <a:endParaRPr lang="en-SG" sz="1350" dirty="0"/>
          </a:p>
        </p:txBody>
      </p:sp>
      <p:sp>
        <p:nvSpPr>
          <p:cNvPr id="95" name="Rounded Rectangle 94"/>
          <p:cNvSpPr/>
          <p:nvPr/>
        </p:nvSpPr>
        <p:spPr>
          <a:xfrm>
            <a:off x="1937329" y="2867872"/>
            <a:ext cx="139580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communication clarity</a:t>
            </a:r>
            <a:endParaRPr lang="en-SG" sz="1350" dirty="0"/>
          </a:p>
        </p:txBody>
      </p:sp>
      <p:sp>
        <p:nvSpPr>
          <p:cNvPr id="96" name="Rounded Rectangle 95"/>
          <p:cNvSpPr/>
          <p:nvPr/>
        </p:nvSpPr>
        <p:spPr>
          <a:xfrm>
            <a:off x="3610771"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market perception</a:t>
            </a:r>
            <a:endParaRPr lang="en-SG" sz="1350" dirty="0"/>
          </a:p>
        </p:txBody>
      </p:sp>
      <p:sp>
        <p:nvSpPr>
          <p:cNvPr id="97" name="Rounded Rectangle 96"/>
          <p:cNvSpPr/>
          <p:nvPr/>
        </p:nvSpPr>
        <p:spPr>
          <a:xfrm>
            <a:off x="505205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customer experience</a:t>
            </a:r>
            <a:endParaRPr lang="en-SG" sz="1350" dirty="0"/>
          </a:p>
        </p:txBody>
      </p:sp>
      <p:sp>
        <p:nvSpPr>
          <p:cNvPr id="98" name="Rounded Rectangle 97"/>
          <p:cNvSpPr/>
          <p:nvPr/>
        </p:nvSpPr>
        <p:spPr>
          <a:xfrm>
            <a:off x="1924375" y="3626862"/>
            <a:ext cx="139580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Increase range of services</a:t>
            </a:r>
            <a:endParaRPr lang="en-SG" sz="1350" dirty="0"/>
          </a:p>
        </p:txBody>
      </p:sp>
      <p:sp>
        <p:nvSpPr>
          <p:cNvPr id="99" name="Rounded Rectangle 98"/>
          <p:cNvSpPr/>
          <p:nvPr/>
        </p:nvSpPr>
        <p:spPr>
          <a:xfrm>
            <a:off x="3597816"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integrated services</a:t>
            </a:r>
            <a:endParaRPr lang="en-SG" sz="1350" dirty="0"/>
          </a:p>
        </p:txBody>
      </p:sp>
      <p:sp>
        <p:nvSpPr>
          <p:cNvPr id="100" name="Rounded Rectangle 99"/>
          <p:cNvSpPr/>
          <p:nvPr/>
        </p:nvSpPr>
        <p:spPr>
          <a:xfrm>
            <a:off x="5039104"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end user interface</a:t>
            </a:r>
            <a:endParaRPr lang="en-SG" sz="1350" dirty="0"/>
          </a:p>
        </p:txBody>
      </p:sp>
      <p:sp>
        <p:nvSpPr>
          <p:cNvPr id="101" name="Rounded Rectangle 100"/>
          <p:cNvSpPr/>
          <p:nvPr/>
        </p:nvSpPr>
        <p:spPr>
          <a:xfrm>
            <a:off x="1926460" y="4397020"/>
            <a:ext cx="139580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knowledge and skills</a:t>
            </a:r>
            <a:endParaRPr lang="en-SG" sz="1350" dirty="0"/>
          </a:p>
        </p:txBody>
      </p:sp>
      <p:sp>
        <p:nvSpPr>
          <p:cNvPr id="102" name="Rounded Rectangle 101"/>
          <p:cNvSpPr/>
          <p:nvPr/>
        </p:nvSpPr>
        <p:spPr>
          <a:xfrm>
            <a:off x="3599902"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telecom </a:t>
            </a:r>
            <a:r>
              <a:rPr lang="en-US" sz="1350" dirty="0" err="1"/>
              <a:t>netwok</a:t>
            </a:r>
            <a:endParaRPr lang="en-SG" sz="1350" dirty="0"/>
          </a:p>
        </p:txBody>
      </p:sp>
      <p:sp>
        <p:nvSpPr>
          <p:cNvPr id="103" name="Rounded Rectangle 102"/>
          <p:cNvSpPr/>
          <p:nvPr/>
        </p:nvSpPr>
        <p:spPr>
          <a:xfrm>
            <a:off x="504119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technology</a:t>
            </a:r>
            <a:endParaRPr lang="en-SG" sz="1350" dirty="0"/>
          </a:p>
        </p:txBody>
      </p:sp>
      <p:sp>
        <p:nvSpPr>
          <p:cNvPr id="5" name="Oval 4"/>
          <p:cNvSpPr/>
          <p:nvPr/>
        </p:nvSpPr>
        <p:spPr>
          <a:xfrm>
            <a:off x="293267" y="1691266"/>
            <a:ext cx="6270266" cy="3508415"/>
          </a:xfrm>
          <a:prstGeom prst="ellipse">
            <a:avLst/>
          </a:prstGeom>
          <a:no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37" name="Rounded Rectangle 36"/>
          <p:cNvSpPr/>
          <p:nvPr/>
        </p:nvSpPr>
        <p:spPr>
          <a:xfrm>
            <a:off x="317089" y="556173"/>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Vision: We provide the best network and best service, so our customers trust us with their digital lives</a:t>
            </a:r>
            <a:endParaRPr lang="en-SG" sz="1350" dirty="0"/>
          </a:p>
        </p:txBody>
      </p:sp>
      <p:sp>
        <p:nvSpPr>
          <p:cNvPr id="38" name="Rounded Rectangle 37"/>
          <p:cNvSpPr/>
          <p:nvPr/>
        </p:nvSpPr>
        <p:spPr>
          <a:xfrm>
            <a:off x="317089" y="946510"/>
            <a:ext cx="7919885" cy="3539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Mission: We run UK's biggest and fastest mobile network</a:t>
            </a:r>
            <a:endParaRPr lang="en-SG" sz="1350" dirty="0"/>
          </a:p>
        </p:txBody>
      </p:sp>
      <p:sp>
        <p:nvSpPr>
          <p:cNvPr id="39" name="Rounded Rectangle 38"/>
          <p:cNvSpPr/>
          <p:nvPr/>
        </p:nvSpPr>
        <p:spPr>
          <a:xfrm>
            <a:off x="322670" y="176078"/>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Organization: EE, a British mobile network operator</a:t>
            </a:r>
            <a:endParaRPr lang="en-SG" sz="1350" dirty="0"/>
          </a:p>
        </p:txBody>
      </p:sp>
      <p:sp>
        <p:nvSpPr>
          <p:cNvPr id="40" name="Rounded Rectangle 39"/>
          <p:cNvSpPr/>
          <p:nvPr/>
        </p:nvSpPr>
        <p:spPr>
          <a:xfrm>
            <a:off x="6485602" y="1755057"/>
            <a:ext cx="1751372" cy="2039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Measures</a:t>
            </a:r>
            <a:endParaRPr lang="en-SG" sz="1350" dirty="0"/>
          </a:p>
        </p:txBody>
      </p:sp>
      <p:sp>
        <p:nvSpPr>
          <p:cNvPr id="41" name="Rounded Rectangle 40"/>
          <p:cNvSpPr/>
          <p:nvPr/>
        </p:nvSpPr>
        <p:spPr>
          <a:xfrm>
            <a:off x="6485603" y="2064679"/>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350" dirty="0"/>
          </a:p>
        </p:txBody>
      </p:sp>
      <p:sp>
        <p:nvSpPr>
          <p:cNvPr id="42" name="Rounded Rectangle 41"/>
          <p:cNvSpPr/>
          <p:nvPr/>
        </p:nvSpPr>
        <p:spPr>
          <a:xfrm>
            <a:off x="6472648" y="2823625"/>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sz="1350" dirty="0"/>
          </a:p>
        </p:txBody>
      </p:sp>
      <p:sp>
        <p:nvSpPr>
          <p:cNvPr id="43" name="Rounded Rectangle 42"/>
          <p:cNvSpPr/>
          <p:nvPr/>
        </p:nvSpPr>
        <p:spPr>
          <a:xfrm>
            <a:off x="6472648" y="3566523"/>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1350" dirty="0"/>
          </a:p>
        </p:txBody>
      </p:sp>
      <p:sp>
        <p:nvSpPr>
          <p:cNvPr id="44" name="Rounded Rectangle 43"/>
          <p:cNvSpPr/>
          <p:nvPr/>
        </p:nvSpPr>
        <p:spPr>
          <a:xfrm>
            <a:off x="6485603" y="4352776"/>
            <a:ext cx="1777281"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Tree>
    <p:extLst>
      <p:ext uri="{BB962C8B-B14F-4D97-AF65-F5344CB8AC3E}">
        <p14:creationId xmlns:p14="http://schemas.microsoft.com/office/powerpoint/2010/main" val="3805446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of a HR Strategy Map</a:t>
            </a:r>
          </a:p>
        </p:txBody>
      </p:sp>
      <p:grpSp>
        <p:nvGrpSpPr>
          <p:cNvPr id="5" name="Group 51"/>
          <p:cNvGrpSpPr>
            <a:grpSpLocks/>
          </p:cNvGrpSpPr>
          <p:nvPr/>
        </p:nvGrpSpPr>
        <p:grpSpPr bwMode="auto">
          <a:xfrm>
            <a:off x="1481812" y="1223044"/>
            <a:ext cx="6055520" cy="3104555"/>
            <a:chOff x="0" y="1117"/>
            <a:chExt cx="5760" cy="2993"/>
          </a:xfrm>
        </p:grpSpPr>
        <p:sp>
          <p:nvSpPr>
            <p:cNvPr id="6" name="Oval 4"/>
            <p:cNvSpPr>
              <a:spLocks noChangeArrowheads="1"/>
            </p:cNvSpPr>
            <p:nvPr/>
          </p:nvSpPr>
          <p:spPr bwMode="auto">
            <a:xfrm>
              <a:off x="577" y="3702"/>
              <a:ext cx="1298" cy="408"/>
            </a:xfrm>
            <a:prstGeom prst="ellipse">
              <a:avLst/>
            </a:prstGeom>
            <a:solidFill>
              <a:srgbClr val="C0FEF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Enable a</a:t>
              </a:r>
              <a:r>
                <a:rPr lang="en-US" sz="750" b="1">
                  <a:solidFill>
                    <a:srgbClr val="FF6600"/>
                  </a:solidFill>
                </a:rPr>
                <a:t> P</a:t>
              </a:r>
              <a:r>
                <a:rPr lang="en-US" sz="750"/>
                <a:t>erformance &amp; Recognition Culture</a:t>
              </a:r>
            </a:p>
          </p:txBody>
        </p:sp>
        <p:sp>
          <p:nvSpPr>
            <p:cNvPr id="7" name="Oval 5"/>
            <p:cNvSpPr>
              <a:spLocks noChangeArrowheads="1"/>
            </p:cNvSpPr>
            <p:nvPr/>
          </p:nvSpPr>
          <p:spPr bwMode="auto">
            <a:xfrm>
              <a:off x="2335" y="3702"/>
              <a:ext cx="1298" cy="408"/>
            </a:xfrm>
            <a:prstGeom prst="ellipse">
              <a:avLst/>
            </a:prstGeom>
            <a:solidFill>
              <a:srgbClr val="C0FEF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Manage</a:t>
              </a:r>
              <a:r>
                <a:rPr lang="en-US" sz="750" b="1">
                  <a:solidFill>
                    <a:srgbClr val="FF6600"/>
                  </a:solidFill>
                </a:rPr>
                <a:t> R</a:t>
              </a:r>
              <a:r>
                <a:rPr lang="en-US" sz="750"/>
                <a:t>etention &amp; Renewal</a:t>
              </a:r>
            </a:p>
          </p:txBody>
        </p:sp>
        <p:sp>
          <p:nvSpPr>
            <p:cNvPr id="8" name="Oval 6"/>
            <p:cNvSpPr>
              <a:spLocks noChangeArrowheads="1"/>
            </p:cNvSpPr>
            <p:nvPr/>
          </p:nvSpPr>
          <p:spPr bwMode="auto">
            <a:xfrm>
              <a:off x="4220" y="3702"/>
              <a:ext cx="1298" cy="408"/>
            </a:xfrm>
            <a:prstGeom prst="ellipse">
              <a:avLst/>
            </a:prstGeom>
            <a:solidFill>
              <a:srgbClr val="C0FEF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Build</a:t>
              </a:r>
              <a:r>
                <a:rPr lang="en-US" sz="750" b="1">
                  <a:solidFill>
                    <a:srgbClr val="FF6600"/>
                  </a:solidFill>
                </a:rPr>
                <a:t> C</a:t>
              </a:r>
              <a:r>
                <a:rPr lang="en-US" sz="750"/>
                <a:t>ompetent &amp; Committed MOMers</a:t>
              </a:r>
            </a:p>
          </p:txBody>
        </p:sp>
        <p:sp>
          <p:nvSpPr>
            <p:cNvPr id="9" name="Line 7"/>
            <p:cNvSpPr>
              <a:spLocks noChangeShapeType="1"/>
            </p:cNvSpPr>
            <p:nvPr/>
          </p:nvSpPr>
          <p:spPr bwMode="auto">
            <a:xfrm>
              <a:off x="0" y="1888"/>
              <a:ext cx="576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sz="900"/>
            </a:p>
          </p:txBody>
        </p:sp>
        <p:sp>
          <p:nvSpPr>
            <p:cNvPr id="10" name="Line 8"/>
            <p:cNvSpPr>
              <a:spLocks noChangeShapeType="1"/>
            </p:cNvSpPr>
            <p:nvPr/>
          </p:nvSpPr>
          <p:spPr bwMode="auto">
            <a:xfrm>
              <a:off x="0" y="2750"/>
              <a:ext cx="576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sz="900"/>
            </a:p>
          </p:txBody>
        </p:sp>
        <p:sp>
          <p:nvSpPr>
            <p:cNvPr id="11" name="Line 9"/>
            <p:cNvSpPr>
              <a:spLocks noChangeShapeType="1"/>
            </p:cNvSpPr>
            <p:nvPr/>
          </p:nvSpPr>
          <p:spPr bwMode="auto">
            <a:xfrm>
              <a:off x="0" y="3566"/>
              <a:ext cx="576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G" sz="900"/>
            </a:p>
          </p:txBody>
        </p:sp>
        <p:sp>
          <p:nvSpPr>
            <p:cNvPr id="12" name="Oval 10"/>
            <p:cNvSpPr>
              <a:spLocks noChangeArrowheads="1"/>
            </p:cNvSpPr>
            <p:nvPr/>
          </p:nvSpPr>
          <p:spPr bwMode="auto">
            <a:xfrm>
              <a:off x="0" y="2886"/>
              <a:ext cx="912" cy="499"/>
            </a:xfrm>
            <a:prstGeom prst="ellipse">
              <a:avLst/>
            </a:prstGeom>
            <a:solidFill>
              <a:srgbClr val="33CC33"/>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Build Leadership Capabilities</a:t>
              </a:r>
            </a:p>
          </p:txBody>
        </p:sp>
        <p:sp>
          <p:nvSpPr>
            <p:cNvPr id="13" name="Oval 11"/>
            <p:cNvSpPr>
              <a:spLocks noChangeArrowheads="1"/>
            </p:cNvSpPr>
            <p:nvPr/>
          </p:nvSpPr>
          <p:spPr bwMode="auto">
            <a:xfrm>
              <a:off x="960" y="2832"/>
              <a:ext cx="852" cy="590"/>
            </a:xfrm>
            <a:prstGeom prst="ellipse">
              <a:avLst/>
            </a:prstGeom>
            <a:solidFill>
              <a:srgbClr val="33CC33"/>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Values diversity &amp; recognise contribution</a:t>
              </a:r>
            </a:p>
          </p:txBody>
        </p:sp>
        <p:sp>
          <p:nvSpPr>
            <p:cNvPr id="14" name="Oval 12"/>
            <p:cNvSpPr>
              <a:spLocks noChangeArrowheads="1"/>
            </p:cNvSpPr>
            <p:nvPr/>
          </p:nvSpPr>
          <p:spPr bwMode="auto">
            <a:xfrm>
              <a:off x="1824" y="2880"/>
              <a:ext cx="787" cy="499"/>
            </a:xfrm>
            <a:prstGeom prst="ellipse">
              <a:avLst/>
            </a:prstGeom>
            <a:solidFill>
              <a:srgbClr val="33CC33"/>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Align HR Planning with Biz Strategy</a:t>
              </a:r>
            </a:p>
          </p:txBody>
        </p:sp>
        <p:sp>
          <p:nvSpPr>
            <p:cNvPr id="15" name="Oval 13"/>
            <p:cNvSpPr>
              <a:spLocks noChangeArrowheads="1"/>
            </p:cNvSpPr>
            <p:nvPr/>
          </p:nvSpPr>
          <p:spPr bwMode="auto">
            <a:xfrm>
              <a:off x="4220" y="2840"/>
              <a:ext cx="754" cy="499"/>
            </a:xfrm>
            <a:prstGeom prst="ellipse">
              <a:avLst/>
            </a:prstGeom>
            <a:solidFill>
              <a:srgbClr val="33CC33"/>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dirty="0"/>
                <a:t>Build one-XYZ capability</a:t>
              </a:r>
            </a:p>
          </p:txBody>
        </p:sp>
        <p:cxnSp>
          <p:nvCxnSpPr>
            <p:cNvPr id="16" name="AutoShape 14"/>
            <p:cNvCxnSpPr>
              <a:cxnSpLocks noChangeShapeType="1"/>
              <a:stCxn id="6" idx="1"/>
              <a:endCxn id="12" idx="4"/>
            </p:cNvCxnSpPr>
            <p:nvPr/>
          </p:nvCxnSpPr>
          <p:spPr bwMode="auto">
            <a:xfrm rot="5400000" flipH="1">
              <a:off x="423" y="3418"/>
              <a:ext cx="377" cy="311"/>
            </a:xfrm>
            <a:prstGeom prst="curvedConnector3">
              <a:avLst>
                <a:gd name="adj1" fmla="val 58088"/>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6" idx="0"/>
              <a:endCxn id="13" idx="4"/>
            </p:cNvCxnSpPr>
            <p:nvPr/>
          </p:nvCxnSpPr>
          <p:spPr bwMode="auto">
            <a:xfrm rot="16200000">
              <a:off x="1166" y="3482"/>
              <a:ext cx="280" cy="160"/>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7" idx="1"/>
              <a:endCxn id="14" idx="4"/>
            </p:cNvCxnSpPr>
            <p:nvPr/>
          </p:nvCxnSpPr>
          <p:spPr bwMode="auto">
            <a:xfrm rot="5400000" flipH="1">
              <a:off x="2180" y="3417"/>
              <a:ext cx="383" cy="307"/>
            </a:xfrm>
            <a:prstGeom prst="curvedConnector3">
              <a:avLst>
                <a:gd name="adj1" fmla="val 57963"/>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7"/>
            <p:cNvSpPr>
              <a:spLocks noChangeArrowheads="1"/>
            </p:cNvSpPr>
            <p:nvPr/>
          </p:nvSpPr>
          <p:spPr bwMode="auto">
            <a:xfrm>
              <a:off x="4974" y="2795"/>
              <a:ext cx="786" cy="635"/>
            </a:xfrm>
            <a:prstGeom prst="ellipse">
              <a:avLst/>
            </a:prstGeom>
            <a:solidFill>
              <a:srgbClr val="33CC33"/>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600"/>
                <a:t>Optimise service delivery thru streamlined processes</a:t>
              </a:r>
            </a:p>
          </p:txBody>
        </p:sp>
        <p:cxnSp>
          <p:nvCxnSpPr>
            <p:cNvPr id="20" name="AutoShape 18"/>
            <p:cNvCxnSpPr>
              <a:cxnSpLocks noChangeShapeType="1"/>
              <a:stCxn id="8" idx="0"/>
              <a:endCxn id="15" idx="4"/>
            </p:cNvCxnSpPr>
            <p:nvPr/>
          </p:nvCxnSpPr>
          <p:spPr bwMode="auto">
            <a:xfrm rot="16200000" flipV="1">
              <a:off x="4552" y="3385"/>
              <a:ext cx="363" cy="272"/>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8" idx="7"/>
              <a:endCxn id="19" idx="4"/>
            </p:cNvCxnSpPr>
            <p:nvPr/>
          </p:nvCxnSpPr>
          <p:spPr bwMode="auto">
            <a:xfrm rot="16200000">
              <a:off x="5182" y="3576"/>
              <a:ext cx="332" cy="39"/>
            </a:xfrm>
            <a:prstGeom prst="curvedConnector3">
              <a:avLst>
                <a:gd name="adj1" fmla="val 59037"/>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Oval 20"/>
            <p:cNvSpPr>
              <a:spLocks noChangeArrowheads="1"/>
            </p:cNvSpPr>
            <p:nvPr/>
          </p:nvSpPr>
          <p:spPr bwMode="auto">
            <a:xfrm>
              <a:off x="745" y="1933"/>
              <a:ext cx="1067" cy="545"/>
            </a:xfrm>
            <a:prstGeom prst="ellipse">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Organisational Climate &amp; employees Health capability</a:t>
              </a:r>
            </a:p>
          </p:txBody>
        </p:sp>
        <p:sp>
          <p:nvSpPr>
            <p:cNvPr id="23" name="Oval 21"/>
            <p:cNvSpPr>
              <a:spLocks noChangeArrowheads="1"/>
            </p:cNvSpPr>
            <p:nvPr/>
          </p:nvSpPr>
          <p:spPr bwMode="auto">
            <a:xfrm>
              <a:off x="1917" y="1933"/>
              <a:ext cx="848" cy="499"/>
            </a:xfrm>
            <a:prstGeom prst="ellipse">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Business Partner</a:t>
              </a:r>
            </a:p>
            <a:p>
              <a:pPr algn="ctr">
                <a:lnSpc>
                  <a:spcPct val="90000"/>
                </a:lnSpc>
              </a:pPr>
              <a:r>
                <a:rPr lang="en-US" sz="750"/>
                <a:t>(strategic support)</a:t>
              </a:r>
            </a:p>
          </p:txBody>
        </p:sp>
        <p:sp>
          <p:nvSpPr>
            <p:cNvPr id="24" name="Oval 22"/>
            <p:cNvSpPr>
              <a:spLocks noChangeArrowheads="1"/>
            </p:cNvSpPr>
            <p:nvPr/>
          </p:nvSpPr>
          <p:spPr bwMode="auto">
            <a:xfrm>
              <a:off x="2880" y="1933"/>
              <a:ext cx="1047" cy="499"/>
            </a:xfrm>
            <a:prstGeom prst="ellipse">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Skills, competencies &amp; leadership</a:t>
              </a:r>
            </a:p>
          </p:txBody>
        </p:sp>
        <p:sp>
          <p:nvSpPr>
            <p:cNvPr id="25" name="Oval 23"/>
            <p:cNvSpPr>
              <a:spLocks noChangeArrowheads="1"/>
            </p:cNvSpPr>
            <p:nvPr/>
          </p:nvSpPr>
          <p:spPr bwMode="auto">
            <a:xfrm>
              <a:off x="4011" y="1933"/>
              <a:ext cx="847" cy="499"/>
            </a:xfrm>
            <a:prstGeom prst="ellipse">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Qualified Providers &amp; Vendors</a:t>
              </a:r>
            </a:p>
          </p:txBody>
        </p:sp>
        <p:cxnSp>
          <p:nvCxnSpPr>
            <p:cNvPr id="26" name="AutoShape 24"/>
            <p:cNvCxnSpPr>
              <a:cxnSpLocks noChangeShapeType="1"/>
              <a:stCxn id="13" idx="1"/>
              <a:endCxn id="22" idx="4"/>
            </p:cNvCxnSpPr>
            <p:nvPr/>
          </p:nvCxnSpPr>
          <p:spPr bwMode="auto">
            <a:xfrm rot="5400000" flipH="1" flipV="1">
              <a:off x="961" y="2601"/>
              <a:ext cx="440" cy="194"/>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5"/>
            <p:cNvCxnSpPr>
              <a:cxnSpLocks noChangeShapeType="1"/>
              <a:stCxn id="12" idx="0"/>
              <a:endCxn id="22" idx="3"/>
            </p:cNvCxnSpPr>
            <p:nvPr/>
          </p:nvCxnSpPr>
          <p:spPr bwMode="auto">
            <a:xfrm rot="5400000" flipH="1" flipV="1">
              <a:off x="435" y="2419"/>
              <a:ext cx="488" cy="445"/>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p:cNvCxnSpPr>
              <a:cxnSpLocks noChangeShapeType="1"/>
              <a:stCxn id="14" idx="0"/>
              <a:endCxn id="23" idx="4"/>
            </p:cNvCxnSpPr>
            <p:nvPr/>
          </p:nvCxnSpPr>
          <p:spPr bwMode="auto">
            <a:xfrm rot="16200000">
              <a:off x="2056" y="2594"/>
              <a:ext cx="448" cy="123"/>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15" idx="0"/>
              <a:endCxn id="24" idx="4"/>
            </p:cNvCxnSpPr>
            <p:nvPr/>
          </p:nvCxnSpPr>
          <p:spPr bwMode="auto">
            <a:xfrm rot="16200000" flipV="1">
              <a:off x="3796" y="2039"/>
              <a:ext cx="408" cy="1194"/>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3" idx="0"/>
              <a:endCxn id="23" idx="3"/>
            </p:cNvCxnSpPr>
            <p:nvPr/>
          </p:nvCxnSpPr>
          <p:spPr bwMode="auto">
            <a:xfrm rot="16200000">
              <a:off x="1477" y="2268"/>
              <a:ext cx="473" cy="655"/>
            </a:xfrm>
            <a:prstGeom prst="curvedConnector3">
              <a:avLst>
                <a:gd name="adj1" fmla="val 4228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19" idx="1"/>
              <a:endCxn id="24" idx="5"/>
            </p:cNvCxnSpPr>
            <p:nvPr/>
          </p:nvCxnSpPr>
          <p:spPr bwMode="auto">
            <a:xfrm rot="5400000" flipH="1">
              <a:off x="4167" y="1966"/>
              <a:ext cx="529" cy="1315"/>
            </a:xfrm>
            <a:prstGeom prst="curvedConnector3">
              <a:avLst>
                <a:gd name="adj1" fmla="val 51986"/>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Oval 30"/>
            <p:cNvSpPr>
              <a:spLocks noChangeArrowheads="1"/>
            </p:cNvSpPr>
            <p:nvPr/>
          </p:nvSpPr>
          <p:spPr bwMode="auto">
            <a:xfrm>
              <a:off x="2838" y="1117"/>
              <a:ext cx="848" cy="499"/>
            </a:xfrm>
            <a:prstGeom prst="ellipse">
              <a:avLst/>
            </a:prstGeom>
            <a:solidFill>
              <a:srgbClr val="FF9900"/>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dirty="0"/>
                <a:t>Effective One XYZ</a:t>
              </a:r>
            </a:p>
          </p:txBody>
        </p:sp>
        <p:sp>
          <p:nvSpPr>
            <p:cNvPr id="33" name="Oval 31"/>
            <p:cNvSpPr>
              <a:spLocks noChangeArrowheads="1"/>
            </p:cNvSpPr>
            <p:nvPr/>
          </p:nvSpPr>
          <p:spPr bwMode="auto">
            <a:xfrm>
              <a:off x="1414" y="1253"/>
              <a:ext cx="921" cy="499"/>
            </a:xfrm>
            <a:prstGeom prst="ellipse">
              <a:avLst/>
            </a:prstGeom>
            <a:solidFill>
              <a:srgbClr val="FFCCCC"/>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Maximise Human Capital</a:t>
              </a:r>
            </a:p>
          </p:txBody>
        </p:sp>
        <p:sp>
          <p:nvSpPr>
            <p:cNvPr id="34" name="Oval 32"/>
            <p:cNvSpPr>
              <a:spLocks noChangeArrowheads="1"/>
            </p:cNvSpPr>
            <p:nvPr/>
          </p:nvSpPr>
          <p:spPr bwMode="auto">
            <a:xfrm>
              <a:off x="4178" y="1298"/>
              <a:ext cx="921" cy="499"/>
            </a:xfrm>
            <a:prstGeom prst="ellipse">
              <a:avLst/>
            </a:prstGeom>
            <a:solidFill>
              <a:srgbClr val="FFCCCC"/>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Uitlise Budget &amp; Resources</a:t>
              </a:r>
            </a:p>
          </p:txBody>
        </p:sp>
        <p:cxnSp>
          <p:nvCxnSpPr>
            <p:cNvPr id="35" name="AutoShape 33"/>
            <p:cNvCxnSpPr>
              <a:cxnSpLocks noChangeShapeType="1"/>
              <a:stCxn id="23" idx="0"/>
              <a:endCxn id="33" idx="4"/>
            </p:cNvCxnSpPr>
            <p:nvPr/>
          </p:nvCxnSpPr>
          <p:spPr bwMode="auto">
            <a:xfrm rot="5400000" flipH="1">
              <a:off x="2017" y="1610"/>
              <a:ext cx="181" cy="466"/>
            </a:xfrm>
            <a:prstGeom prst="curvedConnector3">
              <a:avLst>
                <a:gd name="adj1" fmla="val 50278"/>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p:cNvCxnSpPr>
              <a:cxnSpLocks noChangeShapeType="1"/>
              <a:stCxn id="33" idx="7"/>
              <a:endCxn id="32" idx="1"/>
            </p:cNvCxnSpPr>
            <p:nvPr/>
          </p:nvCxnSpPr>
          <p:spPr bwMode="auto">
            <a:xfrm rot="16200000">
              <a:off x="2514" y="877"/>
              <a:ext cx="136" cy="761"/>
            </a:xfrm>
            <a:prstGeom prst="curvedConnector3">
              <a:avLst>
                <a:gd name="adj1" fmla="val 13823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34" idx="1"/>
              <a:endCxn id="32" idx="7"/>
            </p:cNvCxnSpPr>
            <p:nvPr/>
          </p:nvCxnSpPr>
          <p:spPr bwMode="auto">
            <a:xfrm rot="5400000" flipH="1">
              <a:off x="3847" y="905"/>
              <a:ext cx="181" cy="751"/>
            </a:xfrm>
            <a:prstGeom prst="curvedConnector3">
              <a:avLst>
                <a:gd name="adj1" fmla="val 12762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 Box 36"/>
            <p:cNvSpPr txBox="1">
              <a:spLocks noChangeArrowheads="1"/>
            </p:cNvSpPr>
            <p:nvPr/>
          </p:nvSpPr>
          <p:spPr bwMode="auto">
            <a:xfrm>
              <a:off x="0" y="3657"/>
              <a:ext cx="890"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571500">
                <a:defRPr sz="2400">
                  <a:solidFill>
                    <a:schemeClr val="tx1"/>
                  </a:solidFill>
                  <a:latin typeface="Arial" pitchFamily="34" charset="0"/>
                  <a:ea typeface="MS PGothic" pitchFamily="34" charset="-128"/>
                </a:defRPr>
              </a:lvl2pPr>
              <a:lvl3pPr marL="1143000">
                <a:defRPr sz="2400">
                  <a:solidFill>
                    <a:schemeClr val="tx1"/>
                  </a:solidFill>
                  <a:latin typeface="Arial" pitchFamily="34" charset="0"/>
                  <a:ea typeface="MS PGothic" pitchFamily="34" charset="-128"/>
                </a:defRPr>
              </a:lvl3pPr>
              <a:lvl4pPr marL="1714500">
                <a:defRPr sz="2400">
                  <a:solidFill>
                    <a:schemeClr val="tx1"/>
                  </a:solidFill>
                  <a:latin typeface="Arial" pitchFamily="34" charset="0"/>
                  <a:ea typeface="MS PGothic" pitchFamily="34" charset="-128"/>
                </a:defRPr>
              </a:lvl4pPr>
              <a:lvl5pPr marL="2286000">
                <a:defRPr sz="2400">
                  <a:solidFill>
                    <a:schemeClr val="tx1"/>
                  </a:solidFill>
                  <a:latin typeface="Arial" pitchFamily="34" charset="0"/>
                  <a:ea typeface="MS PGothic" pitchFamily="34" charset="-128"/>
                </a:defRPr>
              </a:lvl5pPr>
              <a:lvl6pPr marL="2743200" eaLnBrk="0" fontAlgn="base" hangingPunct="0">
                <a:spcBef>
                  <a:spcPct val="0"/>
                </a:spcBef>
                <a:spcAft>
                  <a:spcPct val="0"/>
                </a:spcAft>
                <a:defRPr sz="2400">
                  <a:solidFill>
                    <a:schemeClr val="tx1"/>
                  </a:solidFill>
                  <a:latin typeface="Arial" pitchFamily="34" charset="0"/>
                  <a:ea typeface="MS PGothic" pitchFamily="34" charset="-128"/>
                </a:defRPr>
              </a:lvl6pPr>
              <a:lvl7pPr marL="3200400" eaLnBrk="0" fontAlgn="base" hangingPunct="0">
                <a:spcBef>
                  <a:spcPct val="0"/>
                </a:spcBef>
                <a:spcAft>
                  <a:spcPct val="0"/>
                </a:spcAft>
                <a:defRPr sz="2400">
                  <a:solidFill>
                    <a:schemeClr val="tx1"/>
                  </a:solidFill>
                  <a:latin typeface="Arial" pitchFamily="34" charset="0"/>
                  <a:ea typeface="MS PGothic" pitchFamily="34" charset="-128"/>
                </a:defRPr>
              </a:lvl7pPr>
              <a:lvl8pPr marL="3657600" eaLnBrk="0" fontAlgn="base" hangingPunct="0">
                <a:spcBef>
                  <a:spcPct val="0"/>
                </a:spcBef>
                <a:spcAft>
                  <a:spcPct val="0"/>
                </a:spcAft>
                <a:defRPr sz="2400">
                  <a:solidFill>
                    <a:schemeClr val="tx1"/>
                  </a:solidFill>
                  <a:latin typeface="Arial" pitchFamily="34" charset="0"/>
                  <a:ea typeface="MS PGothic" pitchFamily="34" charset="-128"/>
                </a:defRPr>
              </a:lvl8pPr>
              <a:lvl9pPr marL="4114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90000"/>
                </a:lnSpc>
                <a:spcBef>
                  <a:spcPct val="50000"/>
                </a:spcBef>
              </a:pPr>
              <a:r>
                <a:rPr lang="en-US" sz="750" b="1" dirty="0"/>
                <a:t>PEOPLE</a:t>
              </a:r>
            </a:p>
          </p:txBody>
        </p:sp>
        <p:sp>
          <p:nvSpPr>
            <p:cNvPr id="39" name="Text Box 37"/>
            <p:cNvSpPr txBox="1">
              <a:spLocks noChangeArrowheads="1"/>
            </p:cNvSpPr>
            <p:nvPr/>
          </p:nvSpPr>
          <p:spPr bwMode="auto">
            <a:xfrm>
              <a:off x="0" y="2750"/>
              <a:ext cx="890"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571500">
                <a:defRPr sz="2400">
                  <a:solidFill>
                    <a:schemeClr val="tx1"/>
                  </a:solidFill>
                  <a:latin typeface="Arial" pitchFamily="34" charset="0"/>
                  <a:ea typeface="MS PGothic" pitchFamily="34" charset="-128"/>
                </a:defRPr>
              </a:lvl2pPr>
              <a:lvl3pPr marL="1143000">
                <a:defRPr sz="2400">
                  <a:solidFill>
                    <a:schemeClr val="tx1"/>
                  </a:solidFill>
                  <a:latin typeface="Arial" pitchFamily="34" charset="0"/>
                  <a:ea typeface="MS PGothic" pitchFamily="34" charset="-128"/>
                </a:defRPr>
              </a:lvl3pPr>
              <a:lvl4pPr marL="1714500">
                <a:defRPr sz="2400">
                  <a:solidFill>
                    <a:schemeClr val="tx1"/>
                  </a:solidFill>
                  <a:latin typeface="Arial" pitchFamily="34" charset="0"/>
                  <a:ea typeface="MS PGothic" pitchFamily="34" charset="-128"/>
                </a:defRPr>
              </a:lvl4pPr>
              <a:lvl5pPr marL="2286000">
                <a:defRPr sz="2400">
                  <a:solidFill>
                    <a:schemeClr val="tx1"/>
                  </a:solidFill>
                  <a:latin typeface="Arial" pitchFamily="34" charset="0"/>
                  <a:ea typeface="MS PGothic" pitchFamily="34" charset="-128"/>
                </a:defRPr>
              </a:lvl5pPr>
              <a:lvl6pPr marL="2743200" eaLnBrk="0" fontAlgn="base" hangingPunct="0">
                <a:spcBef>
                  <a:spcPct val="0"/>
                </a:spcBef>
                <a:spcAft>
                  <a:spcPct val="0"/>
                </a:spcAft>
                <a:defRPr sz="2400">
                  <a:solidFill>
                    <a:schemeClr val="tx1"/>
                  </a:solidFill>
                  <a:latin typeface="Arial" pitchFamily="34" charset="0"/>
                  <a:ea typeface="MS PGothic" pitchFamily="34" charset="-128"/>
                </a:defRPr>
              </a:lvl6pPr>
              <a:lvl7pPr marL="3200400" eaLnBrk="0" fontAlgn="base" hangingPunct="0">
                <a:spcBef>
                  <a:spcPct val="0"/>
                </a:spcBef>
                <a:spcAft>
                  <a:spcPct val="0"/>
                </a:spcAft>
                <a:defRPr sz="2400">
                  <a:solidFill>
                    <a:schemeClr val="tx1"/>
                  </a:solidFill>
                  <a:latin typeface="Arial" pitchFamily="34" charset="0"/>
                  <a:ea typeface="MS PGothic" pitchFamily="34" charset="-128"/>
                </a:defRPr>
              </a:lvl7pPr>
              <a:lvl8pPr marL="3657600" eaLnBrk="0" fontAlgn="base" hangingPunct="0">
                <a:spcBef>
                  <a:spcPct val="0"/>
                </a:spcBef>
                <a:spcAft>
                  <a:spcPct val="0"/>
                </a:spcAft>
                <a:defRPr sz="2400">
                  <a:solidFill>
                    <a:schemeClr val="tx1"/>
                  </a:solidFill>
                  <a:latin typeface="Arial" pitchFamily="34" charset="0"/>
                  <a:ea typeface="MS PGothic" pitchFamily="34" charset="-128"/>
                </a:defRPr>
              </a:lvl8pPr>
              <a:lvl9pPr marL="4114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90000"/>
                </a:lnSpc>
                <a:spcBef>
                  <a:spcPct val="50000"/>
                </a:spcBef>
              </a:pPr>
              <a:r>
                <a:rPr lang="en-US" sz="750" b="1"/>
                <a:t>OPERATIONS</a:t>
              </a:r>
            </a:p>
          </p:txBody>
        </p:sp>
        <p:sp>
          <p:nvSpPr>
            <p:cNvPr id="40" name="Text Box 38"/>
            <p:cNvSpPr txBox="1">
              <a:spLocks noChangeArrowheads="1"/>
            </p:cNvSpPr>
            <p:nvPr/>
          </p:nvSpPr>
          <p:spPr bwMode="auto">
            <a:xfrm>
              <a:off x="0" y="1888"/>
              <a:ext cx="890"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571500">
                <a:defRPr sz="2400">
                  <a:solidFill>
                    <a:schemeClr val="tx1"/>
                  </a:solidFill>
                  <a:latin typeface="Arial" pitchFamily="34" charset="0"/>
                  <a:ea typeface="MS PGothic" pitchFamily="34" charset="-128"/>
                </a:defRPr>
              </a:lvl2pPr>
              <a:lvl3pPr marL="1143000">
                <a:defRPr sz="2400">
                  <a:solidFill>
                    <a:schemeClr val="tx1"/>
                  </a:solidFill>
                  <a:latin typeface="Arial" pitchFamily="34" charset="0"/>
                  <a:ea typeface="MS PGothic" pitchFamily="34" charset="-128"/>
                </a:defRPr>
              </a:lvl3pPr>
              <a:lvl4pPr marL="1714500">
                <a:defRPr sz="2400">
                  <a:solidFill>
                    <a:schemeClr val="tx1"/>
                  </a:solidFill>
                  <a:latin typeface="Arial" pitchFamily="34" charset="0"/>
                  <a:ea typeface="MS PGothic" pitchFamily="34" charset="-128"/>
                </a:defRPr>
              </a:lvl4pPr>
              <a:lvl5pPr marL="2286000">
                <a:defRPr sz="2400">
                  <a:solidFill>
                    <a:schemeClr val="tx1"/>
                  </a:solidFill>
                  <a:latin typeface="Arial" pitchFamily="34" charset="0"/>
                  <a:ea typeface="MS PGothic" pitchFamily="34" charset="-128"/>
                </a:defRPr>
              </a:lvl5pPr>
              <a:lvl6pPr marL="2743200" eaLnBrk="0" fontAlgn="base" hangingPunct="0">
                <a:spcBef>
                  <a:spcPct val="0"/>
                </a:spcBef>
                <a:spcAft>
                  <a:spcPct val="0"/>
                </a:spcAft>
                <a:defRPr sz="2400">
                  <a:solidFill>
                    <a:schemeClr val="tx1"/>
                  </a:solidFill>
                  <a:latin typeface="Arial" pitchFamily="34" charset="0"/>
                  <a:ea typeface="MS PGothic" pitchFamily="34" charset="-128"/>
                </a:defRPr>
              </a:lvl6pPr>
              <a:lvl7pPr marL="3200400" eaLnBrk="0" fontAlgn="base" hangingPunct="0">
                <a:spcBef>
                  <a:spcPct val="0"/>
                </a:spcBef>
                <a:spcAft>
                  <a:spcPct val="0"/>
                </a:spcAft>
                <a:defRPr sz="2400">
                  <a:solidFill>
                    <a:schemeClr val="tx1"/>
                  </a:solidFill>
                  <a:latin typeface="Arial" pitchFamily="34" charset="0"/>
                  <a:ea typeface="MS PGothic" pitchFamily="34" charset="-128"/>
                </a:defRPr>
              </a:lvl7pPr>
              <a:lvl8pPr marL="3657600" eaLnBrk="0" fontAlgn="base" hangingPunct="0">
                <a:spcBef>
                  <a:spcPct val="0"/>
                </a:spcBef>
                <a:spcAft>
                  <a:spcPct val="0"/>
                </a:spcAft>
                <a:defRPr sz="2400">
                  <a:solidFill>
                    <a:schemeClr val="tx1"/>
                  </a:solidFill>
                  <a:latin typeface="Arial" pitchFamily="34" charset="0"/>
                  <a:ea typeface="MS PGothic" pitchFamily="34" charset="-128"/>
                </a:defRPr>
              </a:lvl8pPr>
              <a:lvl9pPr marL="4114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90000"/>
                </a:lnSpc>
                <a:spcBef>
                  <a:spcPct val="50000"/>
                </a:spcBef>
              </a:pPr>
              <a:r>
                <a:rPr lang="en-US" sz="750" b="1" dirty="0"/>
                <a:t>CUSTOMERS</a:t>
              </a:r>
            </a:p>
          </p:txBody>
        </p:sp>
        <p:sp>
          <p:nvSpPr>
            <p:cNvPr id="41" name="Text Box 39"/>
            <p:cNvSpPr txBox="1">
              <a:spLocks noChangeArrowheads="1"/>
            </p:cNvSpPr>
            <p:nvPr/>
          </p:nvSpPr>
          <p:spPr bwMode="auto">
            <a:xfrm>
              <a:off x="0" y="1162"/>
              <a:ext cx="890"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571500">
                <a:defRPr sz="2400">
                  <a:solidFill>
                    <a:schemeClr val="tx1"/>
                  </a:solidFill>
                  <a:latin typeface="Arial" pitchFamily="34" charset="0"/>
                  <a:ea typeface="MS PGothic" pitchFamily="34" charset="-128"/>
                </a:defRPr>
              </a:lvl2pPr>
              <a:lvl3pPr marL="1143000">
                <a:defRPr sz="2400">
                  <a:solidFill>
                    <a:schemeClr val="tx1"/>
                  </a:solidFill>
                  <a:latin typeface="Arial" pitchFamily="34" charset="0"/>
                  <a:ea typeface="MS PGothic" pitchFamily="34" charset="-128"/>
                </a:defRPr>
              </a:lvl3pPr>
              <a:lvl4pPr marL="1714500">
                <a:defRPr sz="2400">
                  <a:solidFill>
                    <a:schemeClr val="tx1"/>
                  </a:solidFill>
                  <a:latin typeface="Arial" pitchFamily="34" charset="0"/>
                  <a:ea typeface="MS PGothic" pitchFamily="34" charset="-128"/>
                </a:defRPr>
              </a:lvl4pPr>
              <a:lvl5pPr marL="2286000">
                <a:defRPr sz="2400">
                  <a:solidFill>
                    <a:schemeClr val="tx1"/>
                  </a:solidFill>
                  <a:latin typeface="Arial" pitchFamily="34" charset="0"/>
                  <a:ea typeface="MS PGothic" pitchFamily="34" charset="-128"/>
                </a:defRPr>
              </a:lvl5pPr>
              <a:lvl6pPr marL="2743200" eaLnBrk="0" fontAlgn="base" hangingPunct="0">
                <a:spcBef>
                  <a:spcPct val="0"/>
                </a:spcBef>
                <a:spcAft>
                  <a:spcPct val="0"/>
                </a:spcAft>
                <a:defRPr sz="2400">
                  <a:solidFill>
                    <a:schemeClr val="tx1"/>
                  </a:solidFill>
                  <a:latin typeface="Arial" pitchFamily="34" charset="0"/>
                  <a:ea typeface="MS PGothic" pitchFamily="34" charset="-128"/>
                </a:defRPr>
              </a:lvl6pPr>
              <a:lvl7pPr marL="3200400" eaLnBrk="0" fontAlgn="base" hangingPunct="0">
                <a:spcBef>
                  <a:spcPct val="0"/>
                </a:spcBef>
                <a:spcAft>
                  <a:spcPct val="0"/>
                </a:spcAft>
                <a:defRPr sz="2400">
                  <a:solidFill>
                    <a:schemeClr val="tx1"/>
                  </a:solidFill>
                  <a:latin typeface="Arial" pitchFamily="34" charset="0"/>
                  <a:ea typeface="MS PGothic" pitchFamily="34" charset="-128"/>
                </a:defRPr>
              </a:lvl7pPr>
              <a:lvl8pPr marL="3657600" eaLnBrk="0" fontAlgn="base" hangingPunct="0">
                <a:spcBef>
                  <a:spcPct val="0"/>
                </a:spcBef>
                <a:spcAft>
                  <a:spcPct val="0"/>
                </a:spcAft>
                <a:defRPr sz="2400">
                  <a:solidFill>
                    <a:schemeClr val="tx1"/>
                  </a:solidFill>
                  <a:latin typeface="Arial" pitchFamily="34" charset="0"/>
                  <a:ea typeface="MS PGothic" pitchFamily="34" charset="-128"/>
                </a:defRPr>
              </a:lvl8pPr>
              <a:lvl9pPr marL="4114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90000"/>
                </a:lnSpc>
                <a:spcBef>
                  <a:spcPct val="50000"/>
                </a:spcBef>
              </a:pPr>
              <a:r>
                <a:rPr lang="en-US" sz="750" b="1"/>
                <a:t>FINANCIAL</a:t>
              </a:r>
            </a:p>
          </p:txBody>
        </p:sp>
        <p:sp>
          <p:nvSpPr>
            <p:cNvPr id="42" name="Oval 40"/>
            <p:cNvSpPr>
              <a:spLocks noChangeArrowheads="1"/>
            </p:cNvSpPr>
            <p:nvPr/>
          </p:nvSpPr>
          <p:spPr bwMode="auto">
            <a:xfrm>
              <a:off x="2640" y="2880"/>
              <a:ext cx="787" cy="499"/>
            </a:xfrm>
            <a:prstGeom prst="ellipse">
              <a:avLst/>
            </a:prstGeom>
            <a:solidFill>
              <a:srgbClr val="33CC33"/>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Effective Talent &amp; Succession Mgmt</a:t>
              </a:r>
            </a:p>
          </p:txBody>
        </p:sp>
        <p:cxnSp>
          <p:nvCxnSpPr>
            <p:cNvPr id="43" name="AutoShape 41"/>
            <p:cNvCxnSpPr>
              <a:cxnSpLocks noChangeShapeType="1"/>
              <a:stCxn id="7" idx="0"/>
              <a:endCxn id="42" idx="4"/>
            </p:cNvCxnSpPr>
            <p:nvPr/>
          </p:nvCxnSpPr>
          <p:spPr bwMode="auto">
            <a:xfrm rot="16200000">
              <a:off x="2847" y="3516"/>
              <a:ext cx="323" cy="50"/>
            </a:xfrm>
            <a:prstGeom prst="curvedConnector3">
              <a:avLst>
                <a:gd name="adj1" fmla="val 50153"/>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42"/>
            <p:cNvCxnSpPr>
              <a:cxnSpLocks noChangeShapeType="1"/>
              <a:stCxn id="42" idx="0"/>
              <a:endCxn id="23" idx="5"/>
            </p:cNvCxnSpPr>
            <p:nvPr/>
          </p:nvCxnSpPr>
          <p:spPr bwMode="auto">
            <a:xfrm rot="5400000" flipH="1">
              <a:off x="2577" y="2423"/>
              <a:ext cx="521" cy="393"/>
            </a:xfrm>
            <a:prstGeom prst="curvedConnector3">
              <a:avLst>
                <a:gd name="adj1" fmla="val 4299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Oval 43"/>
            <p:cNvSpPr>
              <a:spLocks noChangeArrowheads="1"/>
            </p:cNvSpPr>
            <p:nvPr/>
          </p:nvSpPr>
          <p:spPr bwMode="auto">
            <a:xfrm>
              <a:off x="4913" y="1933"/>
              <a:ext cx="847" cy="499"/>
            </a:xfrm>
            <a:prstGeom prst="ellipse">
              <a:avLst/>
            </a:prstGeom>
            <a:solidFill>
              <a:srgbClr val="FFFF99"/>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Internal customer Satisfaction</a:t>
              </a:r>
            </a:p>
          </p:txBody>
        </p:sp>
        <p:cxnSp>
          <p:nvCxnSpPr>
            <p:cNvPr id="46" name="AutoShape 44"/>
            <p:cNvCxnSpPr>
              <a:cxnSpLocks noChangeShapeType="1"/>
              <a:stCxn id="19" idx="7"/>
              <a:endCxn id="45" idx="4"/>
            </p:cNvCxnSpPr>
            <p:nvPr/>
          </p:nvCxnSpPr>
          <p:spPr bwMode="auto">
            <a:xfrm rot="5400000" flipH="1">
              <a:off x="5263" y="2505"/>
              <a:ext cx="456" cy="309"/>
            </a:xfrm>
            <a:prstGeom prst="curvedConnector3">
              <a:avLst>
                <a:gd name="adj1" fmla="val 60306"/>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45"/>
            <p:cNvCxnSpPr>
              <a:cxnSpLocks noChangeShapeType="1"/>
              <a:stCxn id="19" idx="0"/>
              <a:endCxn id="25" idx="5"/>
            </p:cNvCxnSpPr>
            <p:nvPr/>
          </p:nvCxnSpPr>
          <p:spPr bwMode="auto">
            <a:xfrm rot="5400000" flipH="1">
              <a:off x="4833" y="2260"/>
              <a:ext cx="436" cy="633"/>
            </a:xfrm>
            <a:prstGeom prst="curvedConnector3">
              <a:avLst>
                <a:gd name="adj1" fmla="val 4174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6"/>
            <p:cNvCxnSpPr>
              <a:cxnSpLocks noChangeShapeType="1"/>
              <a:stCxn id="25" idx="0"/>
              <a:endCxn id="34" idx="4"/>
            </p:cNvCxnSpPr>
            <p:nvPr/>
          </p:nvCxnSpPr>
          <p:spPr bwMode="auto">
            <a:xfrm rot="16200000">
              <a:off x="4468" y="1763"/>
              <a:ext cx="136" cy="204"/>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Oval 47"/>
            <p:cNvSpPr>
              <a:spLocks noChangeArrowheads="1"/>
            </p:cNvSpPr>
            <p:nvPr/>
          </p:nvSpPr>
          <p:spPr bwMode="auto">
            <a:xfrm>
              <a:off x="3456" y="2880"/>
              <a:ext cx="753" cy="499"/>
            </a:xfrm>
            <a:prstGeom prst="ellipse">
              <a:avLst/>
            </a:prstGeom>
            <a:solidFill>
              <a:srgbClr val="33CC33"/>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en-US" sz="750"/>
                <a:t>Provide proactive work-life solutions</a:t>
              </a:r>
            </a:p>
          </p:txBody>
        </p:sp>
        <p:cxnSp>
          <p:nvCxnSpPr>
            <p:cNvPr id="50" name="AutoShape 48"/>
            <p:cNvCxnSpPr>
              <a:cxnSpLocks noChangeShapeType="1"/>
              <a:stCxn id="8" idx="1"/>
              <a:endCxn id="49" idx="5"/>
            </p:cNvCxnSpPr>
            <p:nvPr/>
          </p:nvCxnSpPr>
          <p:spPr bwMode="auto">
            <a:xfrm rot="5400000" flipH="1">
              <a:off x="4027" y="3378"/>
              <a:ext cx="456" cy="311"/>
            </a:xfrm>
            <a:prstGeom prst="curvedConnector3">
              <a:avLst>
                <a:gd name="adj1" fmla="val 4868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49"/>
            <p:cNvCxnSpPr>
              <a:cxnSpLocks noChangeShapeType="1"/>
              <a:stCxn id="7" idx="7"/>
              <a:endCxn id="49" idx="4"/>
            </p:cNvCxnSpPr>
            <p:nvPr/>
          </p:nvCxnSpPr>
          <p:spPr bwMode="auto">
            <a:xfrm rot="16200000">
              <a:off x="3446" y="3376"/>
              <a:ext cx="383" cy="390"/>
            </a:xfrm>
            <a:prstGeom prst="curvedConnector3">
              <a:avLst>
                <a:gd name="adj1" fmla="val 57963"/>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0"/>
            <p:cNvCxnSpPr>
              <a:cxnSpLocks noChangeShapeType="1"/>
              <a:stCxn id="49" idx="0"/>
              <a:endCxn id="24" idx="3"/>
            </p:cNvCxnSpPr>
            <p:nvPr/>
          </p:nvCxnSpPr>
          <p:spPr bwMode="auto">
            <a:xfrm rot="5400000" flipH="1">
              <a:off x="3172" y="2220"/>
              <a:ext cx="521" cy="800"/>
            </a:xfrm>
            <a:prstGeom prst="curvedConnector3">
              <a:avLst>
                <a:gd name="adj1" fmla="val 4299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 name="Rectangle 52"/>
          <p:cNvSpPr/>
          <p:nvPr/>
        </p:nvSpPr>
        <p:spPr>
          <a:xfrm>
            <a:off x="1365394" y="976069"/>
            <a:ext cx="6413213" cy="3881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sp>
        <p:nvSpPr>
          <p:cNvPr id="54" name="TextBox 53"/>
          <p:cNvSpPr txBox="1"/>
          <p:nvPr/>
        </p:nvSpPr>
        <p:spPr>
          <a:xfrm>
            <a:off x="1428751" y="4578140"/>
            <a:ext cx="3443571" cy="253916"/>
          </a:xfrm>
          <a:prstGeom prst="rect">
            <a:avLst/>
          </a:prstGeom>
          <a:noFill/>
        </p:spPr>
        <p:txBody>
          <a:bodyPr wrap="none" rtlCol="0">
            <a:spAutoFit/>
          </a:bodyPr>
          <a:lstStyle/>
          <a:p>
            <a:r>
              <a:rPr lang="en-SG" sz="1050" dirty="0"/>
              <a:t>Source: COE Pte Ltd for a Public Service Organisation</a:t>
            </a:r>
          </a:p>
        </p:txBody>
      </p:sp>
    </p:spTree>
    <p:extLst>
      <p:ext uri="{BB962C8B-B14F-4D97-AF65-F5344CB8AC3E}">
        <p14:creationId xmlns:p14="http://schemas.microsoft.com/office/powerpoint/2010/main" val="516541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800" noProof="0" dirty="0">
                <a:latin typeface="+mj-lt"/>
              </a:rPr>
              <a:t>Measures</a:t>
            </a:r>
          </a:p>
        </p:txBody>
      </p:sp>
      <p:sp>
        <p:nvSpPr>
          <p:cNvPr id="5" name="Content Placeholder 4">
            <a:extLst>
              <a:ext uri="{FF2B5EF4-FFF2-40B4-BE49-F238E27FC236}">
                <a16:creationId xmlns:a16="http://schemas.microsoft.com/office/drawing/2014/main" id="{214AB3CB-C0EB-2D94-797A-5D41006F9AC0}"/>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vert="horz" lIns="91440" tIns="45720" rIns="91440" bIns="45720" rtlCol="0">
            <a:normAutofit/>
          </a:bodyPr>
          <a:lstStyle/>
          <a:p>
            <a:pPr algn="just">
              <a:spcBef>
                <a:spcPts val="0"/>
              </a:spcBef>
              <a:spcAft>
                <a:spcPts val="1200"/>
              </a:spcAft>
              <a:buClr>
                <a:srgbClr val="CE0000"/>
              </a:buClr>
              <a:buFont typeface="Wingdings" panose="05000000000000000000" pitchFamily="2" charset="2"/>
              <a:buChar char="Ø"/>
            </a:pPr>
            <a:r>
              <a:rPr lang="en-SG" sz="1600" noProof="0" dirty="0"/>
              <a:t>In order to monitor if the strategic objectives can be accomplished, the right measures must first be defined</a:t>
            </a:r>
          </a:p>
          <a:p>
            <a:pPr algn="just">
              <a:spcBef>
                <a:spcPts val="0"/>
              </a:spcBef>
              <a:spcAft>
                <a:spcPts val="1200"/>
              </a:spcAft>
              <a:buClr>
                <a:srgbClr val="CE0000"/>
              </a:buClr>
              <a:buFont typeface="Wingdings" panose="05000000000000000000" pitchFamily="2" charset="2"/>
              <a:buChar char="Ø"/>
            </a:pPr>
            <a:r>
              <a:rPr lang="en-SG" sz="1600" noProof="0" dirty="0"/>
              <a:t>To select the appropriate measure, considerations that need to be made are:</a:t>
            </a:r>
          </a:p>
          <a:p>
            <a:pPr algn="just">
              <a:spcBef>
                <a:spcPts val="0"/>
              </a:spcBef>
              <a:spcAft>
                <a:spcPts val="1200"/>
              </a:spcAft>
              <a:buClr>
                <a:srgbClr val="CE0000"/>
              </a:buClr>
              <a:buFont typeface="Wingdings" panose="05000000000000000000" pitchFamily="2" charset="2"/>
              <a:buChar char="Ø"/>
            </a:pPr>
            <a:r>
              <a:rPr lang="en-SG" sz="1600" noProof="0" dirty="0"/>
              <a:t>Is it measurable?</a:t>
            </a:r>
          </a:p>
          <a:p>
            <a:pPr algn="just">
              <a:spcBef>
                <a:spcPts val="0"/>
              </a:spcBef>
              <a:spcAft>
                <a:spcPts val="1200"/>
              </a:spcAft>
              <a:buClr>
                <a:srgbClr val="CE0000"/>
              </a:buClr>
              <a:buFont typeface="Wingdings" panose="05000000000000000000" pitchFamily="2" charset="2"/>
              <a:buChar char="Ø"/>
            </a:pPr>
            <a:r>
              <a:rPr lang="en-SG" sz="1600" noProof="0" dirty="0"/>
              <a:t>Are the data currently available or easily available?</a:t>
            </a:r>
          </a:p>
          <a:p>
            <a:pPr algn="just">
              <a:spcBef>
                <a:spcPts val="0"/>
              </a:spcBef>
              <a:spcAft>
                <a:spcPts val="1200"/>
              </a:spcAft>
              <a:buClr>
                <a:srgbClr val="CE0000"/>
              </a:buClr>
              <a:buFont typeface="Wingdings" panose="05000000000000000000" pitchFamily="2" charset="2"/>
              <a:buChar char="Ø"/>
            </a:pPr>
            <a:r>
              <a:rPr lang="en-SG" sz="1600" noProof="0" dirty="0"/>
              <a:t>What should the frequency be?</a:t>
            </a:r>
          </a:p>
        </p:txBody>
      </p:sp>
      <p:sp>
        <p:nvSpPr>
          <p:cNvPr id="4" name="Content Placeholder 3">
            <a:extLst>
              <a:ext uri="{FF2B5EF4-FFF2-40B4-BE49-F238E27FC236}">
                <a16:creationId xmlns:a16="http://schemas.microsoft.com/office/drawing/2014/main" id="{D8F0AE11-9782-4B75-BA3E-71652C23D65C}"/>
              </a:ext>
            </a:extLst>
          </p:cNvPr>
          <p:cNvSpPr txBox="1">
            <a:spLocks/>
          </p:cNvSpPr>
          <p:nvPr/>
        </p:nvSpPr>
        <p:spPr>
          <a:xfrm>
            <a:off x="423351" y="3638550"/>
            <a:ext cx="8276094" cy="100723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0"/>
              </a:spcBef>
              <a:spcAft>
                <a:spcPts val="1200"/>
              </a:spcAft>
              <a:buClr>
                <a:srgbClr val="CE0000"/>
              </a:buClr>
              <a:buFont typeface="Wingdings" panose="05000000000000000000" pitchFamily="2" charset="2"/>
              <a:buChar char="Ø"/>
            </a:pPr>
            <a:r>
              <a:rPr lang="en-GB" sz="1800" dirty="0">
                <a:ea typeface="Roboto Light" panose="02000000000000000000" pitchFamily="2" charset="0"/>
              </a:rPr>
              <a:t>An effective and sustainable Business Performance Measurement should place balanced focus on the number of measures in all four BSC (Balance Scorecard) perspectives</a:t>
            </a:r>
          </a:p>
        </p:txBody>
      </p:sp>
    </p:spTree>
    <p:extLst>
      <p:ext uri="{BB962C8B-B14F-4D97-AF65-F5344CB8AC3E}">
        <p14:creationId xmlns:p14="http://schemas.microsoft.com/office/powerpoint/2010/main" val="2781883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7089" y="2064680"/>
            <a:ext cx="6086168" cy="639752"/>
            <a:chOff x="0" y="3259"/>
            <a:chExt cx="8128000" cy="1199645"/>
          </a:xfrm>
        </p:grpSpPr>
        <p:sp>
          <p:nvSpPr>
            <p:cNvPr id="3" name="Rounded Rectangle 2"/>
            <p:cNvSpPr/>
            <p:nvPr/>
          </p:nvSpPr>
          <p:spPr>
            <a:xfrm>
              <a:off x="0" y="3259"/>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4" name="Rounded Rectangle 4"/>
            <p:cNvSpPr txBox="1"/>
            <p:nvPr/>
          </p:nvSpPr>
          <p:spPr>
            <a:xfrm>
              <a:off x="0" y="3259"/>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00" dirty="0"/>
                <a:t>Financial</a:t>
              </a:r>
            </a:p>
          </p:txBody>
        </p:sp>
      </p:grpSp>
      <p:grpSp>
        <p:nvGrpSpPr>
          <p:cNvPr id="6" name="Group 5"/>
          <p:cNvGrpSpPr/>
          <p:nvPr/>
        </p:nvGrpSpPr>
        <p:grpSpPr>
          <a:xfrm>
            <a:off x="306220" y="2823626"/>
            <a:ext cx="6086168" cy="639752"/>
            <a:chOff x="0" y="1407426"/>
            <a:chExt cx="8128000" cy="1199645"/>
          </a:xfrm>
        </p:grpSpPr>
        <p:sp>
          <p:nvSpPr>
            <p:cNvPr id="7" name="Rounded Rectangle 6"/>
            <p:cNvSpPr/>
            <p:nvPr/>
          </p:nvSpPr>
          <p:spPr>
            <a:xfrm>
              <a:off x="0" y="1407426"/>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8" name="Rounded Rectangle 4"/>
            <p:cNvSpPr txBox="1"/>
            <p:nvPr/>
          </p:nvSpPr>
          <p:spPr>
            <a:xfrm>
              <a:off x="0" y="1407426"/>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00" dirty="0"/>
                <a:t>Customer</a:t>
              </a:r>
            </a:p>
          </p:txBody>
        </p:sp>
      </p:grpSp>
      <p:grpSp>
        <p:nvGrpSpPr>
          <p:cNvPr id="9" name="Group 8"/>
          <p:cNvGrpSpPr/>
          <p:nvPr/>
        </p:nvGrpSpPr>
        <p:grpSpPr>
          <a:xfrm>
            <a:off x="293266" y="3589393"/>
            <a:ext cx="6086168" cy="639752"/>
            <a:chOff x="0" y="2811594"/>
            <a:chExt cx="8128000" cy="1199645"/>
          </a:xfrm>
        </p:grpSpPr>
        <p:sp>
          <p:nvSpPr>
            <p:cNvPr id="10" name="Rounded Rectangle 9"/>
            <p:cNvSpPr/>
            <p:nvPr/>
          </p:nvSpPr>
          <p:spPr>
            <a:xfrm>
              <a:off x="0" y="2811594"/>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1" name="Rounded Rectangle 4"/>
            <p:cNvSpPr txBox="1"/>
            <p:nvPr/>
          </p:nvSpPr>
          <p:spPr>
            <a:xfrm>
              <a:off x="0" y="2811594"/>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00" dirty="0"/>
                <a:t>Internal Business Process</a:t>
              </a:r>
            </a:p>
          </p:txBody>
        </p:sp>
      </p:grpSp>
      <p:grpSp>
        <p:nvGrpSpPr>
          <p:cNvPr id="12" name="Group 11"/>
          <p:cNvGrpSpPr/>
          <p:nvPr/>
        </p:nvGrpSpPr>
        <p:grpSpPr>
          <a:xfrm>
            <a:off x="306220" y="4352776"/>
            <a:ext cx="6086168" cy="639752"/>
            <a:chOff x="0" y="4215762"/>
            <a:chExt cx="8128000" cy="1199645"/>
          </a:xfrm>
        </p:grpSpPr>
        <p:sp>
          <p:nvSpPr>
            <p:cNvPr id="13" name="Rounded Rectangle 12"/>
            <p:cNvSpPr/>
            <p:nvPr/>
          </p:nvSpPr>
          <p:spPr>
            <a:xfrm>
              <a:off x="0" y="4215762"/>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4" name="Rounded Rectangle 4"/>
            <p:cNvSpPr txBox="1"/>
            <p:nvPr/>
          </p:nvSpPr>
          <p:spPr>
            <a:xfrm>
              <a:off x="0" y="4215762"/>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300" dirty="0"/>
                <a:t>Organizational Capacity</a:t>
              </a:r>
            </a:p>
          </p:txBody>
        </p:sp>
      </p:grpSp>
      <p:sp>
        <p:nvSpPr>
          <p:cNvPr id="53" name="Rounded Rectangle 52"/>
          <p:cNvSpPr/>
          <p:nvPr/>
        </p:nvSpPr>
        <p:spPr>
          <a:xfrm>
            <a:off x="317089" y="1380606"/>
            <a:ext cx="7919885" cy="310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Strategy Theme: Business growth, Customer satisfaction, Operational effectiveness </a:t>
            </a:r>
            <a:endParaRPr lang="en-SG" sz="1350" dirty="0"/>
          </a:p>
        </p:txBody>
      </p:sp>
      <p:sp>
        <p:nvSpPr>
          <p:cNvPr id="54" name="Rounded Rectangle 53"/>
          <p:cNvSpPr/>
          <p:nvPr/>
        </p:nvSpPr>
        <p:spPr>
          <a:xfrm>
            <a:off x="317089" y="1755056"/>
            <a:ext cx="6075299" cy="2064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Strategy Objectives and Strategy Map</a:t>
            </a:r>
            <a:endParaRPr lang="en-SG" sz="1350" dirty="0"/>
          </a:p>
        </p:txBody>
      </p:sp>
      <p:sp>
        <p:nvSpPr>
          <p:cNvPr id="55" name="Rounded Rectangle 54"/>
          <p:cNvSpPr/>
          <p:nvPr/>
        </p:nvSpPr>
        <p:spPr>
          <a:xfrm>
            <a:off x="6485602" y="1755057"/>
            <a:ext cx="1751372" cy="2039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Measures</a:t>
            </a:r>
            <a:endParaRPr lang="en-SG" sz="1350" dirty="0"/>
          </a:p>
        </p:txBody>
      </p:sp>
      <p:sp>
        <p:nvSpPr>
          <p:cNvPr id="57" name="Rounded Rectangle 56"/>
          <p:cNvSpPr/>
          <p:nvPr/>
        </p:nvSpPr>
        <p:spPr>
          <a:xfrm>
            <a:off x="6485603" y="2064679"/>
            <a:ext cx="2402675"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200" dirty="0"/>
              <a:t>Net Profit</a:t>
            </a:r>
          </a:p>
          <a:p>
            <a:r>
              <a:rPr lang="en-US" sz="1200" dirty="0"/>
              <a:t>Operating costs</a:t>
            </a:r>
          </a:p>
          <a:p>
            <a:r>
              <a:rPr lang="en-US" sz="1200" dirty="0"/>
              <a:t>Revenue in target markets</a:t>
            </a:r>
            <a:endParaRPr lang="en-SG" sz="1200" dirty="0"/>
          </a:p>
        </p:txBody>
      </p:sp>
      <p:sp>
        <p:nvSpPr>
          <p:cNvPr id="59" name="Rounded Rectangle 58"/>
          <p:cNvSpPr/>
          <p:nvPr/>
        </p:nvSpPr>
        <p:spPr>
          <a:xfrm>
            <a:off x="6472648" y="2823625"/>
            <a:ext cx="2415630"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300" dirty="0"/>
              <a:t>Market share growth</a:t>
            </a:r>
          </a:p>
          <a:p>
            <a:r>
              <a:rPr lang="en-US" sz="1300" dirty="0"/>
              <a:t>CSI growth</a:t>
            </a:r>
            <a:endParaRPr lang="en-SG" sz="1300" dirty="0"/>
          </a:p>
        </p:txBody>
      </p:sp>
      <p:sp>
        <p:nvSpPr>
          <p:cNvPr id="60" name="Rounded Rectangle 59"/>
          <p:cNvSpPr/>
          <p:nvPr/>
        </p:nvSpPr>
        <p:spPr>
          <a:xfrm>
            <a:off x="6472648" y="3566523"/>
            <a:ext cx="2415630" cy="70942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350" dirty="0"/>
              <a:t>New products as %of sales</a:t>
            </a:r>
          </a:p>
          <a:p>
            <a:r>
              <a:rPr lang="en-US" sz="1350" dirty="0"/>
              <a:t>Brand awareness score</a:t>
            </a:r>
          </a:p>
          <a:p>
            <a:r>
              <a:rPr lang="en-US" sz="1350" dirty="0"/>
              <a:t>End user experience score</a:t>
            </a:r>
          </a:p>
          <a:p>
            <a:endParaRPr lang="en-US" sz="1350" dirty="0"/>
          </a:p>
        </p:txBody>
      </p:sp>
      <p:sp>
        <p:nvSpPr>
          <p:cNvPr id="61" name="Rounded Rectangle 60"/>
          <p:cNvSpPr/>
          <p:nvPr/>
        </p:nvSpPr>
        <p:spPr>
          <a:xfrm>
            <a:off x="6485603" y="4348840"/>
            <a:ext cx="2402675" cy="72291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300" dirty="0"/>
              <a:t>Employee development plans</a:t>
            </a:r>
          </a:p>
          <a:p>
            <a:r>
              <a:rPr lang="en-US" sz="1300" dirty="0"/>
              <a:t>Technology training index</a:t>
            </a:r>
          </a:p>
          <a:p>
            <a:r>
              <a:rPr lang="en-US" sz="1300" dirty="0"/>
              <a:t>Network efficiency index</a:t>
            </a:r>
            <a:endParaRPr lang="en-SG" sz="1300" dirty="0"/>
          </a:p>
        </p:txBody>
      </p:sp>
      <p:sp>
        <p:nvSpPr>
          <p:cNvPr id="92" name="Rounded Rectangle 91"/>
          <p:cNvSpPr/>
          <p:nvPr/>
        </p:nvSpPr>
        <p:spPr>
          <a:xfrm>
            <a:off x="214293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Increase revenue</a:t>
            </a:r>
            <a:endParaRPr lang="en-SG" sz="1300" dirty="0"/>
          </a:p>
        </p:txBody>
      </p:sp>
      <p:sp>
        <p:nvSpPr>
          <p:cNvPr id="93" name="Rounded Rectangle 92"/>
          <p:cNvSpPr/>
          <p:nvPr/>
        </p:nvSpPr>
        <p:spPr>
          <a:xfrm>
            <a:off x="3610771"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Increase profitability</a:t>
            </a:r>
            <a:endParaRPr lang="en-SG" sz="1350" dirty="0"/>
          </a:p>
        </p:txBody>
      </p:sp>
      <p:sp>
        <p:nvSpPr>
          <p:cNvPr id="94" name="Rounded Rectangle 93"/>
          <p:cNvSpPr/>
          <p:nvPr/>
        </p:nvSpPr>
        <p:spPr>
          <a:xfrm>
            <a:off x="505205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Decrease operating costs</a:t>
            </a:r>
            <a:endParaRPr lang="en-SG" sz="1350" dirty="0"/>
          </a:p>
        </p:txBody>
      </p:sp>
      <p:sp>
        <p:nvSpPr>
          <p:cNvPr id="95" name="Rounded Rectangle 94"/>
          <p:cNvSpPr/>
          <p:nvPr/>
        </p:nvSpPr>
        <p:spPr>
          <a:xfrm>
            <a:off x="214293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communication clarity</a:t>
            </a:r>
            <a:endParaRPr lang="en-SG" sz="1350" dirty="0"/>
          </a:p>
        </p:txBody>
      </p:sp>
      <p:sp>
        <p:nvSpPr>
          <p:cNvPr id="96" name="Rounded Rectangle 95"/>
          <p:cNvSpPr/>
          <p:nvPr/>
        </p:nvSpPr>
        <p:spPr>
          <a:xfrm>
            <a:off x="3610771"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market perception</a:t>
            </a:r>
            <a:endParaRPr lang="en-SG" sz="1350" dirty="0"/>
          </a:p>
        </p:txBody>
      </p:sp>
      <p:sp>
        <p:nvSpPr>
          <p:cNvPr id="97" name="Rounded Rectangle 96"/>
          <p:cNvSpPr/>
          <p:nvPr/>
        </p:nvSpPr>
        <p:spPr>
          <a:xfrm>
            <a:off x="505205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customer experience</a:t>
            </a:r>
            <a:endParaRPr lang="en-SG" sz="1350" dirty="0"/>
          </a:p>
        </p:txBody>
      </p:sp>
      <p:sp>
        <p:nvSpPr>
          <p:cNvPr id="98" name="Rounded Rectangle 97"/>
          <p:cNvSpPr/>
          <p:nvPr/>
        </p:nvSpPr>
        <p:spPr>
          <a:xfrm>
            <a:off x="2129985"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Increase range of services</a:t>
            </a:r>
            <a:endParaRPr lang="en-SG" sz="1350" dirty="0"/>
          </a:p>
        </p:txBody>
      </p:sp>
      <p:sp>
        <p:nvSpPr>
          <p:cNvPr id="99" name="Rounded Rectangle 98"/>
          <p:cNvSpPr/>
          <p:nvPr/>
        </p:nvSpPr>
        <p:spPr>
          <a:xfrm>
            <a:off x="3597816"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integrated services</a:t>
            </a:r>
            <a:endParaRPr lang="en-SG" sz="1350" dirty="0"/>
          </a:p>
        </p:txBody>
      </p:sp>
      <p:sp>
        <p:nvSpPr>
          <p:cNvPr id="100" name="Rounded Rectangle 99"/>
          <p:cNvSpPr/>
          <p:nvPr/>
        </p:nvSpPr>
        <p:spPr>
          <a:xfrm>
            <a:off x="5039104"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end user interface</a:t>
            </a:r>
            <a:endParaRPr lang="en-SG" sz="1350" dirty="0"/>
          </a:p>
        </p:txBody>
      </p:sp>
      <p:sp>
        <p:nvSpPr>
          <p:cNvPr id="101" name="Rounded Rectangle 100"/>
          <p:cNvSpPr/>
          <p:nvPr/>
        </p:nvSpPr>
        <p:spPr>
          <a:xfrm>
            <a:off x="213207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knowledge and skills</a:t>
            </a:r>
            <a:endParaRPr lang="en-SG" sz="1350" dirty="0"/>
          </a:p>
        </p:txBody>
      </p:sp>
      <p:sp>
        <p:nvSpPr>
          <p:cNvPr id="102" name="Rounded Rectangle 101"/>
          <p:cNvSpPr/>
          <p:nvPr/>
        </p:nvSpPr>
        <p:spPr>
          <a:xfrm>
            <a:off x="3599902"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telecom </a:t>
            </a:r>
            <a:r>
              <a:rPr lang="en-US" sz="1350" dirty="0" err="1"/>
              <a:t>netwok</a:t>
            </a:r>
            <a:endParaRPr lang="en-SG" sz="1350" dirty="0"/>
          </a:p>
        </p:txBody>
      </p:sp>
      <p:sp>
        <p:nvSpPr>
          <p:cNvPr id="103" name="Rounded Rectangle 102"/>
          <p:cNvSpPr/>
          <p:nvPr/>
        </p:nvSpPr>
        <p:spPr>
          <a:xfrm>
            <a:off x="504119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Improve technology</a:t>
            </a:r>
            <a:endParaRPr lang="en-SG" sz="1350" dirty="0"/>
          </a:p>
        </p:txBody>
      </p:sp>
      <p:sp>
        <p:nvSpPr>
          <p:cNvPr id="49" name="Rounded Rectangle 48"/>
          <p:cNvSpPr/>
          <p:nvPr/>
        </p:nvSpPr>
        <p:spPr>
          <a:xfrm>
            <a:off x="317089" y="556173"/>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Vision: We provide the best network and best service, so our customers trust us with their digital lives</a:t>
            </a:r>
            <a:endParaRPr lang="en-SG" sz="1350" dirty="0"/>
          </a:p>
        </p:txBody>
      </p:sp>
      <p:sp>
        <p:nvSpPr>
          <p:cNvPr id="50" name="Rounded Rectangle 49"/>
          <p:cNvSpPr/>
          <p:nvPr/>
        </p:nvSpPr>
        <p:spPr>
          <a:xfrm>
            <a:off x="317089" y="946510"/>
            <a:ext cx="7919885" cy="3539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Mission: We run UK's biggest and fastest mobile network</a:t>
            </a:r>
            <a:endParaRPr lang="en-SG" sz="1350" dirty="0"/>
          </a:p>
        </p:txBody>
      </p:sp>
      <p:sp>
        <p:nvSpPr>
          <p:cNvPr id="56" name="Rounded Rectangle 55"/>
          <p:cNvSpPr/>
          <p:nvPr/>
        </p:nvSpPr>
        <p:spPr>
          <a:xfrm>
            <a:off x="322670" y="176078"/>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Organization: EE, a British mobile network operator</a:t>
            </a:r>
            <a:endParaRPr lang="en-SG" sz="1350" dirty="0"/>
          </a:p>
        </p:txBody>
      </p:sp>
      <p:sp>
        <p:nvSpPr>
          <p:cNvPr id="51" name="Oval 50">
            <a:extLst>
              <a:ext uri="{FF2B5EF4-FFF2-40B4-BE49-F238E27FC236}">
                <a16:creationId xmlns:a16="http://schemas.microsoft.com/office/drawing/2014/main" id="{FF72E94F-8931-4ACC-A58B-92EF47E6C3FE}"/>
              </a:ext>
            </a:extLst>
          </p:cNvPr>
          <p:cNvSpPr/>
          <p:nvPr/>
        </p:nvSpPr>
        <p:spPr>
          <a:xfrm>
            <a:off x="6343670" y="1980558"/>
            <a:ext cx="2595716" cy="3105505"/>
          </a:xfrm>
          <a:prstGeom prst="ellipse">
            <a:avLst/>
          </a:prstGeom>
          <a:no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Tree>
    <p:extLst>
      <p:ext uri="{BB962C8B-B14F-4D97-AF65-F5344CB8AC3E}">
        <p14:creationId xmlns:p14="http://schemas.microsoft.com/office/powerpoint/2010/main" val="145016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231-963F-4436-8234-96558EC55E24}"/>
              </a:ext>
            </a:extLst>
          </p:cNvPr>
          <p:cNvSpPr>
            <a:spLocks noGrp="1"/>
          </p:cNvSpPr>
          <p:nvPr>
            <p:ph type="title"/>
          </p:nvPr>
        </p:nvSpPr>
        <p:spPr/>
        <p:txBody>
          <a:bodyPr/>
          <a:lstStyle/>
          <a:p>
            <a:r>
              <a:rPr lang="en-SG" sz="3200" noProof="0" dirty="0">
                <a:latin typeface="Roboto Medium"/>
              </a:rPr>
              <a:t>Zoom Class Rules</a:t>
            </a:r>
          </a:p>
        </p:txBody>
      </p:sp>
      <p:sp>
        <p:nvSpPr>
          <p:cNvPr id="4" name="Content Placeholder 3">
            <a:extLst>
              <a:ext uri="{FF2B5EF4-FFF2-40B4-BE49-F238E27FC236}">
                <a16:creationId xmlns:a16="http://schemas.microsoft.com/office/drawing/2014/main" id="{7376B8E5-3FD5-4E87-A1E8-9F087D0C558C}"/>
              </a:ext>
            </a:extLst>
          </p:cNvPr>
          <p:cNvSpPr>
            <a:spLocks noGrp="1"/>
          </p:cNvSpPr>
          <p:nvPr>
            <p:ph idx="1"/>
          </p:nvPr>
        </p:nvSpPr>
        <p:spPr>
          <a:xfrm>
            <a:off x="260212" y="1277138"/>
            <a:ext cx="8563649" cy="2898321"/>
          </a:xfrm>
        </p:spPr>
        <p:txBody>
          <a:bodyPr>
            <a:normAutofit/>
          </a:bodyPr>
          <a:lstStyle/>
          <a:p>
            <a:r>
              <a:rPr lang="en-SG" altLang="en-US" sz="1600" i="1" noProof="0" dirty="0">
                <a:latin typeface="Roboto Light"/>
              </a:rPr>
              <a:t>Join on time</a:t>
            </a:r>
          </a:p>
          <a:p>
            <a:r>
              <a:rPr lang="en-SG" altLang="en-US" sz="1600" i="1" noProof="0" dirty="0">
                <a:latin typeface="Roboto Light"/>
              </a:rPr>
              <a:t>Use your full name (not nickname) to join a zoom class</a:t>
            </a:r>
          </a:p>
          <a:p>
            <a:r>
              <a:rPr lang="en-SG" altLang="en-US" sz="1600" i="1" noProof="0" dirty="0">
                <a:latin typeface="Roboto Light"/>
              </a:rPr>
              <a:t>Keep yourself muted, unless you are asked to answer a question</a:t>
            </a:r>
          </a:p>
          <a:p>
            <a:r>
              <a:rPr lang="en-SG" altLang="en-US" sz="1600" i="1" noProof="0" dirty="0">
                <a:latin typeface="Roboto Light"/>
              </a:rPr>
              <a:t>Post your question using the Chat function during a seminar</a:t>
            </a:r>
          </a:p>
          <a:p>
            <a:r>
              <a:rPr lang="en-SG" altLang="en-US" sz="1600" i="1" noProof="0" dirty="0">
                <a:latin typeface="Roboto Light"/>
              </a:rPr>
              <a:t>Staying Informed of Course Website Updates</a:t>
            </a:r>
          </a:p>
          <a:p>
            <a:pPr lvl="1"/>
            <a:r>
              <a:rPr lang="en-SG" altLang="en-US" sz="1500" i="1" noProof="0" dirty="0">
                <a:latin typeface="Roboto Light"/>
              </a:rPr>
              <a:t>Notification ‘ON’ : In Canvas, keep your Notification Preferences ”On” to ensure that you receive to your SUSS email notification of new Announcements, Discussion Postings on Canvas.</a:t>
            </a:r>
          </a:p>
          <a:p>
            <a:endParaRPr lang="en-SG" altLang="en-US" sz="1600" i="1" noProof="0" dirty="0">
              <a:latin typeface="Roboto Light"/>
            </a:endParaRPr>
          </a:p>
          <a:p>
            <a:endParaRPr lang="en-SG" sz="1800" i="1" noProof="0" dirty="0">
              <a:latin typeface="Roboto Light"/>
            </a:endParaRPr>
          </a:p>
        </p:txBody>
      </p:sp>
    </p:spTree>
    <p:extLst>
      <p:ext uri="{BB962C8B-B14F-4D97-AF65-F5344CB8AC3E}">
        <p14:creationId xmlns:p14="http://schemas.microsoft.com/office/powerpoint/2010/main" val="780455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sz="2800" noProof="0" dirty="0">
                <a:latin typeface="+mj-lt"/>
                <a:ea typeface="ヒラギノ角ゴ Pro W3"/>
                <a:cs typeface="ヒラギノ角ゴ Pro W3"/>
              </a:rPr>
              <a:t>Class Discussion 3</a:t>
            </a:r>
            <a:endParaRPr lang="en-SG" sz="2800" noProof="0" dirty="0">
              <a:latin typeface="+mj-lt"/>
            </a:endParaRPr>
          </a:p>
        </p:txBody>
      </p:sp>
      <p:sp>
        <p:nvSpPr>
          <p:cNvPr id="4" name="Content Placeholder 3">
            <a:extLst>
              <a:ext uri="{FF2B5EF4-FFF2-40B4-BE49-F238E27FC236}">
                <a16:creationId xmlns:a16="http://schemas.microsoft.com/office/drawing/2014/main" id="{8D5527A3-F878-B25A-9188-7EED226F4A7E}"/>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vert="horz" lIns="91440" tIns="45720" rIns="91440" bIns="45720" rtlCol="0">
            <a:normAutofit/>
          </a:bodyPr>
          <a:lstStyle/>
          <a:p>
            <a:pPr marL="0" indent="0" algn="just">
              <a:spcBef>
                <a:spcPts val="0"/>
              </a:spcBef>
              <a:spcAft>
                <a:spcPts val="1200"/>
              </a:spcAft>
              <a:buClr>
                <a:srgbClr val="CE0000"/>
              </a:buClr>
              <a:buNone/>
            </a:pPr>
            <a:r>
              <a:rPr lang="en-SG" sz="1600" noProof="0" dirty="0"/>
              <a:t>In designing the right measure, what are the important considerations?</a:t>
            </a:r>
          </a:p>
          <a:p>
            <a:pPr algn="just">
              <a:spcBef>
                <a:spcPts val="0"/>
              </a:spcBef>
              <a:spcAft>
                <a:spcPts val="1200"/>
              </a:spcAft>
              <a:buClr>
                <a:srgbClr val="CE0000"/>
              </a:buClr>
              <a:buFont typeface="Wingdings" panose="05000000000000000000" pitchFamily="2" charset="2"/>
              <a:buChar char="Ø"/>
            </a:pPr>
            <a:r>
              <a:rPr lang="en-SG" sz="1600" noProof="0" dirty="0"/>
              <a:t>Measurable</a:t>
            </a:r>
          </a:p>
          <a:p>
            <a:pPr algn="just">
              <a:spcBef>
                <a:spcPts val="0"/>
              </a:spcBef>
              <a:spcAft>
                <a:spcPts val="1200"/>
              </a:spcAft>
              <a:buClr>
                <a:srgbClr val="CE0000"/>
              </a:buClr>
              <a:buFont typeface="Wingdings" panose="05000000000000000000" pitchFamily="2" charset="2"/>
              <a:buChar char="Ø"/>
            </a:pPr>
            <a:r>
              <a:rPr lang="en-SG" sz="1600" noProof="0" dirty="0"/>
              <a:t>Refutable</a:t>
            </a:r>
          </a:p>
          <a:p>
            <a:pPr algn="just">
              <a:spcBef>
                <a:spcPts val="0"/>
              </a:spcBef>
              <a:spcAft>
                <a:spcPts val="1200"/>
              </a:spcAft>
              <a:buClr>
                <a:srgbClr val="CE0000"/>
              </a:buClr>
              <a:buFont typeface="Wingdings" panose="05000000000000000000" pitchFamily="2" charset="2"/>
              <a:buChar char="Ø"/>
            </a:pPr>
            <a:r>
              <a:rPr lang="en-SG" sz="1600" noProof="0" dirty="0"/>
              <a:t>Non-actionable</a:t>
            </a:r>
          </a:p>
          <a:p>
            <a:pPr algn="just">
              <a:spcBef>
                <a:spcPts val="0"/>
              </a:spcBef>
              <a:spcAft>
                <a:spcPts val="1200"/>
              </a:spcAft>
              <a:buClr>
                <a:srgbClr val="CE0000"/>
              </a:buClr>
              <a:buFont typeface="Wingdings" panose="05000000000000000000" pitchFamily="2" charset="2"/>
              <a:buChar char="Ø"/>
            </a:pPr>
            <a:r>
              <a:rPr lang="en-SG" sz="1600" noProof="0" dirty="0"/>
              <a:t>Data is easily available</a:t>
            </a:r>
          </a:p>
          <a:p>
            <a:pPr algn="just">
              <a:spcBef>
                <a:spcPts val="0"/>
              </a:spcBef>
              <a:spcAft>
                <a:spcPts val="1200"/>
              </a:spcAft>
              <a:buClr>
                <a:srgbClr val="CE0000"/>
              </a:buClr>
              <a:buFont typeface="Wingdings" panose="05000000000000000000" pitchFamily="2" charset="2"/>
              <a:buChar char="Ø"/>
            </a:pPr>
            <a:r>
              <a:rPr lang="en-SG" sz="1600" noProof="0" dirty="0"/>
              <a:t>Determine the appropriate time period for every measure</a:t>
            </a:r>
          </a:p>
        </p:txBody>
      </p:sp>
    </p:spTree>
    <p:extLst>
      <p:ext uri="{BB962C8B-B14F-4D97-AF65-F5344CB8AC3E}">
        <p14:creationId xmlns:p14="http://schemas.microsoft.com/office/powerpoint/2010/main" val="2172554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sz="2800" noProof="0" dirty="0">
                <a:latin typeface="+mj-lt"/>
                <a:ea typeface="ヒラギノ角ゴ Pro W3"/>
                <a:cs typeface="ヒラギノ角ゴ Pro W3"/>
              </a:rPr>
              <a:t>Class Discussion 3</a:t>
            </a:r>
            <a:endParaRPr lang="en-SG" sz="2800" noProof="0" dirty="0">
              <a:latin typeface="+mj-lt"/>
            </a:endParaRPr>
          </a:p>
        </p:txBody>
      </p:sp>
      <p:sp>
        <p:nvSpPr>
          <p:cNvPr id="4" name="Content Placeholder 3">
            <a:extLst>
              <a:ext uri="{FF2B5EF4-FFF2-40B4-BE49-F238E27FC236}">
                <a16:creationId xmlns:a16="http://schemas.microsoft.com/office/drawing/2014/main" id="{C7C8AA09-3570-5C47-ABB5-B61979CABBA7}"/>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vert="horz" lIns="91440" tIns="45720" rIns="91440" bIns="45720" rtlCol="0">
            <a:normAutofit/>
          </a:bodyPr>
          <a:lstStyle/>
          <a:p>
            <a:pPr algn="just">
              <a:spcBef>
                <a:spcPts val="0"/>
              </a:spcBef>
              <a:spcAft>
                <a:spcPts val="1200"/>
              </a:spcAft>
              <a:buClr>
                <a:srgbClr val="CE0000"/>
              </a:buClr>
              <a:buFont typeface="Wingdings" panose="05000000000000000000" pitchFamily="2" charset="2"/>
              <a:buChar char="Ø"/>
            </a:pPr>
            <a:r>
              <a:rPr lang="en-SG" sz="1600" noProof="0" dirty="0"/>
              <a:t>In designing the right measure, what are the important considerations?</a:t>
            </a:r>
          </a:p>
          <a:p>
            <a:pPr algn="just">
              <a:spcBef>
                <a:spcPts val="0"/>
              </a:spcBef>
              <a:spcAft>
                <a:spcPts val="1200"/>
              </a:spcAft>
              <a:buClr>
                <a:srgbClr val="CE0000"/>
              </a:buClr>
              <a:buFont typeface="Wingdings" panose="05000000000000000000" pitchFamily="2" charset="2"/>
              <a:buChar char="Ø"/>
            </a:pPr>
            <a:r>
              <a:rPr lang="en-SG" sz="1600" noProof="0" dirty="0"/>
              <a:t>√Measurable</a:t>
            </a:r>
          </a:p>
          <a:p>
            <a:pPr algn="just">
              <a:spcBef>
                <a:spcPts val="0"/>
              </a:spcBef>
              <a:spcAft>
                <a:spcPts val="1200"/>
              </a:spcAft>
              <a:buClr>
                <a:srgbClr val="CE0000"/>
              </a:buClr>
              <a:buFont typeface="Wingdings" panose="05000000000000000000" pitchFamily="2" charset="2"/>
              <a:buChar char="Ø"/>
            </a:pPr>
            <a:r>
              <a:rPr lang="en-SG" sz="1600" noProof="0" dirty="0"/>
              <a:t>X Refutable</a:t>
            </a:r>
          </a:p>
          <a:p>
            <a:pPr algn="just">
              <a:spcBef>
                <a:spcPts val="0"/>
              </a:spcBef>
              <a:spcAft>
                <a:spcPts val="1200"/>
              </a:spcAft>
              <a:buClr>
                <a:srgbClr val="CE0000"/>
              </a:buClr>
              <a:buFont typeface="Wingdings" panose="05000000000000000000" pitchFamily="2" charset="2"/>
              <a:buChar char="Ø"/>
            </a:pPr>
            <a:r>
              <a:rPr lang="en-SG" sz="1600" noProof="0" dirty="0"/>
              <a:t>X Non-actionable</a:t>
            </a:r>
          </a:p>
          <a:p>
            <a:pPr algn="just">
              <a:spcBef>
                <a:spcPts val="0"/>
              </a:spcBef>
              <a:spcAft>
                <a:spcPts val="1200"/>
              </a:spcAft>
              <a:buClr>
                <a:srgbClr val="CE0000"/>
              </a:buClr>
              <a:buFont typeface="Wingdings" panose="05000000000000000000" pitchFamily="2" charset="2"/>
              <a:buChar char="Ø"/>
            </a:pPr>
            <a:r>
              <a:rPr lang="en-SG" sz="1600" noProof="0" dirty="0"/>
              <a:t>√ Data is easily available</a:t>
            </a:r>
          </a:p>
          <a:p>
            <a:pPr algn="just">
              <a:spcBef>
                <a:spcPts val="0"/>
              </a:spcBef>
              <a:spcAft>
                <a:spcPts val="1200"/>
              </a:spcAft>
              <a:buClr>
                <a:srgbClr val="CE0000"/>
              </a:buClr>
              <a:buFont typeface="Wingdings" panose="05000000000000000000" pitchFamily="2" charset="2"/>
              <a:buChar char="Ø"/>
            </a:pPr>
            <a:r>
              <a:rPr lang="en-SG" sz="1600" noProof="0" dirty="0"/>
              <a:t>√ Determine the appropriate time period for every measure</a:t>
            </a:r>
          </a:p>
        </p:txBody>
      </p:sp>
    </p:spTree>
    <p:extLst>
      <p:ext uri="{BB962C8B-B14F-4D97-AF65-F5344CB8AC3E}">
        <p14:creationId xmlns:p14="http://schemas.microsoft.com/office/powerpoint/2010/main" val="686369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sz="2800" noProof="0" dirty="0">
                <a:latin typeface="+mj-lt"/>
                <a:ea typeface="ヒラギノ角ゴ Pro W3"/>
                <a:cs typeface="ヒラギノ角ゴ Pro W3"/>
              </a:rPr>
              <a:t>Consider SMART</a:t>
            </a:r>
            <a:endParaRPr lang="en-SG" sz="2800" noProof="0" dirty="0">
              <a:latin typeface="+mj-lt"/>
            </a:endParaRPr>
          </a:p>
        </p:txBody>
      </p:sp>
      <p:sp>
        <p:nvSpPr>
          <p:cNvPr id="4" name="Content Placeholder 3">
            <a:extLst>
              <a:ext uri="{FF2B5EF4-FFF2-40B4-BE49-F238E27FC236}">
                <a16:creationId xmlns:a16="http://schemas.microsoft.com/office/drawing/2014/main" id="{C7C8AA09-3570-5C47-ABB5-B61979CABBA7}"/>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vert="horz" lIns="91440" tIns="45720" rIns="91440" bIns="45720" rtlCol="0">
            <a:normAutofit/>
          </a:bodyPr>
          <a:lstStyle/>
          <a:p>
            <a:pPr marL="0" indent="0" algn="just">
              <a:spcBef>
                <a:spcPts val="0"/>
              </a:spcBef>
              <a:spcAft>
                <a:spcPts val="1200"/>
              </a:spcAft>
              <a:buClr>
                <a:srgbClr val="CE0000"/>
              </a:buClr>
              <a:buNone/>
            </a:pPr>
            <a:r>
              <a:rPr lang="en-SG" sz="1600" noProof="0" dirty="0"/>
              <a:t>In designing the right measure, what are the important considerations?</a:t>
            </a:r>
          </a:p>
          <a:p>
            <a:pPr algn="just">
              <a:spcBef>
                <a:spcPts val="0"/>
              </a:spcBef>
              <a:spcAft>
                <a:spcPts val="1200"/>
              </a:spcAft>
              <a:buClr>
                <a:srgbClr val="CE0000"/>
              </a:buClr>
              <a:buFont typeface="Wingdings" panose="05000000000000000000" pitchFamily="2" charset="2"/>
              <a:buChar char="Ø"/>
            </a:pPr>
            <a:r>
              <a:rPr lang="en-SG" sz="1600" dirty="0"/>
              <a:t>Specific</a:t>
            </a:r>
          </a:p>
          <a:p>
            <a:pPr algn="just">
              <a:spcBef>
                <a:spcPts val="0"/>
              </a:spcBef>
              <a:spcAft>
                <a:spcPts val="1200"/>
              </a:spcAft>
              <a:buClr>
                <a:srgbClr val="CE0000"/>
              </a:buClr>
              <a:buFont typeface="Wingdings" panose="05000000000000000000" pitchFamily="2" charset="2"/>
              <a:buChar char="Ø"/>
            </a:pPr>
            <a:r>
              <a:rPr lang="en-SG" sz="1600" dirty="0"/>
              <a:t>Measurable</a:t>
            </a:r>
          </a:p>
          <a:p>
            <a:pPr algn="just">
              <a:spcBef>
                <a:spcPts val="0"/>
              </a:spcBef>
              <a:spcAft>
                <a:spcPts val="1200"/>
              </a:spcAft>
              <a:buClr>
                <a:srgbClr val="CE0000"/>
              </a:buClr>
              <a:buFont typeface="Wingdings" panose="05000000000000000000" pitchFamily="2" charset="2"/>
              <a:buChar char="Ø"/>
            </a:pPr>
            <a:r>
              <a:rPr lang="en-SG" sz="1600" dirty="0"/>
              <a:t>Attainable</a:t>
            </a:r>
          </a:p>
          <a:p>
            <a:pPr algn="just">
              <a:spcBef>
                <a:spcPts val="0"/>
              </a:spcBef>
              <a:spcAft>
                <a:spcPts val="1200"/>
              </a:spcAft>
              <a:buClr>
                <a:srgbClr val="CE0000"/>
              </a:buClr>
              <a:buFont typeface="Wingdings" panose="05000000000000000000" pitchFamily="2" charset="2"/>
              <a:buChar char="Ø"/>
            </a:pPr>
            <a:r>
              <a:rPr lang="en-SG" sz="1600" dirty="0"/>
              <a:t>Relevant</a:t>
            </a:r>
          </a:p>
          <a:p>
            <a:pPr algn="just">
              <a:spcBef>
                <a:spcPts val="0"/>
              </a:spcBef>
              <a:spcAft>
                <a:spcPts val="1200"/>
              </a:spcAft>
              <a:buClr>
                <a:srgbClr val="CE0000"/>
              </a:buClr>
              <a:buFont typeface="Wingdings" panose="05000000000000000000" pitchFamily="2" charset="2"/>
              <a:buChar char="Ø"/>
            </a:pPr>
            <a:r>
              <a:rPr lang="en-SG" sz="1600" dirty="0"/>
              <a:t>Time-bound</a:t>
            </a:r>
          </a:p>
          <a:p>
            <a:pPr marL="0" indent="0" algn="just">
              <a:spcBef>
                <a:spcPts val="0"/>
              </a:spcBef>
              <a:spcAft>
                <a:spcPts val="1200"/>
              </a:spcAft>
              <a:buClr>
                <a:srgbClr val="CE0000"/>
              </a:buClr>
              <a:buNone/>
            </a:pPr>
            <a:endParaRPr lang="en-SG" sz="1600" dirty="0"/>
          </a:p>
          <a:p>
            <a:pPr marL="0" indent="0" algn="just">
              <a:spcBef>
                <a:spcPts val="0"/>
              </a:spcBef>
              <a:spcAft>
                <a:spcPts val="1200"/>
              </a:spcAft>
              <a:buClr>
                <a:srgbClr val="CE0000"/>
              </a:buClr>
              <a:buNone/>
            </a:pPr>
            <a:endParaRPr lang="en-SG" sz="1600" dirty="0"/>
          </a:p>
          <a:p>
            <a:pPr marL="0" indent="0" algn="just">
              <a:spcBef>
                <a:spcPts val="0"/>
              </a:spcBef>
              <a:spcAft>
                <a:spcPts val="1200"/>
              </a:spcAft>
              <a:buClr>
                <a:srgbClr val="CE0000"/>
              </a:buClr>
              <a:buNone/>
            </a:pPr>
            <a:endParaRPr lang="en-SG" sz="1600" dirty="0"/>
          </a:p>
        </p:txBody>
      </p:sp>
    </p:spTree>
    <p:extLst>
      <p:ext uri="{BB962C8B-B14F-4D97-AF65-F5344CB8AC3E}">
        <p14:creationId xmlns:p14="http://schemas.microsoft.com/office/powerpoint/2010/main" val="801321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948" y="306161"/>
            <a:ext cx="8563649" cy="529294"/>
          </a:xfrm>
        </p:spPr>
        <p:txBody>
          <a:bodyPr bIns="46800" anchor="b" anchorCtr="0"/>
          <a:lstStyle/>
          <a:p>
            <a:pPr>
              <a:lnSpc>
                <a:spcPct val="90000"/>
              </a:lnSpc>
            </a:pPr>
            <a:r>
              <a:rPr lang="en-SG" sz="2800" noProof="0" dirty="0">
                <a:latin typeface="+mj-lt"/>
                <a:ea typeface="Roboto Medium" panose="02000000000000000000" pitchFamily="2" charset="0"/>
              </a:rPr>
              <a:t>Measures</a:t>
            </a:r>
          </a:p>
        </p:txBody>
      </p:sp>
      <p:sp>
        <p:nvSpPr>
          <p:cNvPr id="3" name="Content Placeholder 2"/>
          <p:cNvSpPr>
            <a:spLocks noGrp="1"/>
          </p:cNvSpPr>
          <p:nvPr>
            <p:ph idx="10"/>
          </p:nvPr>
        </p:nvSpPr>
        <p:spPr>
          <a:xfrm>
            <a:off x="391949" y="771346"/>
            <a:ext cx="8563648" cy="412869"/>
          </a:xfrm>
        </p:spPr>
        <p:txBody>
          <a:bodyPr/>
          <a:lstStyle/>
          <a:p>
            <a:r>
              <a:rPr lang="en-SG" sz="1800" i="1" noProof="0" dirty="0">
                <a:ea typeface="Roboto Medium" panose="02000000000000000000" pitchFamily="2" charset="0"/>
              </a:rPr>
              <a:t>Constructing Appropriate Measures</a:t>
            </a:r>
          </a:p>
        </p:txBody>
      </p:sp>
      <p:sp>
        <p:nvSpPr>
          <p:cNvPr id="4" name="Content Placeholder 3"/>
          <p:cNvSpPr>
            <a:spLocks noGrp="1"/>
          </p:cNvSpPr>
          <p:nvPr>
            <p:ph idx="1"/>
          </p:nvPr>
        </p:nvSpPr>
        <p:spPr>
          <a:xfrm>
            <a:off x="391947" y="1167788"/>
            <a:ext cx="8563649" cy="435144"/>
          </a:xfrm>
        </p:spPr>
        <p:txBody>
          <a:bodyPr>
            <a:noAutofit/>
          </a:bodyPr>
          <a:lstStyle/>
          <a:p>
            <a:pPr marL="0" indent="0" algn="just">
              <a:spcBef>
                <a:spcPts val="0"/>
              </a:spcBef>
              <a:spcAft>
                <a:spcPts val="1200"/>
              </a:spcAft>
              <a:buClr>
                <a:srgbClr val="CE0000"/>
              </a:buClr>
              <a:buNone/>
            </a:pPr>
            <a:r>
              <a:rPr lang="en-SG" sz="1600" noProof="0" dirty="0">
                <a:ea typeface="Roboto Light" panose="02000000000000000000" pitchFamily="2" charset="0"/>
              </a:rPr>
              <a:t>The Balanced Scorecard should contain a mix of leading and lagging indicators</a:t>
            </a:r>
          </a:p>
        </p:txBody>
      </p:sp>
      <p:graphicFrame>
        <p:nvGraphicFramePr>
          <p:cNvPr id="5" name="Table 4"/>
          <p:cNvGraphicFramePr>
            <a:graphicFrameLocks noGrp="1"/>
          </p:cNvGraphicFramePr>
          <p:nvPr>
            <p:extLst>
              <p:ext uri="{D42A27DB-BD31-4B8C-83A1-F6EECF244321}">
                <p14:modId xmlns:p14="http://schemas.microsoft.com/office/powerpoint/2010/main" val="592153468"/>
              </p:ext>
            </p:extLst>
          </p:nvPr>
        </p:nvGraphicFramePr>
        <p:xfrm>
          <a:off x="442913" y="1602932"/>
          <a:ext cx="7827508" cy="3026217"/>
        </p:xfrm>
        <a:graphic>
          <a:graphicData uri="http://schemas.openxmlformats.org/drawingml/2006/table">
            <a:tbl>
              <a:tblPr firstRow="1" firstCol="1" bandRow="1">
                <a:tableStyleId>{5C22544A-7EE6-4342-B048-85BDC9FD1C3A}</a:tableStyleId>
              </a:tblPr>
              <a:tblGrid>
                <a:gridCol w="1393467">
                  <a:extLst>
                    <a:ext uri="{9D8B030D-6E8A-4147-A177-3AD203B41FA5}">
                      <a16:colId xmlns:a16="http://schemas.microsoft.com/office/drawing/2014/main" val="20000"/>
                    </a:ext>
                  </a:extLst>
                </a:gridCol>
                <a:gridCol w="3079394">
                  <a:extLst>
                    <a:ext uri="{9D8B030D-6E8A-4147-A177-3AD203B41FA5}">
                      <a16:colId xmlns:a16="http://schemas.microsoft.com/office/drawing/2014/main" val="20001"/>
                    </a:ext>
                  </a:extLst>
                </a:gridCol>
                <a:gridCol w="3354647">
                  <a:extLst>
                    <a:ext uri="{9D8B030D-6E8A-4147-A177-3AD203B41FA5}">
                      <a16:colId xmlns:a16="http://schemas.microsoft.com/office/drawing/2014/main" val="20002"/>
                    </a:ext>
                  </a:extLst>
                </a:gridCol>
              </a:tblGrid>
              <a:tr h="371093">
                <a:tc>
                  <a:txBody>
                    <a:bodyPr/>
                    <a:lstStyle/>
                    <a:p>
                      <a:pPr>
                        <a:spcAft>
                          <a:spcPts val="0"/>
                        </a:spcAft>
                      </a:pPr>
                      <a:r>
                        <a:rPr lang="en-US" sz="1300" dirty="0">
                          <a:effectLst/>
                        </a:rPr>
                        <a:t> </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a:effectLst/>
                        </a:rPr>
                        <a:t>Lagging</a:t>
                      </a:r>
                      <a:endParaRPr lang="en-SG" sz="13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Leading</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058731">
                <a:tc>
                  <a:txBody>
                    <a:bodyPr/>
                    <a:lstStyle/>
                    <a:p>
                      <a:pPr>
                        <a:spcAft>
                          <a:spcPts val="0"/>
                        </a:spcAft>
                      </a:pPr>
                      <a:r>
                        <a:rPr lang="en-US" sz="1300">
                          <a:effectLst/>
                        </a:rPr>
                        <a:t>Definition</a:t>
                      </a:r>
                      <a:endParaRPr lang="en-SG" sz="13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Measures focus on results at the </a:t>
                      </a:r>
                      <a:r>
                        <a:rPr lang="en-US" sz="1300" dirty="0">
                          <a:solidFill>
                            <a:schemeClr val="tx1"/>
                          </a:solidFill>
                          <a:effectLst/>
                        </a:rPr>
                        <a:t>end of a certain</a:t>
                      </a:r>
                      <a:r>
                        <a:rPr lang="en-US" sz="1300" baseline="0" dirty="0">
                          <a:solidFill>
                            <a:schemeClr val="tx1"/>
                          </a:solidFill>
                          <a:effectLst/>
                        </a:rPr>
                        <a:t> </a:t>
                      </a:r>
                      <a:r>
                        <a:rPr lang="en-US" sz="1300" dirty="0">
                          <a:solidFill>
                            <a:schemeClr val="tx1"/>
                          </a:solidFill>
                          <a:effectLst/>
                        </a:rPr>
                        <a:t>period</a:t>
                      </a:r>
                      <a:r>
                        <a:rPr lang="en-US" sz="1300" dirty="0">
                          <a:effectLst/>
                        </a:rPr>
                        <a:t>.</a:t>
                      </a:r>
                      <a:endParaRPr lang="en-SG" sz="1300" dirty="0">
                        <a:effectLst/>
                      </a:endParaRPr>
                    </a:p>
                    <a:p>
                      <a:pPr>
                        <a:spcAft>
                          <a:spcPts val="0"/>
                        </a:spcAft>
                      </a:pPr>
                      <a:r>
                        <a:rPr lang="en-US" sz="1300" dirty="0">
                          <a:effectLst/>
                        </a:rPr>
                        <a:t> </a:t>
                      </a:r>
                      <a:endParaRPr lang="en-SG" sz="1300" dirty="0">
                        <a:effectLst/>
                      </a:endParaRPr>
                    </a:p>
                    <a:p>
                      <a:pPr>
                        <a:spcAft>
                          <a:spcPts val="0"/>
                        </a:spcAft>
                      </a:pPr>
                      <a:r>
                        <a:rPr lang="en-US" sz="1300" dirty="0">
                          <a:effectLst/>
                        </a:rPr>
                        <a:t>Based on historical performance.</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Measures that drive or lead to the performance of lag measures.</a:t>
                      </a:r>
                      <a:endParaRPr lang="en-SG" sz="1300" dirty="0">
                        <a:effectLst/>
                      </a:endParaRPr>
                    </a:p>
                    <a:p>
                      <a:pPr>
                        <a:spcAft>
                          <a:spcPts val="0"/>
                        </a:spcAft>
                      </a:pPr>
                      <a:r>
                        <a:rPr lang="en-US" sz="1300" dirty="0">
                          <a:effectLst/>
                        </a:rPr>
                        <a:t> </a:t>
                      </a:r>
                      <a:endParaRPr lang="en-SG" sz="1300" dirty="0">
                        <a:effectLst/>
                      </a:endParaRPr>
                    </a:p>
                    <a:p>
                      <a:pPr>
                        <a:spcAft>
                          <a:spcPts val="0"/>
                        </a:spcAft>
                      </a:pPr>
                      <a:r>
                        <a:rPr lang="en-US" sz="1300" dirty="0">
                          <a:effectLst/>
                        </a:rPr>
                        <a:t>Measures </a:t>
                      </a:r>
                      <a:r>
                        <a:rPr lang="en-US" sz="1300" dirty="0">
                          <a:solidFill>
                            <a:schemeClr val="tx1"/>
                          </a:solidFill>
                          <a:effectLst/>
                        </a:rPr>
                        <a:t>intermediate processes </a:t>
                      </a:r>
                      <a:r>
                        <a:rPr lang="en-US" sz="1300" dirty="0">
                          <a:effectLst/>
                        </a:rPr>
                        <a:t>and activities.</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23493">
                <a:tc>
                  <a:txBody>
                    <a:bodyPr/>
                    <a:lstStyle/>
                    <a:p>
                      <a:pPr>
                        <a:spcAft>
                          <a:spcPts val="0"/>
                        </a:spcAft>
                      </a:pPr>
                      <a:r>
                        <a:rPr lang="en-US" sz="1300">
                          <a:effectLst/>
                        </a:rPr>
                        <a:t>Examples</a:t>
                      </a:r>
                      <a:endParaRPr lang="en-SG" sz="13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Revenue </a:t>
                      </a:r>
                      <a:endParaRPr lang="en-SG" sz="1300" dirty="0">
                        <a:effectLst/>
                      </a:endParaRPr>
                    </a:p>
                    <a:p>
                      <a:pPr>
                        <a:spcAft>
                          <a:spcPts val="0"/>
                        </a:spcAft>
                      </a:pPr>
                      <a:r>
                        <a:rPr lang="en-US" sz="1300" dirty="0">
                          <a:effectLst/>
                        </a:rPr>
                        <a:t>Employee Turnover</a:t>
                      </a:r>
                      <a:r>
                        <a:rPr lang="en-US" sz="1300" baseline="0" dirty="0">
                          <a:effectLst/>
                        </a:rPr>
                        <a:t> Rate</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Punctuality </a:t>
                      </a:r>
                      <a:endParaRPr lang="en-SG" sz="1300" dirty="0">
                        <a:effectLst/>
                      </a:endParaRPr>
                    </a:p>
                    <a:p>
                      <a:pPr>
                        <a:spcAft>
                          <a:spcPts val="0"/>
                        </a:spcAft>
                      </a:pPr>
                      <a:r>
                        <a:rPr lang="en-US" sz="1300" dirty="0">
                          <a:effectLst/>
                        </a:rPr>
                        <a:t>Absenteeism </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3104">
                <a:tc>
                  <a:txBody>
                    <a:bodyPr/>
                    <a:lstStyle/>
                    <a:p>
                      <a:pPr>
                        <a:spcAft>
                          <a:spcPts val="0"/>
                        </a:spcAft>
                      </a:pPr>
                      <a:r>
                        <a:rPr lang="en-US" sz="1300" dirty="0">
                          <a:effectLst/>
                        </a:rPr>
                        <a:t>Advantages</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Often easy to identify and capture.</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Predictive in nature and allow an </a:t>
                      </a:r>
                      <a:r>
                        <a:rPr lang="en-US" sz="1300" dirty="0">
                          <a:solidFill>
                            <a:schemeClr val="tx1"/>
                          </a:solidFill>
                          <a:effectLst/>
                        </a:rPr>
                        <a:t>organisation to adjust based </a:t>
                      </a:r>
                      <a:r>
                        <a:rPr lang="en-US" sz="1300" dirty="0">
                          <a:effectLst/>
                        </a:rPr>
                        <a:t>on results.</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39796">
                <a:tc>
                  <a:txBody>
                    <a:bodyPr/>
                    <a:lstStyle/>
                    <a:p>
                      <a:pPr>
                        <a:spcAft>
                          <a:spcPts val="0"/>
                        </a:spcAft>
                      </a:pPr>
                      <a:r>
                        <a:rPr lang="en-US" sz="1300">
                          <a:effectLst/>
                        </a:rPr>
                        <a:t>Issues</a:t>
                      </a:r>
                      <a:endParaRPr lang="en-SG" sz="13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effectLst/>
                        </a:rPr>
                        <a:t>Historical in nature and do not reflect current activities.</a:t>
                      </a:r>
                      <a:endParaRPr lang="en-SG" sz="1300" dirty="0">
                        <a:effectLst/>
                      </a:endParaRPr>
                    </a:p>
                    <a:p>
                      <a:pPr>
                        <a:spcAft>
                          <a:spcPts val="0"/>
                        </a:spcAft>
                      </a:pPr>
                      <a:r>
                        <a:rPr lang="en-US" sz="1300" dirty="0">
                          <a:effectLst/>
                        </a:rPr>
                        <a:t>Lack predictive power.</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300" dirty="0">
                          <a:solidFill>
                            <a:schemeClr val="tx1"/>
                          </a:solidFill>
                          <a:effectLst/>
                        </a:rPr>
                        <a:t>May be difficult </a:t>
                      </a:r>
                      <a:r>
                        <a:rPr lang="en-US" sz="1300" dirty="0">
                          <a:effectLst/>
                        </a:rPr>
                        <a:t>to identify and capture.  Often, new measures have no history. </a:t>
                      </a:r>
                      <a:endParaRPr lang="en-SG" sz="13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4095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97" y="244363"/>
            <a:ext cx="8248279" cy="546379"/>
          </a:xfrm>
        </p:spPr>
        <p:txBody>
          <a:bodyPr/>
          <a:lstStyle/>
          <a:p>
            <a:r>
              <a:rPr lang="en-SG" sz="2800" noProof="0" dirty="0">
                <a:latin typeface="+mj-lt"/>
              </a:rPr>
              <a:t>Targets</a:t>
            </a:r>
          </a:p>
        </p:txBody>
      </p:sp>
      <p:sp>
        <p:nvSpPr>
          <p:cNvPr id="3" name="Content Placeholder 2"/>
          <p:cNvSpPr>
            <a:spLocks noGrp="1"/>
          </p:cNvSpPr>
          <p:nvPr>
            <p:ph idx="1"/>
          </p:nvPr>
        </p:nvSpPr>
        <p:spPr>
          <a:xfrm>
            <a:off x="534760" y="1211137"/>
            <a:ext cx="7813221" cy="3046537"/>
          </a:xfrm>
        </p:spPr>
        <p:txBody>
          <a:bodyPr vert="horz" lIns="91440" tIns="45720" rIns="91440" bIns="45720" rtlCol="0">
            <a:normAutofit/>
          </a:bodyPr>
          <a:lstStyle/>
          <a:p>
            <a:pPr algn="just">
              <a:spcBef>
                <a:spcPts val="0"/>
              </a:spcBef>
              <a:spcAft>
                <a:spcPts val="1200"/>
              </a:spcAft>
              <a:buClr>
                <a:srgbClr val="CE0000"/>
              </a:buClr>
              <a:buFont typeface="Wingdings" panose="05000000000000000000" pitchFamily="2" charset="2"/>
              <a:buChar char="Ø"/>
            </a:pPr>
            <a:r>
              <a:rPr lang="en-SG" sz="1600" noProof="0" dirty="0"/>
              <a:t>Business performance targets are objective values that share the same unit of measurement as the measures per se.</a:t>
            </a:r>
          </a:p>
          <a:p>
            <a:pPr algn="just">
              <a:spcBef>
                <a:spcPts val="0"/>
              </a:spcBef>
              <a:spcAft>
                <a:spcPts val="1200"/>
              </a:spcAft>
              <a:buClr>
                <a:srgbClr val="CE0000"/>
              </a:buClr>
              <a:buFont typeface="Wingdings" panose="05000000000000000000" pitchFamily="2" charset="2"/>
              <a:buChar char="Ø"/>
            </a:pPr>
            <a:r>
              <a:rPr lang="en-SG" sz="1600" noProof="0" dirty="0"/>
              <a:t>With the identified targets, the gap between current and intended performance level can be ascertained. </a:t>
            </a:r>
          </a:p>
          <a:p>
            <a:pPr algn="just">
              <a:spcBef>
                <a:spcPts val="0"/>
              </a:spcBef>
              <a:spcAft>
                <a:spcPts val="1200"/>
              </a:spcAft>
              <a:buClr>
                <a:srgbClr val="CE0000"/>
              </a:buClr>
              <a:buFont typeface="Wingdings" panose="05000000000000000000" pitchFamily="2" charset="2"/>
              <a:buChar char="Ø"/>
            </a:pPr>
            <a:r>
              <a:rPr lang="en-SG" sz="1600" noProof="0" dirty="0"/>
              <a:t>The characteristics of a well-chosen target are: </a:t>
            </a:r>
          </a:p>
          <a:p>
            <a:pPr lvl="1" algn="just">
              <a:spcBef>
                <a:spcPts val="0"/>
              </a:spcBef>
              <a:spcAft>
                <a:spcPts val="1200"/>
              </a:spcAft>
              <a:buClr>
                <a:srgbClr val="CE0000"/>
              </a:buClr>
              <a:buFont typeface="Wingdings" panose="05000000000000000000" pitchFamily="2" charset="2"/>
              <a:buChar char="Ø"/>
            </a:pPr>
            <a:r>
              <a:rPr lang="en-SG" sz="1400" noProof="0" dirty="0"/>
              <a:t>Easily understood and communicated,</a:t>
            </a:r>
          </a:p>
          <a:p>
            <a:pPr lvl="1" algn="just">
              <a:spcBef>
                <a:spcPts val="0"/>
              </a:spcBef>
              <a:spcAft>
                <a:spcPts val="1200"/>
              </a:spcAft>
              <a:buClr>
                <a:srgbClr val="CE0000"/>
              </a:buClr>
              <a:buFont typeface="Wingdings" panose="05000000000000000000" pitchFamily="2" charset="2"/>
              <a:buChar char="Ø"/>
            </a:pPr>
            <a:r>
              <a:rPr lang="en-SG" sz="1400" noProof="0" dirty="0"/>
              <a:t>Clear in establishing expectations, and</a:t>
            </a:r>
          </a:p>
          <a:p>
            <a:pPr lvl="1" algn="just">
              <a:spcBef>
                <a:spcPts val="0"/>
              </a:spcBef>
              <a:spcAft>
                <a:spcPts val="1200"/>
              </a:spcAft>
              <a:buClr>
                <a:srgbClr val="CE0000"/>
              </a:buClr>
              <a:buFont typeface="Wingdings" panose="05000000000000000000" pitchFamily="2" charset="2"/>
              <a:buChar char="Ø"/>
            </a:pPr>
            <a:r>
              <a:rPr lang="en-SG" sz="1400" noProof="0" dirty="0"/>
              <a:t>Encouragements given to stretch performance</a:t>
            </a:r>
          </a:p>
        </p:txBody>
      </p:sp>
      <p:sp>
        <p:nvSpPr>
          <p:cNvPr id="5" name="Content Placeholder 2">
            <a:extLst>
              <a:ext uri="{FF2B5EF4-FFF2-40B4-BE49-F238E27FC236}">
                <a16:creationId xmlns:a16="http://schemas.microsoft.com/office/drawing/2014/main" id="{99412999-792E-4599-8A38-3505FFE5B3B9}"/>
              </a:ext>
            </a:extLst>
          </p:cNvPr>
          <p:cNvSpPr txBox="1">
            <a:spLocks/>
          </p:cNvSpPr>
          <p:nvPr/>
        </p:nvSpPr>
        <p:spPr>
          <a:xfrm>
            <a:off x="417897" y="790742"/>
            <a:ext cx="7764022" cy="412869"/>
          </a:xfrm>
          <a:prstGeom prst="rect">
            <a:avLst/>
          </a:prstGeom>
        </p:spPr>
        <p:txBody>
          <a:bodyPr/>
          <a:lst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800" i="1" dirty="0">
                <a:ea typeface="Roboto Medium" panose="02000000000000000000" pitchFamily="2" charset="0"/>
              </a:rPr>
              <a:t>Setting Appropriate Targets</a:t>
            </a:r>
          </a:p>
        </p:txBody>
      </p:sp>
    </p:spTree>
    <p:extLst>
      <p:ext uri="{BB962C8B-B14F-4D97-AF65-F5344CB8AC3E}">
        <p14:creationId xmlns:p14="http://schemas.microsoft.com/office/powerpoint/2010/main" val="162470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317089" y="1380606"/>
            <a:ext cx="7919885" cy="310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Strategy Theme: Business growth, Customer satisfaction, Operational effectiveness </a:t>
            </a:r>
            <a:endParaRPr lang="en-SG" sz="1350" dirty="0"/>
          </a:p>
        </p:txBody>
      </p:sp>
      <p:sp>
        <p:nvSpPr>
          <p:cNvPr id="54" name="Rounded Rectangle 53"/>
          <p:cNvSpPr/>
          <p:nvPr/>
        </p:nvSpPr>
        <p:spPr>
          <a:xfrm>
            <a:off x="317089" y="1755056"/>
            <a:ext cx="4843847" cy="2351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Strategy Objectives and Strategy Map</a:t>
            </a:r>
            <a:endParaRPr lang="en-SG" sz="1350" dirty="0"/>
          </a:p>
        </p:txBody>
      </p:sp>
      <p:sp>
        <p:nvSpPr>
          <p:cNvPr id="55" name="Rounded Rectangle 54"/>
          <p:cNvSpPr/>
          <p:nvPr/>
        </p:nvSpPr>
        <p:spPr>
          <a:xfrm>
            <a:off x="5230239" y="1755057"/>
            <a:ext cx="1751372" cy="2039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Measures</a:t>
            </a:r>
            <a:endParaRPr lang="en-SG" sz="1350" dirty="0"/>
          </a:p>
        </p:txBody>
      </p:sp>
      <p:grpSp>
        <p:nvGrpSpPr>
          <p:cNvPr id="21" name="Group 20"/>
          <p:cNvGrpSpPr/>
          <p:nvPr/>
        </p:nvGrpSpPr>
        <p:grpSpPr>
          <a:xfrm>
            <a:off x="5238354" y="2061776"/>
            <a:ext cx="1743258" cy="2896797"/>
            <a:chOff x="6472648" y="2064679"/>
            <a:chExt cx="2415630" cy="3011015"/>
          </a:xfrm>
        </p:grpSpPr>
        <p:sp>
          <p:nvSpPr>
            <p:cNvPr id="57" name="Rounded Rectangle 56"/>
            <p:cNvSpPr/>
            <p:nvPr/>
          </p:nvSpPr>
          <p:spPr>
            <a:xfrm>
              <a:off x="6485603" y="2064679"/>
              <a:ext cx="2402675"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Net Profit</a:t>
              </a:r>
            </a:p>
            <a:p>
              <a:r>
                <a:rPr lang="en-US" sz="1000" dirty="0"/>
                <a:t>Operating costs</a:t>
              </a:r>
            </a:p>
            <a:p>
              <a:r>
                <a:rPr lang="en-US" sz="1000" dirty="0"/>
                <a:t>Revenue in target markets</a:t>
              </a:r>
              <a:endParaRPr lang="en-SG" sz="1000" dirty="0"/>
            </a:p>
          </p:txBody>
        </p:sp>
        <p:sp>
          <p:nvSpPr>
            <p:cNvPr id="59" name="Rounded Rectangle 58"/>
            <p:cNvSpPr/>
            <p:nvPr/>
          </p:nvSpPr>
          <p:spPr>
            <a:xfrm>
              <a:off x="6472648" y="2823625"/>
              <a:ext cx="2415630"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Market share growth</a:t>
              </a:r>
            </a:p>
            <a:p>
              <a:r>
                <a:rPr lang="en-US" sz="1000" dirty="0"/>
                <a:t>CSI growth</a:t>
              </a:r>
              <a:endParaRPr lang="en-SG" sz="1000" dirty="0"/>
            </a:p>
          </p:txBody>
        </p:sp>
        <p:sp>
          <p:nvSpPr>
            <p:cNvPr id="60" name="Rounded Rectangle 59"/>
            <p:cNvSpPr/>
            <p:nvPr/>
          </p:nvSpPr>
          <p:spPr>
            <a:xfrm>
              <a:off x="6472648" y="3566523"/>
              <a:ext cx="2415630" cy="70942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New products as %of sales</a:t>
              </a:r>
            </a:p>
            <a:p>
              <a:r>
                <a:rPr lang="en-US" sz="1000" dirty="0"/>
                <a:t>Brand awareness score</a:t>
              </a:r>
            </a:p>
            <a:p>
              <a:r>
                <a:rPr lang="en-US" sz="1000" dirty="0"/>
                <a:t>End user experience score</a:t>
              </a:r>
            </a:p>
            <a:p>
              <a:endParaRPr lang="en-US" sz="1000" dirty="0"/>
            </a:p>
          </p:txBody>
        </p:sp>
        <p:sp>
          <p:nvSpPr>
            <p:cNvPr id="61" name="Rounded Rectangle 60"/>
            <p:cNvSpPr/>
            <p:nvPr/>
          </p:nvSpPr>
          <p:spPr>
            <a:xfrm>
              <a:off x="6485603" y="4352775"/>
              <a:ext cx="2402675" cy="72291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Employee development plans</a:t>
              </a:r>
            </a:p>
            <a:p>
              <a:r>
                <a:rPr lang="en-US" sz="1000" dirty="0"/>
                <a:t>Technology training index</a:t>
              </a:r>
            </a:p>
            <a:p>
              <a:r>
                <a:rPr lang="en-US" sz="1000" dirty="0"/>
                <a:t>Network efficiency index</a:t>
              </a:r>
              <a:endParaRPr lang="en-SG" sz="1000" dirty="0"/>
            </a:p>
          </p:txBody>
        </p:sp>
      </p:grpSp>
      <p:grpSp>
        <p:nvGrpSpPr>
          <p:cNvPr id="20" name="Group 19"/>
          <p:cNvGrpSpPr/>
          <p:nvPr/>
        </p:nvGrpSpPr>
        <p:grpSpPr>
          <a:xfrm>
            <a:off x="280487" y="2059743"/>
            <a:ext cx="4880449" cy="2946210"/>
            <a:chOff x="293266" y="2064680"/>
            <a:chExt cx="6109991" cy="2927848"/>
          </a:xfrm>
        </p:grpSpPr>
        <p:grpSp>
          <p:nvGrpSpPr>
            <p:cNvPr id="16" name="Group 15"/>
            <p:cNvGrpSpPr/>
            <p:nvPr/>
          </p:nvGrpSpPr>
          <p:grpSpPr>
            <a:xfrm>
              <a:off x="306220" y="4352776"/>
              <a:ext cx="6086168" cy="639752"/>
              <a:chOff x="306220" y="4352776"/>
              <a:chExt cx="6086168" cy="639752"/>
            </a:xfrm>
          </p:grpSpPr>
          <p:grpSp>
            <p:nvGrpSpPr>
              <p:cNvPr id="12" name="Group 11"/>
              <p:cNvGrpSpPr/>
              <p:nvPr/>
            </p:nvGrpSpPr>
            <p:grpSpPr>
              <a:xfrm>
                <a:off x="306220" y="4352776"/>
                <a:ext cx="6086168" cy="639752"/>
                <a:chOff x="0" y="4215762"/>
                <a:chExt cx="8128000" cy="1199645"/>
              </a:xfrm>
            </p:grpSpPr>
            <p:sp>
              <p:nvSpPr>
                <p:cNvPr id="13" name="Rounded Rectangle 12"/>
                <p:cNvSpPr/>
                <p:nvPr/>
              </p:nvSpPr>
              <p:spPr>
                <a:xfrm>
                  <a:off x="0" y="4215762"/>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4" name="Rounded Rectangle 4"/>
                <p:cNvSpPr txBox="1"/>
                <p:nvPr/>
              </p:nvSpPr>
              <p:spPr>
                <a:xfrm>
                  <a:off x="0" y="4215762"/>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Organizational Capacity</a:t>
                  </a:r>
                </a:p>
              </p:txBody>
            </p:sp>
          </p:grpSp>
          <p:sp>
            <p:nvSpPr>
              <p:cNvPr id="101" name="Rounded Rectangle 100"/>
              <p:cNvSpPr/>
              <p:nvPr/>
            </p:nvSpPr>
            <p:spPr>
              <a:xfrm>
                <a:off x="213207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knowledge and skills</a:t>
                </a:r>
                <a:endParaRPr lang="en-SG" sz="1100" dirty="0"/>
              </a:p>
            </p:txBody>
          </p:sp>
          <p:sp>
            <p:nvSpPr>
              <p:cNvPr id="102" name="Rounded Rectangle 101"/>
              <p:cNvSpPr/>
              <p:nvPr/>
            </p:nvSpPr>
            <p:spPr>
              <a:xfrm>
                <a:off x="3599902"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telecom </a:t>
                </a:r>
                <a:r>
                  <a:rPr lang="en-US" sz="1100" dirty="0" err="1"/>
                  <a:t>netwok</a:t>
                </a:r>
                <a:endParaRPr lang="en-SG" sz="1100" dirty="0"/>
              </a:p>
            </p:txBody>
          </p:sp>
          <p:sp>
            <p:nvSpPr>
              <p:cNvPr id="103" name="Rounded Rectangle 102"/>
              <p:cNvSpPr/>
              <p:nvPr/>
            </p:nvSpPr>
            <p:spPr>
              <a:xfrm>
                <a:off x="5041190" y="4397020"/>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technology</a:t>
                </a:r>
                <a:endParaRPr lang="en-SG" sz="1100" dirty="0"/>
              </a:p>
            </p:txBody>
          </p:sp>
        </p:grpSp>
        <p:grpSp>
          <p:nvGrpSpPr>
            <p:cNvPr id="18" name="Group 17"/>
            <p:cNvGrpSpPr/>
            <p:nvPr/>
          </p:nvGrpSpPr>
          <p:grpSpPr>
            <a:xfrm>
              <a:off x="293266" y="3589393"/>
              <a:ext cx="6086168" cy="639752"/>
              <a:chOff x="293266" y="3589393"/>
              <a:chExt cx="6086168" cy="639752"/>
            </a:xfrm>
          </p:grpSpPr>
          <p:grpSp>
            <p:nvGrpSpPr>
              <p:cNvPr id="9" name="Group 8"/>
              <p:cNvGrpSpPr/>
              <p:nvPr/>
            </p:nvGrpSpPr>
            <p:grpSpPr>
              <a:xfrm>
                <a:off x="293266" y="3589393"/>
                <a:ext cx="6086168" cy="639752"/>
                <a:chOff x="0" y="2811594"/>
                <a:chExt cx="8128000" cy="1199645"/>
              </a:xfrm>
            </p:grpSpPr>
            <p:sp>
              <p:nvSpPr>
                <p:cNvPr id="10" name="Rounded Rectangle 9"/>
                <p:cNvSpPr/>
                <p:nvPr/>
              </p:nvSpPr>
              <p:spPr>
                <a:xfrm>
                  <a:off x="0" y="2811594"/>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1" name="Rounded Rectangle 4"/>
                <p:cNvSpPr txBox="1"/>
                <p:nvPr/>
              </p:nvSpPr>
              <p:spPr>
                <a:xfrm>
                  <a:off x="0" y="2811594"/>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Internal Business Process</a:t>
                  </a:r>
                </a:p>
              </p:txBody>
            </p:sp>
          </p:grpSp>
          <p:sp>
            <p:nvSpPr>
              <p:cNvPr id="98" name="Rounded Rectangle 97"/>
              <p:cNvSpPr/>
              <p:nvPr/>
            </p:nvSpPr>
            <p:spPr>
              <a:xfrm>
                <a:off x="2129985"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Increase range of services</a:t>
                </a:r>
                <a:endParaRPr lang="en-SG" sz="1100" dirty="0"/>
              </a:p>
            </p:txBody>
          </p:sp>
          <p:sp>
            <p:nvSpPr>
              <p:cNvPr id="99" name="Rounded Rectangle 98"/>
              <p:cNvSpPr/>
              <p:nvPr/>
            </p:nvSpPr>
            <p:spPr>
              <a:xfrm>
                <a:off x="3597816"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integrated services</a:t>
                </a:r>
                <a:endParaRPr lang="en-SG" sz="1100" dirty="0"/>
              </a:p>
            </p:txBody>
          </p:sp>
          <p:sp>
            <p:nvSpPr>
              <p:cNvPr id="100" name="Rounded Rectangle 99"/>
              <p:cNvSpPr/>
              <p:nvPr/>
            </p:nvSpPr>
            <p:spPr>
              <a:xfrm>
                <a:off x="5039104" y="362686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end user interface</a:t>
                </a:r>
                <a:endParaRPr lang="en-SG" sz="1100" dirty="0"/>
              </a:p>
            </p:txBody>
          </p:sp>
        </p:grpSp>
        <p:grpSp>
          <p:nvGrpSpPr>
            <p:cNvPr id="19" name="Group 18"/>
            <p:cNvGrpSpPr/>
            <p:nvPr/>
          </p:nvGrpSpPr>
          <p:grpSpPr>
            <a:xfrm>
              <a:off x="306220" y="2823626"/>
              <a:ext cx="6086168" cy="639752"/>
              <a:chOff x="306220" y="2823626"/>
              <a:chExt cx="6086168" cy="639752"/>
            </a:xfrm>
          </p:grpSpPr>
          <p:grpSp>
            <p:nvGrpSpPr>
              <p:cNvPr id="6" name="Group 5"/>
              <p:cNvGrpSpPr/>
              <p:nvPr/>
            </p:nvGrpSpPr>
            <p:grpSpPr>
              <a:xfrm>
                <a:off x="306220" y="2823626"/>
                <a:ext cx="6086168" cy="639752"/>
                <a:chOff x="0" y="1407426"/>
                <a:chExt cx="8128000" cy="1199645"/>
              </a:xfrm>
            </p:grpSpPr>
            <p:sp>
              <p:nvSpPr>
                <p:cNvPr id="7" name="Rounded Rectangle 6"/>
                <p:cNvSpPr/>
                <p:nvPr/>
              </p:nvSpPr>
              <p:spPr>
                <a:xfrm>
                  <a:off x="0" y="1407426"/>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8" name="Rounded Rectangle 4"/>
                <p:cNvSpPr txBox="1"/>
                <p:nvPr/>
              </p:nvSpPr>
              <p:spPr>
                <a:xfrm>
                  <a:off x="0" y="1407426"/>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Customer</a:t>
                  </a:r>
                </a:p>
              </p:txBody>
            </p:sp>
          </p:grpSp>
          <p:sp>
            <p:nvSpPr>
              <p:cNvPr id="95" name="Rounded Rectangle 94"/>
              <p:cNvSpPr/>
              <p:nvPr/>
            </p:nvSpPr>
            <p:spPr>
              <a:xfrm>
                <a:off x="214293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communication clarity</a:t>
                </a:r>
                <a:endParaRPr lang="en-SG" sz="1100" dirty="0"/>
              </a:p>
            </p:txBody>
          </p:sp>
          <p:sp>
            <p:nvSpPr>
              <p:cNvPr id="96" name="Rounded Rectangle 95"/>
              <p:cNvSpPr/>
              <p:nvPr/>
            </p:nvSpPr>
            <p:spPr>
              <a:xfrm>
                <a:off x="3610771"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market perception</a:t>
                </a:r>
                <a:endParaRPr lang="en-SG" sz="1100" dirty="0"/>
              </a:p>
            </p:txBody>
          </p:sp>
          <p:sp>
            <p:nvSpPr>
              <p:cNvPr id="97" name="Rounded Rectangle 96"/>
              <p:cNvSpPr/>
              <p:nvPr/>
            </p:nvSpPr>
            <p:spPr>
              <a:xfrm>
                <a:off x="5052059" y="2867872"/>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 customer experience</a:t>
                </a:r>
                <a:endParaRPr lang="en-SG" sz="1100" dirty="0"/>
              </a:p>
            </p:txBody>
          </p:sp>
        </p:grpSp>
        <p:grpSp>
          <p:nvGrpSpPr>
            <p:cNvPr id="5" name="Group 4"/>
            <p:cNvGrpSpPr/>
            <p:nvPr/>
          </p:nvGrpSpPr>
          <p:grpSpPr>
            <a:xfrm>
              <a:off x="317089" y="2064680"/>
              <a:ext cx="6086168" cy="639752"/>
              <a:chOff x="317089" y="2064680"/>
              <a:chExt cx="6086168" cy="639752"/>
            </a:xfrm>
          </p:grpSpPr>
          <p:grpSp>
            <p:nvGrpSpPr>
              <p:cNvPr id="2" name="Group 1"/>
              <p:cNvGrpSpPr/>
              <p:nvPr/>
            </p:nvGrpSpPr>
            <p:grpSpPr>
              <a:xfrm>
                <a:off x="317089" y="2064680"/>
                <a:ext cx="6086168" cy="639752"/>
                <a:chOff x="0" y="3259"/>
                <a:chExt cx="8128000" cy="1199645"/>
              </a:xfrm>
            </p:grpSpPr>
            <p:sp>
              <p:nvSpPr>
                <p:cNvPr id="3" name="Rounded Rectangle 2"/>
                <p:cNvSpPr/>
                <p:nvPr/>
              </p:nvSpPr>
              <p:spPr>
                <a:xfrm>
                  <a:off x="0" y="3259"/>
                  <a:ext cx="8128000" cy="119964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4" name="Rounded Rectangle 4"/>
                <p:cNvSpPr txBox="1"/>
                <p:nvPr/>
              </p:nvSpPr>
              <p:spPr>
                <a:xfrm>
                  <a:off x="0" y="3259"/>
                  <a:ext cx="2438400" cy="11996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algn="ctr" defTabSz="800100">
                    <a:lnSpc>
                      <a:spcPct val="90000"/>
                    </a:lnSpc>
                    <a:spcBef>
                      <a:spcPct val="0"/>
                    </a:spcBef>
                    <a:spcAft>
                      <a:spcPct val="35000"/>
                    </a:spcAft>
                  </a:pPr>
                  <a:r>
                    <a:rPr lang="en-US" sz="1100" dirty="0"/>
                    <a:t>Financial</a:t>
                  </a:r>
                </a:p>
              </p:txBody>
            </p:sp>
          </p:grpSp>
          <p:sp>
            <p:nvSpPr>
              <p:cNvPr id="92" name="Rounded Rectangle 91"/>
              <p:cNvSpPr/>
              <p:nvPr/>
            </p:nvSpPr>
            <p:spPr>
              <a:xfrm>
                <a:off x="214293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Increase revenue</a:t>
                </a:r>
                <a:endParaRPr lang="en-SG" sz="1100" dirty="0"/>
              </a:p>
            </p:txBody>
          </p:sp>
          <p:sp>
            <p:nvSpPr>
              <p:cNvPr id="93" name="Rounded Rectangle 92"/>
              <p:cNvSpPr/>
              <p:nvPr/>
            </p:nvSpPr>
            <p:spPr>
              <a:xfrm>
                <a:off x="3610771"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Increase profitability</a:t>
                </a:r>
                <a:endParaRPr lang="en-SG" sz="1100" dirty="0"/>
              </a:p>
            </p:txBody>
          </p:sp>
          <p:sp>
            <p:nvSpPr>
              <p:cNvPr id="94" name="Rounded Rectangle 93"/>
              <p:cNvSpPr/>
              <p:nvPr/>
            </p:nvSpPr>
            <p:spPr>
              <a:xfrm>
                <a:off x="5052059" y="2104336"/>
                <a:ext cx="1190197" cy="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Decrease operating costs</a:t>
                </a:r>
                <a:endParaRPr lang="en-SG" sz="1100" dirty="0"/>
              </a:p>
            </p:txBody>
          </p:sp>
        </p:grpSp>
      </p:grpSp>
      <p:sp>
        <p:nvSpPr>
          <p:cNvPr id="56" name="Rounded Rectangle 55"/>
          <p:cNvSpPr/>
          <p:nvPr/>
        </p:nvSpPr>
        <p:spPr>
          <a:xfrm>
            <a:off x="7077060" y="1755057"/>
            <a:ext cx="1751372" cy="2039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350" dirty="0"/>
              <a:t>Targets</a:t>
            </a:r>
            <a:endParaRPr lang="en-SG" sz="1350" dirty="0"/>
          </a:p>
        </p:txBody>
      </p:sp>
      <p:grpSp>
        <p:nvGrpSpPr>
          <p:cNvPr id="58" name="Group 57"/>
          <p:cNvGrpSpPr/>
          <p:nvPr/>
        </p:nvGrpSpPr>
        <p:grpSpPr>
          <a:xfrm>
            <a:off x="7085175" y="2061776"/>
            <a:ext cx="1743258" cy="2896797"/>
            <a:chOff x="6472648" y="2064679"/>
            <a:chExt cx="2415630" cy="3011015"/>
          </a:xfrm>
        </p:grpSpPr>
        <p:sp>
          <p:nvSpPr>
            <p:cNvPr id="62" name="Rounded Rectangle 61"/>
            <p:cNvSpPr/>
            <p:nvPr/>
          </p:nvSpPr>
          <p:spPr>
            <a:xfrm>
              <a:off x="6485603" y="2064679"/>
              <a:ext cx="2402675"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+5% y-o-y</a:t>
              </a:r>
            </a:p>
            <a:p>
              <a:r>
                <a:rPr lang="en-US" sz="1000" dirty="0"/>
                <a:t>-3% y-o-y</a:t>
              </a:r>
            </a:p>
            <a:p>
              <a:r>
                <a:rPr lang="en-US" sz="1000" dirty="0"/>
                <a:t>+12% y-o-y</a:t>
              </a:r>
              <a:endParaRPr lang="en-SG" sz="1000" dirty="0"/>
            </a:p>
          </p:txBody>
        </p:sp>
        <p:sp>
          <p:nvSpPr>
            <p:cNvPr id="63" name="Rounded Rectangle 62"/>
            <p:cNvSpPr/>
            <p:nvPr/>
          </p:nvSpPr>
          <p:spPr>
            <a:xfrm>
              <a:off x="6472648" y="2823625"/>
              <a:ext cx="2415630" cy="63975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+3% y-o-y</a:t>
              </a:r>
            </a:p>
            <a:p>
              <a:r>
                <a:rPr lang="en-US" sz="1000" dirty="0"/>
                <a:t>+5% next year and then stabilize</a:t>
              </a:r>
              <a:endParaRPr lang="en-SG" sz="1000" dirty="0"/>
            </a:p>
          </p:txBody>
        </p:sp>
        <p:sp>
          <p:nvSpPr>
            <p:cNvPr id="65" name="Rounded Rectangle 64"/>
            <p:cNvSpPr/>
            <p:nvPr/>
          </p:nvSpPr>
          <p:spPr>
            <a:xfrm>
              <a:off x="6472648" y="3566523"/>
              <a:ext cx="2415630" cy="70942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12% this year</a:t>
              </a:r>
            </a:p>
            <a:p>
              <a:r>
                <a:rPr lang="en-US" sz="1000" dirty="0"/>
                <a:t>+5% y-o-y</a:t>
              </a:r>
            </a:p>
            <a:p>
              <a:r>
                <a:rPr lang="en-US" sz="1000" dirty="0"/>
                <a:t>&gt;90% every reporting period</a:t>
              </a:r>
            </a:p>
            <a:p>
              <a:endParaRPr lang="en-US" sz="1000" dirty="0"/>
            </a:p>
          </p:txBody>
        </p:sp>
        <p:sp>
          <p:nvSpPr>
            <p:cNvPr id="66" name="Rounded Rectangle 65"/>
            <p:cNvSpPr/>
            <p:nvPr/>
          </p:nvSpPr>
          <p:spPr>
            <a:xfrm>
              <a:off x="6485603" y="4352775"/>
              <a:ext cx="2402675" cy="72291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000" dirty="0"/>
                <a:t>95% in place</a:t>
              </a:r>
            </a:p>
            <a:p>
              <a:r>
                <a:rPr lang="en-US" sz="1000" dirty="0"/>
                <a:t>90% efficient</a:t>
              </a:r>
            </a:p>
            <a:p>
              <a:r>
                <a:rPr lang="en-US" sz="1000" dirty="0"/>
                <a:t>99.99% uptime</a:t>
              </a:r>
              <a:endParaRPr lang="en-SG" sz="1000" dirty="0"/>
            </a:p>
          </p:txBody>
        </p:sp>
      </p:grpSp>
      <p:sp>
        <p:nvSpPr>
          <p:cNvPr id="67" name="Oval 66"/>
          <p:cNvSpPr/>
          <p:nvPr/>
        </p:nvSpPr>
        <p:spPr>
          <a:xfrm>
            <a:off x="6757262" y="1755057"/>
            <a:ext cx="2219524" cy="3265018"/>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68" name="Rounded Rectangle 67"/>
          <p:cNvSpPr/>
          <p:nvPr/>
        </p:nvSpPr>
        <p:spPr>
          <a:xfrm>
            <a:off x="317089" y="556173"/>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Vision: We provide the best network and best service, so our customers trust us with their digital lives</a:t>
            </a:r>
            <a:endParaRPr lang="en-SG" sz="1350" dirty="0"/>
          </a:p>
        </p:txBody>
      </p:sp>
      <p:sp>
        <p:nvSpPr>
          <p:cNvPr id="69" name="Rounded Rectangle 68"/>
          <p:cNvSpPr/>
          <p:nvPr/>
        </p:nvSpPr>
        <p:spPr>
          <a:xfrm>
            <a:off x="317089" y="946510"/>
            <a:ext cx="7919885" cy="3539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Mission: We run UK's biggest and fastest mobile network</a:t>
            </a:r>
            <a:endParaRPr lang="en-SG" sz="1350" dirty="0"/>
          </a:p>
        </p:txBody>
      </p:sp>
      <p:sp>
        <p:nvSpPr>
          <p:cNvPr id="70" name="Rounded Rectangle 69"/>
          <p:cNvSpPr/>
          <p:nvPr/>
        </p:nvSpPr>
        <p:spPr>
          <a:xfrm>
            <a:off x="322670" y="176078"/>
            <a:ext cx="7919885" cy="317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350" dirty="0"/>
              <a:t>Organization: EE, a British mobile network operator</a:t>
            </a:r>
            <a:endParaRPr lang="en-SG" sz="1350" dirty="0"/>
          </a:p>
        </p:txBody>
      </p:sp>
    </p:spTree>
    <p:extLst>
      <p:ext uri="{BB962C8B-B14F-4D97-AF65-F5344CB8AC3E}">
        <p14:creationId xmlns:p14="http://schemas.microsoft.com/office/powerpoint/2010/main" val="29544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800" noProof="0" dirty="0">
                <a:latin typeface="+mj-lt"/>
              </a:rPr>
              <a:t>Initiatives</a:t>
            </a:r>
          </a:p>
        </p:txBody>
      </p:sp>
      <p:sp>
        <p:nvSpPr>
          <p:cNvPr id="4" name="Content Placeholder 3">
            <a:extLst>
              <a:ext uri="{FF2B5EF4-FFF2-40B4-BE49-F238E27FC236}">
                <a16:creationId xmlns:a16="http://schemas.microsoft.com/office/drawing/2014/main" id="{DF661F28-E197-DBAF-580B-631EECF75D5E}"/>
              </a:ext>
            </a:extLst>
          </p:cNvPr>
          <p:cNvSpPr>
            <a:spLocks noGrp="1"/>
          </p:cNvSpPr>
          <p:nvPr>
            <p:ph idx="10"/>
          </p:nvPr>
        </p:nvSpPr>
        <p:spPr/>
        <p:txBody>
          <a:bodyPr/>
          <a:lstStyle/>
          <a:p>
            <a:endParaRPr lang="en-SG"/>
          </a:p>
        </p:txBody>
      </p:sp>
      <p:sp>
        <p:nvSpPr>
          <p:cNvPr id="3" name="Content Placeholder 2"/>
          <p:cNvSpPr>
            <a:spLocks noGrp="1"/>
          </p:cNvSpPr>
          <p:nvPr>
            <p:ph idx="1"/>
          </p:nvPr>
        </p:nvSpPr>
        <p:spPr/>
        <p:txBody>
          <a:bodyPr vert="horz" lIns="91440" tIns="45720" rIns="91440" bIns="45720" rtlCol="0">
            <a:normAutofit/>
          </a:bodyPr>
          <a:lstStyle/>
          <a:p>
            <a:pPr algn="just">
              <a:spcBef>
                <a:spcPts val="0"/>
              </a:spcBef>
              <a:spcAft>
                <a:spcPts val="1200"/>
              </a:spcAft>
              <a:buClr>
                <a:srgbClr val="CE0000"/>
              </a:buClr>
              <a:buFont typeface="Wingdings" panose="05000000000000000000" pitchFamily="2" charset="2"/>
              <a:buChar char="Ø"/>
            </a:pPr>
            <a:r>
              <a:rPr lang="en-SG" sz="1600" noProof="0" dirty="0"/>
              <a:t>Initiatives are specific projects, programmes or planned activities directed at key processes for the purpose of enhancing their output performance.</a:t>
            </a:r>
          </a:p>
          <a:p>
            <a:pPr algn="just">
              <a:spcBef>
                <a:spcPts val="0"/>
              </a:spcBef>
              <a:spcAft>
                <a:spcPts val="1200"/>
              </a:spcAft>
              <a:buClr>
                <a:srgbClr val="CE0000"/>
              </a:buClr>
              <a:buFont typeface="Wingdings" panose="05000000000000000000" pitchFamily="2" charset="2"/>
              <a:buChar char="Ø"/>
            </a:pPr>
            <a:r>
              <a:rPr lang="en-SG" sz="1600" noProof="0" dirty="0"/>
              <a:t>Such initiatives are directed at closing the gaps identified during routine business performance measurement.</a:t>
            </a:r>
          </a:p>
          <a:p>
            <a:pPr algn="just">
              <a:spcBef>
                <a:spcPts val="0"/>
              </a:spcBef>
              <a:spcAft>
                <a:spcPts val="1200"/>
              </a:spcAft>
              <a:buClr>
                <a:srgbClr val="CE0000"/>
              </a:buClr>
              <a:buFont typeface="Wingdings" panose="05000000000000000000" pitchFamily="2" charset="2"/>
              <a:buChar char="Ø"/>
            </a:pPr>
            <a:r>
              <a:rPr lang="en-SG" sz="1600" noProof="0" dirty="0"/>
              <a:t>These improvement activities are incorporated as strategic initiatives.</a:t>
            </a:r>
          </a:p>
          <a:p>
            <a:pPr lvl="1" algn="just">
              <a:spcBef>
                <a:spcPts val="0"/>
              </a:spcBef>
              <a:spcAft>
                <a:spcPts val="1200"/>
              </a:spcAft>
              <a:buClr>
                <a:srgbClr val="CE0000"/>
              </a:buClr>
              <a:buFont typeface="Wingdings" panose="05000000000000000000" pitchFamily="2" charset="2"/>
              <a:buChar char="Ø"/>
            </a:pPr>
            <a:endParaRPr lang="en-SG" sz="1400" noProof="0" dirty="0"/>
          </a:p>
        </p:txBody>
      </p:sp>
    </p:spTree>
    <p:extLst>
      <p:ext uri="{BB962C8B-B14F-4D97-AF65-F5344CB8AC3E}">
        <p14:creationId xmlns:p14="http://schemas.microsoft.com/office/powerpoint/2010/main" val="666070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36" y="325280"/>
            <a:ext cx="8473863" cy="921629"/>
          </a:xfrm>
        </p:spPr>
        <p:txBody>
          <a:bodyPr bIns="46800" anchor="b" anchorCtr="0"/>
          <a:lstStyle/>
          <a:p>
            <a:r>
              <a:rPr lang="en-SG" sz="2800" i="1" noProof="0" dirty="0">
                <a:latin typeface="+mj-lt"/>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a:xfrm>
            <a:off x="466237" y="1632929"/>
            <a:ext cx="7734450" cy="2007619"/>
          </a:xfrm>
        </p:spPr>
        <p:txBody>
          <a:bodyPr>
            <a:noAutofit/>
          </a:bodyPr>
          <a:lstStyle/>
          <a:p>
            <a:pPr marL="361950" indent="-361950" algn="just">
              <a:spcBef>
                <a:spcPts val="0"/>
              </a:spcBef>
              <a:spcAft>
                <a:spcPts val="600"/>
              </a:spcAft>
              <a:buClr>
                <a:srgbClr val="CE0000"/>
              </a:buClr>
              <a:buFont typeface="+mj-lt"/>
              <a:buAutoNum type="arabicPeriod"/>
            </a:pPr>
            <a:r>
              <a:rPr lang="en-SG" sz="1600" noProof="0" dirty="0">
                <a:ea typeface="Roboto Light" panose="02000000000000000000" pitchFamily="2" charset="0"/>
              </a:rPr>
              <a:t>Top management support</a:t>
            </a:r>
          </a:p>
          <a:p>
            <a:pPr marL="361950" indent="-361950">
              <a:spcBef>
                <a:spcPts val="0"/>
              </a:spcBef>
              <a:spcAft>
                <a:spcPts val="600"/>
              </a:spcAft>
              <a:buClr>
                <a:srgbClr val="CE0000"/>
              </a:buClr>
              <a:buFont typeface="+mj-lt"/>
              <a:buAutoNum type="arabicPeriod"/>
            </a:pPr>
            <a:r>
              <a:rPr lang="en-SG" sz="1600" noProof="0" dirty="0">
                <a:ea typeface="Roboto Light" panose="02000000000000000000" pitchFamily="2" charset="0"/>
              </a:rPr>
              <a:t>Project champion</a:t>
            </a:r>
          </a:p>
          <a:p>
            <a:pPr marL="361950" indent="-361950">
              <a:spcBef>
                <a:spcPts val="0"/>
              </a:spcBef>
              <a:spcAft>
                <a:spcPts val="600"/>
              </a:spcAft>
              <a:buClr>
                <a:srgbClr val="CE0000"/>
              </a:buClr>
              <a:buFont typeface="+mj-lt"/>
              <a:buAutoNum type="arabicPeriod"/>
            </a:pPr>
            <a:r>
              <a:rPr lang="en-SG" sz="1600" noProof="0" dirty="0">
                <a:ea typeface="Roboto Light" panose="02000000000000000000" pitchFamily="2" charset="0"/>
              </a:rPr>
              <a:t>Adequate resources</a:t>
            </a:r>
          </a:p>
          <a:p>
            <a:pPr marL="361950" indent="-361950">
              <a:spcBef>
                <a:spcPts val="0"/>
              </a:spcBef>
              <a:spcAft>
                <a:spcPts val="600"/>
              </a:spcAft>
              <a:buClr>
                <a:srgbClr val="CE0000"/>
              </a:buClr>
              <a:buFont typeface="+mj-lt"/>
              <a:buAutoNum type="arabicPeriod"/>
            </a:pPr>
            <a:r>
              <a:rPr lang="en-SG" sz="1600" noProof="0" dirty="0">
                <a:ea typeface="Roboto Light" panose="02000000000000000000" pitchFamily="2" charset="0"/>
              </a:rPr>
              <a:t>Employee participation</a:t>
            </a:r>
          </a:p>
          <a:p>
            <a:pPr marL="361950" indent="-361950">
              <a:spcBef>
                <a:spcPts val="0"/>
              </a:spcBef>
              <a:spcAft>
                <a:spcPts val="600"/>
              </a:spcAft>
              <a:buClr>
                <a:srgbClr val="CE0000"/>
              </a:buClr>
              <a:buFont typeface="+mj-lt"/>
              <a:buAutoNum type="arabicPeriod"/>
            </a:pPr>
            <a:r>
              <a:rPr lang="en-SG" sz="1600" noProof="0" dirty="0">
                <a:ea typeface="Roboto Light" panose="02000000000000000000" pitchFamily="2" charset="0"/>
              </a:rPr>
              <a:t>Concise reporting</a:t>
            </a:r>
          </a:p>
        </p:txBody>
      </p:sp>
    </p:spTree>
    <p:extLst>
      <p:ext uri="{BB962C8B-B14F-4D97-AF65-F5344CB8AC3E}">
        <p14:creationId xmlns:p14="http://schemas.microsoft.com/office/powerpoint/2010/main" val="3329950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2800" noProof="0">
                <a:latin typeface="+mj-lt"/>
                <a:ea typeface="Roboto Medium" panose="02000000000000000000" pitchFamily="2" charset="0"/>
              </a:rPr>
              <a:t>Summary</a:t>
            </a:r>
            <a:endParaRPr lang="en-SG" sz="2800" noProof="0" dirty="0">
              <a:latin typeface="+mj-lt"/>
              <a:ea typeface="Roboto Medium" panose="02000000000000000000" pitchFamily="2" charset="0"/>
            </a:endParaRPr>
          </a:p>
        </p:txBody>
      </p:sp>
      <p:sp>
        <p:nvSpPr>
          <p:cNvPr id="8" name="Content Placeholder 7">
            <a:extLst>
              <a:ext uri="{FF2B5EF4-FFF2-40B4-BE49-F238E27FC236}">
                <a16:creationId xmlns:a16="http://schemas.microsoft.com/office/drawing/2014/main" id="{5796F202-42EF-C80A-CAC7-547B06D872B2}"/>
              </a:ext>
            </a:extLst>
          </p:cNvPr>
          <p:cNvSpPr>
            <a:spLocks noGrp="1"/>
          </p:cNvSpPr>
          <p:nvPr>
            <p:ph idx="10"/>
          </p:nvPr>
        </p:nvSpPr>
        <p:spPr/>
        <p:txBody>
          <a:bodyPr/>
          <a:lstStyle/>
          <a:p>
            <a:endParaRPr lang="en-SG"/>
          </a:p>
        </p:txBody>
      </p:sp>
      <p:sp>
        <p:nvSpPr>
          <p:cNvPr id="4" name="Content Placeholder 3"/>
          <p:cNvSpPr>
            <a:spLocks noGrp="1"/>
          </p:cNvSpPr>
          <p:nvPr>
            <p:ph idx="1"/>
          </p:nvPr>
        </p:nvSpPr>
        <p:spPr/>
        <p:txBody>
          <a:bodyPr vert="horz" lIns="91440" tIns="45720" rIns="91440" bIns="45720" rtlCol="0">
            <a:normAutofit fontScale="85000" lnSpcReduction="20000"/>
          </a:bodyPr>
          <a:lstStyle/>
          <a:p>
            <a:pPr marL="271463" indent="-271463" algn="just">
              <a:spcBef>
                <a:spcPts val="0"/>
              </a:spcBef>
              <a:spcAft>
                <a:spcPts val="1200"/>
              </a:spcAft>
              <a:buClr>
                <a:srgbClr val="CE0000"/>
              </a:buClr>
              <a:buFont typeface="Wingdings" panose="05000000000000000000" pitchFamily="2" charset="2"/>
              <a:buChar char="Ø"/>
            </a:pPr>
            <a:r>
              <a:rPr lang="en-SG" sz="1600" noProof="0"/>
              <a:t>Ability to understand, manage and improve business performance is largely dependent on the ability to successfully measure business performance.</a:t>
            </a:r>
          </a:p>
          <a:p>
            <a:pPr marL="271463" indent="-271463" algn="just">
              <a:spcBef>
                <a:spcPts val="0"/>
              </a:spcBef>
              <a:spcAft>
                <a:spcPts val="1200"/>
              </a:spcAft>
              <a:buClr>
                <a:srgbClr val="CE0000"/>
              </a:buClr>
              <a:buFont typeface="Wingdings" panose="05000000000000000000" pitchFamily="2" charset="2"/>
              <a:buChar char="Ø"/>
            </a:pPr>
            <a:r>
              <a:rPr lang="en-US" sz="1600"/>
              <a:t>Business metrics are quantifiable measures used to track business processes to judge the performance level of your business.</a:t>
            </a:r>
          </a:p>
          <a:p>
            <a:pPr marL="271463" indent="-271463" algn="just">
              <a:spcBef>
                <a:spcPts val="0"/>
              </a:spcBef>
              <a:spcAft>
                <a:spcPts val="1200"/>
              </a:spcAft>
              <a:buClr>
                <a:srgbClr val="CE0000"/>
              </a:buClr>
              <a:buFont typeface="Wingdings" panose="05000000000000000000" pitchFamily="2" charset="2"/>
              <a:buChar char="Ø"/>
            </a:pPr>
            <a:r>
              <a:rPr lang="en-SG" sz="1600"/>
              <a:t>Balanced scorecard approach allows organisations to have a balanced view of its performance in all critical areas of the business. </a:t>
            </a:r>
          </a:p>
          <a:p>
            <a:pPr marL="271463" indent="-271463" algn="just">
              <a:spcBef>
                <a:spcPts val="0"/>
              </a:spcBef>
              <a:spcAft>
                <a:spcPts val="1200"/>
              </a:spcAft>
              <a:buClr>
                <a:srgbClr val="CE0000"/>
              </a:buClr>
              <a:buFont typeface="Wingdings" panose="05000000000000000000" pitchFamily="2" charset="2"/>
              <a:buChar char="Ø"/>
            </a:pPr>
            <a:r>
              <a:rPr lang="en-US" sz="1600"/>
              <a:t>Strategy map is a system that provides linkages between vision, mission, strategic objectives, performance measures, targets and strategic initiatives</a:t>
            </a:r>
          </a:p>
          <a:p>
            <a:pPr marL="271463" indent="-271463" algn="just">
              <a:spcBef>
                <a:spcPts val="0"/>
              </a:spcBef>
              <a:spcAft>
                <a:spcPts val="1200"/>
              </a:spcAft>
              <a:buClr>
                <a:srgbClr val="CE0000"/>
              </a:buClr>
              <a:buFont typeface="Wingdings" panose="05000000000000000000" pitchFamily="2" charset="2"/>
              <a:buChar char="Ø"/>
            </a:pPr>
            <a:r>
              <a:rPr lang="en-US" sz="1600"/>
              <a:t>Well defined Business Performance Measures gauge progress on Strategic objectives </a:t>
            </a:r>
          </a:p>
          <a:p>
            <a:pPr marL="271463" indent="-271463" algn="just">
              <a:spcBef>
                <a:spcPts val="0"/>
              </a:spcBef>
              <a:spcAft>
                <a:spcPts val="1200"/>
              </a:spcAft>
              <a:buClr>
                <a:srgbClr val="CE0000"/>
              </a:buClr>
              <a:buFont typeface="Wingdings" panose="05000000000000000000" pitchFamily="2" charset="2"/>
              <a:buChar char="Ø"/>
            </a:pPr>
            <a:endParaRPr lang="en-SG" sz="1600" noProof="0" dirty="0"/>
          </a:p>
        </p:txBody>
      </p:sp>
    </p:spTree>
    <p:extLst>
      <p:ext uri="{BB962C8B-B14F-4D97-AF65-F5344CB8AC3E}">
        <p14:creationId xmlns:p14="http://schemas.microsoft.com/office/powerpoint/2010/main" val="35217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SG" sz="2800" noProof="0" dirty="0">
                <a:latin typeface="+mj-lt"/>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SG" sz="1800" i="1" noProof="0" dirty="0"/>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vert="horz" lIns="91440" tIns="45720" rIns="91440" bIns="45720" rtlCol="0">
            <a:normAutofit fontScale="92500"/>
          </a:bodyPr>
          <a:lstStyle/>
          <a:p>
            <a:pPr algn="just">
              <a:spcBef>
                <a:spcPts val="0"/>
              </a:spcBef>
              <a:spcAft>
                <a:spcPts val="1200"/>
              </a:spcAft>
              <a:buClr>
                <a:srgbClr val="CE0000"/>
              </a:buClr>
              <a:buFont typeface="Wingdings" panose="05000000000000000000" pitchFamily="2" charset="2"/>
              <a:buChar char="Ø"/>
            </a:pPr>
            <a:r>
              <a:rPr lang="en-SG" sz="1600" noProof="0" dirty="0"/>
              <a:t>In groups of 3-4, describe and develop a strategy map for an organization of your choice. It could be a company that you have worked in. Make use of the Balanced Scorecard and other concepts to illustrate the strategy map. </a:t>
            </a:r>
          </a:p>
          <a:p>
            <a:pPr algn="just">
              <a:spcBef>
                <a:spcPts val="0"/>
              </a:spcBef>
              <a:spcAft>
                <a:spcPts val="1200"/>
              </a:spcAft>
              <a:buClr>
                <a:srgbClr val="CE0000"/>
              </a:buClr>
              <a:buFont typeface="Wingdings" panose="05000000000000000000" pitchFamily="2" charset="2"/>
              <a:buChar char="Ø"/>
            </a:pPr>
            <a:r>
              <a:rPr lang="en-SG" sz="1600" noProof="0" dirty="0"/>
              <a:t>Use the template on Canvas to draw your strategy map</a:t>
            </a:r>
          </a:p>
          <a:p>
            <a:pPr algn="just">
              <a:spcBef>
                <a:spcPts val="0"/>
              </a:spcBef>
              <a:spcAft>
                <a:spcPts val="1200"/>
              </a:spcAft>
              <a:buClr>
                <a:srgbClr val="CE0000"/>
              </a:buClr>
              <a:buFont typeface="Wingdings" panose="05000000000000000000" pitchFamily="2" charset="2"/>
              <a:buChar char="Ø"/>
            </a:pPr>
            <a:r>
              <a:rPr lang="en-SG" sz="1600" noProof="0" dirty="0"/>
              <a:t>Send to your instructor after the class</a:t>
            </a:r>
          </a:p>
          <a:p>
            <a:pPr algn="just">
              <a:spcBef>
                <a:spcPts val="0"/>
              </a:spcBef>
              <a:spcAft>
                <a:spcPts val="1200"/>
              </a:spcAft>
              <a:buClr>
                <a:srgbClr val="CE0000"/>
              </a:buClr>
              <a:buFont typeface="Wingdings" panose="05000000000000000000" pitchFamily="2" charset="2"/>
              <a:buChar char="Ø"/>
            </a:pPr>
            <a:r>
              <a:rPr lang="en-SG" sz="1600" noProof="0" dirty="0"/>
              <a:t>Instructor will review your strategy map and point 1-2 groups to present in the next seminar </a:t>
            </a:r>
          </a:p>
          <a:p>
            <a:pPr algn="just">
              <a:spcBef>
                <a:spcPts val="0"/>
              </a:spcBef>
              <a:spcAft>
                <a:spcPts val="1200"/>
              </a:spcAft>
              <a:buClr>
                <a:srgbClr val="CE0000"/>
              </a:buClr>
              <a:buFont typeface="Wingdings" panose="05000000000000000000" pitchFamily="2" charset="2"/>
              <a:buChar char="Ø"/>
            </a:pPr>
            <a:r>
              <a:rPr lang="en-SG" sz="1600" noProof="0" dirty="0"/>
              <a:t>Briefly present your strategy map to the class</a:t>
            </a:r>
          </a:p>
          <a:p>
            <a:pPr algn="just">
              <a:spcBef>
                <a:spcPts val="0"/>
              </a:spcBef>
              <a:spcAft>
                <a:spcPts val="1200"/>
              </a:spcAft>
              <a:buClr>
                <a:srgbClr val="CE0000"/>
              </a:buClr>
              <a:buFont typeface="Wingdings" panose="05000000000000000000" pitchFamily="2" charset="2"/>
              <a:buChar char="Ø"/>
            </a:pPr>
            <a:endParaRPr lang="en-SG" sz="1600" noProof="0" dirty="0"/>
          </a:p>
        </p:txBody>
      </p:sp>
    </p:spTree>
    <p:extLst>
      <p:ext uri="{BB962C8B-B14F-4D97-AF65-F5344CB8AC3E}">
        <p14:creationId xmlns:p14="http://schemas.microsoft.com/office/powerpoint/2010/main" val="7997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224" y="453746"/>
            <a:ext cx="8370637" cy="823392"/>
          </a:xfrm>
        </p:spPr>
        <p:txBody>
          <a:bodyPr/>
          <a:lstStyle/>
          <a:p>
            <a:r>
              <a:rPr lang="en-SG" sz="2400" noProof="0" dirty="0"/>
              <a:t>How to Receive E-mail Notifications</a:t>
            </a:r>
          </a:p>
        </p:txBody>
      </p:sp>
      <p:pic>
        <p:nvPicPr>
          <p:cNvPr id="4" name="Picture 3"/>
          <p:cNvPicPr>
            <a:picLocks noChangeAspect="1"/>
          </p:cNvPicPr>
          <p:nvPr/>
        </p:nvPicPr>
        <p:blipFill>
          <a:blip r:embed="rId2"/>
          <a:stretch>
            <a:fillRect/>
          </a:stretch>
        </p:blipFill>
        <p:spPr>
          <a:xfrm>
            <a:off x="355600" y="1428750"/>
            <a:ext cx="2303194" cy="2917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5" name="Rectangle 4"/>
          <p:cNvSpPr/>
          <p:nvPr/>
        </p:nvSpPr>
        <p:spPr>
          <a:xfrm>
            <a:off x="787151" y="3590541"/>
            <a:ext cx="947128" cy="185965"/>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6" name="Picture 5">
            <a:extLst>
              <a:ext uri="{FF2B5EF4-FFF2-40B4-BE49-F238E27FC236}">
                <a16:creationId xmlns:a16="http://schemas.microsoft.com/office/drawing/2014/main" id="{5631E202-7ABE-824B-B7C8-63F0A80A3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446" y="1428750"/>
            <a:ext cx="3661369" cy="678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11" name="Picture 10"/>
          <p:cNvPicPr>
            <a:picLocks noChangeAspect="1"/>
          </p:cNvPicPr>
          <p:nvPr/>
        </p:nvPicPr>
        <p:blipFill>
          <a:blip r:embed="rId4"/>
          <a:stretch>
            <a:fillRect/>
          </a:stretch>
        </p:blipFill>
        <p:spPr>
          <a:xfrm>
            <a:off x="2862562" y="2207432"/>
            <a:ext cx="3851747" cy="343401"/>
          </a:xfrm>
          <a:prstGeom prst="rect">
            <a:avLst/>
          </a:prstGeom>
        </p:spPr>
      </p:pic>
      <p:sp>
        <p:nvSpPr>
          <p:cNvPr id="17" name="Rectangle 16"/>
          <p:cNvSpPr/>
          <p:nvPr/>
        </p:nvSpPr>
        <p:spPr>
          <a:xfrm>
            <a:off x="3989439" y="1758260"/>
            <a:ext cx="602114" cy="339333"/>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rgbClr val="0070C0"/>
              </a:solidFill>
            </a:endParaRPr>
          </a:p>
        </p:txBody>
      </p:sp>
      <p:sp>
        <p:nvSpPr>
          <p:cNvPr id="19" name="Rectangle 18"/>
          <p:cNvSpPr/>
          <p:nvPr/>
        </p:nvSpPr>
        <p:spPr>
          <a:xfrm>
            <a:off x="6897189" y="1663337"/>
            <a:ext cx="2140354" cy="1927204"/>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br>
              <a:rPr lang="en-US" sz="1200" dirty="0">
                <a:solidFill>
                  <a:schemeClr val="bg1"/>
                </a:solidFill>
              </a:rPr>
            </a:br>
            <a:r>
              <a:rPr lang="en-US" sz="1200" dirty="0">
                <a:solidFill>
                  <a:schemeClr val="bg1"/>
                </a:solidFill>
              </a:rPr>
              <a:t>To ensure that you are notified via email of all </a:t>
            </a:r>
            <a:r>
              <a:rPr lang="en-US" sz="1200" b="1" dirty="0">
                <a:solidFill>
                  <a:schemeClr val="bg1"/>
                </a:solidFill>
              </a:rPr>
              <a:t>Announcements </a:t>
            </a:r>
            <a:r>
              <a:rPr lang="en-US" sz="1200" dirty="0">
                <a:solidFill>
                  <a:schemeClr val="bg1"/>
                </a:solidFill>
              </a:rPr>
              <a:t>and Discussion </a:t>
            </a:r>
            <a:r>
              <a:rPr lang="en-US" sz="1200" b="1" dirty="0">
                <a:solidFill>
                  <a:schemeClr val="bg1"/>
                </a:solidFill>
              </a:rPr>
              <a:t>postings from your instructor and tutorial or GBA group members</a:t>
            </a:r>
            <a:r>
              <a:rPr lang="en-US" sz="1200" dirty="0">
                <a:solidFill>
                  <a:schemeClr val="bg1"/>
                </a:solidFill>
              </a:rPr>
              <a:t>, ensure that your Notification settings are as set as shown here.</a:t>
            </a:r>
          </a:p>
          <a:p>
            <a:pPr algn="ctr"/>
            <a:endParaRPr lang="en-GB" sz="1100" dirty="0">
              <a:solidFill>
                <a:schemeClr val="bg1"/>
              </a:solidFill>
            </a:endParaRPr>
          </a:p>
        </p:txBody>
      </p:sp>
      <p:pic>
        <p:nvPicPr>
          <p:cNvPr id="13" name="Picture 12">
            <a:extLst>
              <a:ext uri="{FF2B5EF4-FFF2-40B4-BE49-F238E27FC236}">
                <a16:creationId xmlns:a16="http://schemas.microsoft.com/office/drawing/2014/main" id="{613BBD0A-BACE-1547-BC17-04DF401E4C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6237" y="2550833"/>
            <a:ext cx="3939032" cy="699870"/>
          </a:xfrm>
          <a:prstGeom prst="rect">
            <a:avLst/>
          </a:prstGeom>
        </p:spPr>
      </p:pic>
      <p:pic>
        <p:nvPicPr>
          <p:cNvPr id="15" name="Picture 14">
            <a:extLst>
              <a:ext uri="{FF2B5EF4-FFF2-40B4-BE49-F238E27FC236}">
                <a16:creationId xmlns:a16="http://schemas.microsoft.com/office/drawing/2014/main" id="{FF80096A-E7C8-184B-93D3-19D3F78A73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2561" y="3250703"/>
            <a:ext cx="3912707" cy="1021850"/>
          </a:xfrm>
          <a:prstGeom prst="rect">
            <a:avLst/>
          </a:prstGeom>
        </p:spPr>
      </p:pic>
      <p:sp>
        <p:nvSpPr>
          <p:cNvPr id="12" name="Oval 11"/>
          <p:cNvSpPr/>
          <p:nvPr/>
        </p:nvSpPr>
        <p:spPr>
          <a:xfrm>
            <a:off x="5124837" y="2400498"/>
            <a:ext cx="618978" cy="961011"/>
          </a:xfrm>
          <a:prstGeom prst="ellipse">
            <a:avLst/>
          </a:prstGeom>
          <a:noFill/>
          <a:ln w="19050">
            <a:solidFill>
              <a:srgbClr val="0070C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cxnSp>
        <p:nvCxnSpPr>
          <p:cNvPr id="14" name="Straight Arrow Connector 13"/>
          <p:cNvCxnSpPr>
            <a:stCxn id="12" idx="1"/>
          </p:cNvCxnSpPr>
          <p:nvPr/>
        </p:nvCxnSpPr>
        <p:spPr>
          <a:xfrm flipH="1" flipV="1">
            <a:off x="4572001" y="2083430"/>
            <a:ext cx="643483" cy="457805"/>
          </a:xfrm>
          <a:prstGeom prst="straightConnector1">
            <a:avLst/>
          </a:prstGeom>
          <a:ln>
            <a:solidFill>
              <a:srgbClr val="0070C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4706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SG" noProof="0" dirty="0">
                <a:latin typeface="+mj-lt"/>
              </a:rPr>
              <a:t>Tableau (Class Activity)</a:t>
            </a:r>
          </a:p>
        </p:txBody>
      </p:sp>
    </p:spTree>
    <p:extLst>
      <p:ext uri="{BB962C8B-B14F-4D97-AF65-F5344CB8AC3E}">
        <p14:creationId xmlns:p14="http://schemas.microsoft.com/office/powerpoint/2010/main" val="2168529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531992" y="495252"/>
            <a:ext cx="6172200" cy="5620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2800" dirty="0">
                <a:latin typeface="+mj-lt"/>
                <a:ea typeface="ヒラギノ角ゴ Pro W3"/>
                <a:cs typeface="ヒラギノ角ゴ Pro W3"/>
              </a:rPr>
              <a:t>Tableau (Class Activity)</a:t>
            </a:r>
            <a:endParaRPr lang="en-SG" altLang="en-US" sz="2800" dirty="0">
              <a:latin typeface="+mj-lt"/>
              <a:ea typeface="ヒラギノ角ゴ Pro W3"/>
              <a:cs typeface="ヒラギノ角ゴ Pro W3"/>
            </a:endParaRPr>
          </a:p>
        </p:txBody>
      </p:sp>
      <p:sp>
        <p:nvSpPr>
          <p:cNvPr id="12" name="TextBox 11"/>
          <p:cNvSpPr txBox="1"/>
          <p:nvPr/>
        </p:nvSpPr>
        <p:spPr>
          <a:xfrm>
            <a:off x="564648" y="1381931"/>
            <a:ext cx="7607801" cy="1323439"/>
          </a:xfrm>
          <a:prstGeom prst="rect">
            <a:avLst/>
          </a:prstGeom>
          <a:noFill/>
        </p:spPr>
        <p:txBody>
          <a:bodyPr wrap="square" rtlCol="0">
            <a:spAutoFit/>
          </a:bodyPr>
          <a:lstStyle/>
          <a:p>
            <a:pPr marL="342900" indent="-342900">
              <a:buFont typeface="+mj-lt"/>
              <a:buAutoNum type="arabicPeriod"/>
            </a:pPr>
            <a:r>
              <a:rPr lang="en-SG" sz="1600" dirty="0">
                <a:solidFill>
                  <a:prstClr val="black"/>
                </a:solidFill>
              </a:rPr>
              <a:t>Follow your instructor for the followings exercises:</a:t>
            </a:r>
          </a:p>
          <a:p>
            <a:pPr marL="342900" indent="-342900">
              <a:buFont typeface="+mj-lt"/>
              <a:buAutoNum type="arabicPeriod"/>
            </a:pPr>
            <a:endParaRPr lang="en-SG" sz="1600" dirty="0">
              <a:solidFill>
                <a:prstClr val="black"/>
              </a:solidFill>
            </a:endParaRPr>
          </a:p>
          <a:p>
            <a:pPr marL="595313" indent="-257175">
              <a:buFontTx/>
              <a:buChar char="-"/>
            </a:pPr>
            <a:r>
              <a:rPr lang="en-SG" sz="1600" dirty="0">
                <a:solidFill>
                  <a:prstClr val="black"/>
                </a:solidFill>
              </a:rPr>
              <a:t>Import Excel data: global_superstore_2016.xlsx (orders)</a:t>
            </a:r>
          </a:p>
          <a:p>
            <a:pPr marL="595313" indent="-257175">
              <a:buFontTx/>
              <a:buChar char="-"/>
            </a:pPr>
            <a:r>
              <a:rPr lang="en-SG" sz="1600" dirty="0">
                <a:solidFill>
                  <a:prstClr val="black"/>
                </a:solidFill>
              </a:rPr>
              <a:t>Build a simple worksheet</a:t>
            </a:r>
          </a:p>
          <a:p>
            <a:endParaRPr lang="en-SG" sz="1600" dirty="0">
              <a:solidFill>
                <a:prstClr val="black"/>
              </a:solidFill>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3566" y="10975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09552" y="360543"/>
            <a:ext cx="6172200" cy="5661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2800" dirty="0">
                <a:latin typeface="+mj-lt"/>
                <a:ea typeface="ヒラギノ角ゴ Pro W3"/>
                <a:cs typeface="ヒラギノ角ゴ Pro W3"/>
              </a:rPr>
              <a:t>Tableau (Class Activity)</a:t>
            </a:r>
            <a:endParaRPr lang="en-SG" altLang="en-US" sz="2800" dirty="0">
              <a:latin typeface="+mj-lt"/>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4046" y="930157"/>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515663" y="386348"/>
            <a:ext cx="6172200" cy="4681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2800" dirty="0">
                <a:latin typeface="+mj-lt"/>
                <a:ea typeface="ヒラギノ角ゴ Pro W3"/>
                <a:cs typeface="ヒラギノ角ゴ Pro W3"/>
              </a:rPr>
              <a:t>Tableau (Class Activity)</a:t>
            </a:r>
            <a:endParaRPr lang="en-SG" altLang="en-US" sz="2800" dirty="0">
              <a:latin typeface="+mj-lt"/>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21873" y="395881"/>
            <a:ext cx="6172200" cy="5185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800" dirty="0">
                <a:latin typeface="+mj-lt"/>
                <a:ea typeface="ヒラギノ角ゴ Pro W3"/>
                <a:cs typeface="ヒラギノ角ゴ Pro W3"/>
              </a:rPr>
              <a:t>Tableau File Extension</a:t>
            </a:r>
          </a:p>
        </p:txBody>
      </p:sp>
      <p:graphicFrame>
        <p:nvGraphicFramePr>
          <p:cNvPr id="6" name="Table 5"/>
          <p:cNvGraphicFramePr>
            <a:graphicFrameLocks noGrp="1"/>
          </p:cNvGraphicFramePr>
          <p:nvPr>
            <p:extLst>
              <p:ext uri="{D42A27DB-BD31-4B8C-83A1-F6EECF244321}">
                <p14:modId xmlns:p14="http://schemas.microsoft.com/office/powerpoint/2010/main" val="2853290297"/>
              </p:ext>
            </p:extLst>
          </p:nvPr>
        </p:nvGraphicFramePr>
        <p:xfrm>
          <a:off x="716523" y="1061410"/>
          <a:ext cx="7517159" cy="3918157"/>
        </p:xfrm>
        <a:graphic>
          <a:graphicData uri="http://schemas.openxmlformats.org/drawingml/2006/table">
            <a:tbl>
              <a:tblPr firstRow="1" bandRow="1"/>
              <a:tblGrid>
                <a:gridCol w="2026357">
                  <a:extLst>
                    <a:ext uri="{9D8B030D-6E8A-4147-A177-3AD203B41FA5}">
                      <a16:colId xmlns:a16="http://schemas.microsoft.com/office/drawing/2014/main" val="1243191230"/>
                    </a:ext>
                  </a:extLst>
                </a:gridCol>
                <a:gridCol w="1099030">
                  <a:extLst>
                    <a:ext uri="{9D8B030D-6E8A-4147-A177-3AD203B41FA5}">
                      <a16:colId xmlns:a16="http://schemas.microsoft.com/office/drawing/2014/main" val="1086111531"/>
                    </a:ext>
                  </a:extLst>
                </a:gridCol>
                <a:gridCol w="4391772">
                  <a:extLst>
                    <a:ext uri="{9D8B030D-6E8A-4147-A177-3AD203B41FA5}">
                      <a16:colId xmlns:a16="http://schemas.microsoft.com/office/drawing/2014/main" val="896822087"/>
                    </a:ext>
                  </a:extLst>
                </a:gridCol>
              </a:tblGrid>
              <a:tr h="20767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91944">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649807">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Packaged Workbook</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649807">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5504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797186">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E77A596-AEBD-1045-B9B6-9360AFB2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093" y="3250702"/>
            <a:ext cx="3933175" cy="1044035"/>
          </a:xfrm>
          <a:prstGeom prst="rect">
            <a:avLst/>
          </a:prstGeom>
        </p:spPr>
      </p:pic>
      <p:sp>
        <p:nvSpPr>
          <p:cNvPr id="2" name="Title 1"/>
          <p:cNvSpPr>
            <a:spLocks noGrp="1"/>
          </p:cNvSpPr>
          <p:nvPr>
            <p:ph type="title"/>
          </p:nvPr>
        </p:nvSpPr>
        <p:spPr>
          <a:xfrm>
            <a:off x="492981" y="453746"/>
            <a:ext cx="8330880" cy="823392"/>
          </a:xfrm>
        </p:spPr>
        <p:txBody>
          <a:bodyPr/>
          <a:lstStyle/>
          <a:p>
            <a:r>
              <a:rPr lang="en-SG" sz="2400" noProof="0" dirty="0"/>
              <a:t>How to Receive E-mail Notifications</a:t>
            </a:r>
          </a:p>
        </p:txBody>
      </p:sp>
      <p:pic>
        <p:nvPicPr>
          <p:cNvPr id="4" name="Picture 3"/>
          <p:cNvPicPr>
            <a:picLocks noChangeAspect="1"/>
          </p:cNvPicPr>
          <p:nvPr/>
        </p:nvPicPr>
        <p:blipFill>
          <a:blip r:embed="rId3"/>
          <a:stretch>
            <a:fillRect/>
          </a:stretch>
        </p:blipFill>
        <p:spPr>
          <a:xfrm>
            <a:off x="355600" y="1428750"/>
            <a:ext cx="2303194" cy="2917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5" name="Rectangle 4"/>
          <p:cNvSpPr/>
          <p:nvPr/>
        </p:nvSpPr>
        <p:spPr>
          <a:xfrm>
            <a:off x="787151" y="3590541"/>
            <a:ext cx="947128" cy="185965"/>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6" name="Picture 5">
            <a:extLst>
              <a:ext uri="{FF2B5EF4-FFF2-40B4-BE49-F238E27FC236}">
                <a16:creationId xmlns:a16="http://schemas.microsoft.com/office/drawing/2014/main" id="{5631E202-7ABE-824B-B7C8-63F0A80A3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0446" y="1428750"/>
            <a:ext cx="3661369" cy="678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11" name="Picture 10"/>
          <p:cNvPicPr>
            <a:picLocks noChangeAspect="1"/>
          </p:cNvPicPr>
          <p:nvPr/>
        </p:nvPicPr>
        <p:blipFill>
          <a:blip r:embed="rId5"/>
          <a:stretch>
            <a:fillRect/>
          </a:stretch>
        </p:blipFill>
        <p:spPr>
          <a:xfrm>
            <a:off x="2862562" y="2207432"/>
            <a:ext cx="3851747" cy="343401"/>
          </a:xfrm>
          <a:prstGeom prst="rect">
            <a:avLst/>
          </a:prstGeom>
        </p:spPr>
      </p:pic>
      <p:sp>
        <p:nvSpPr>
          <p:cNvPr id="17" name="Rectangle 16"/>
          <p:cNvSpPr/>
          <p:nvPr/>
        </p:nvSpPr>
        <p:spPr>
          <a:xfrm>
            <a:off x="3974690" y="1758260"/>
            <a:ext cx="616863" cy="339333"/>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rgbClr val="0070C0"/>
              </a:solidFill>
            </a:endParaRPr>
          </a:p>
        </p:txBody>
      </p:sp>
      <p:sp>
        <p:nvSpPr>
          <p:cNvPr id="19" name="Rectangle 18"/>
          <p:cNvSpPr/>
          <p:nvPr/>
        </p:nvSpPr>
        <p:spPr>
          <a:xfrm>
            <a:off x="6897189" y="2180164"/>
            <a:ext cx="2055222" cy="158736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br>
              <a:rPr lang="en-US" sz="1200" dirty="0">
                <a:solidFill>
                  <a:schemeClr val="bg1"/>
                </a:solidFill>
              </a:rPr>
            </a:br>
            <a:r>
              <a:rPr lang="en-US" sz="1200" dirty="0">
                <a:solidFill>
                  <a:schemeClr val="bg1"/>
                </a:solidFill>
              </a:rPr>
              <a:t>For a </a:t>
            </a:r>
            <a:r>
              <a:rPr lang="en-US" sz="1200" b="1" dirty="0">
                <a:solidFill>
                  <a:schemeClr val="bg1"/>
                </a:solidFill>
              </a:rPr>
              <a:t>more manageable flow of Discussions notifications</a:t>
            </a:r>
            <a:r>
              <a:rPr lang="en-US" sz="1200" dirty="0">
                <a:solidFill>
                  <a:schemeClr val="bg1"/>
                </a:solidFill>
              </a:rPr>
              <a:t>, we recommend that you select “Send daily summary” instead.</a:t>
            </a:r>
          </a:p>
          <a:p>
            <a:pPr algn="ctr"/>
            <a:endParaRPr lang="en-GB" sz="1100" dirty="0">
              <a:solidFill>
                <a:schemeClr val="bg1"/>
              </a:solidFill>
            </a:endParaRPr>
          </a:p>
        </p:txBody>
      </p:sp>
      <p:pic>
        <p:nvPicPr>
          <p:cNvPr id="13" name="Picture 12">
            <a:extLst>
              <a:ext uri="{FF2B5EF4-FFF2-40B4-BE49-F238E27FC236}">
                <a16:creationId xmlns:a16="http://schemas.microsoft.com/office/drawing/2014/main" id="{613BBD0A-BACE-1547-BC17-04DF401E4C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6237" y="2550833"/>
            <a:ext cx="3939032" cy="699870"/>
          </a:xfrm>
          <a:prstGeom prst="rect">
            <a:avLst/>
          </a:prstGeom>
        </p:spPr>
      </p:pic>
      <p:sp>
        <p:nvSpPr>
          <p:cNvPr id="3" name="Oval 2">
            <a:extLst>
              <a:ext uri="{FF2B5EF4-FFF2-40B4-BE49-F238E27FC236}">
                <a16:creationId xmlns:a16="http://schemas.microsoft.com/office/drawing/2014/main" id="{A26E5DC4-9A30-478C-8A77-FBAD3470519B}"/>
              </a:ext>
            </a:extLst>
          </p:cNvPr>
          <p:cNvSpPr/>
          <p:nvPr/>
        </p:nvSpPr>
        <p:spPr>
          <a:xfrm>
            <a:off x="4617878" y="1614115"/>
            <a:ext cx="570985" cy="644912"/>
          </a:xfrm>
          <a:prstGeom prst="ellipse">
            <a:avLst/>
          </a:prstGeom>
          <a:noFill/>
          <a:ln w="28575"/>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pic>
        <p:nvPicPr>
          <p:cNvPr id="21" name="Picture 20">
            <a:extLst>
              <a:ext uri="{FF2B5EF4-FFF2-40B4-BE49-F238E27FC236}">
                <a16:creationId xmlns:a16="http://schemas.microsoft.com/office/drawing/2014/main" id="{2DB13E6E-8B7B-CC47-8B5F-39198C2BC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5191" y="3639512"/>
            <a:ext cx="358764" cy="621859"/>
          </a:xfrm>
          <a:prstGeom prst="rect">
            <a:avLst/>
          </a:prstGeom>
        </p:spPr>
      </p:pic>
      <p:pic>
        <p:nvPicPr>
          <p:cNvPr id="20" name="Picture 19">
            <a:extLst>
              <a:ext uri="{FF2B5EF4-FFF2-40B4-BE49-F238E27FC236}">
                <a16:creationId xmlns:a16="http://schemas.microsoft.com/office/drawing/2014/main" id="{E5746049-150D-D241-AF0F-3BFB6FF16A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77643" y="3614733"/>
            <a:ext cx="307548" cy="646639"/>
          </a:xfrm>
          <a:prstGeom prst="rect">
            <a:avLst/>
          </a:prstGeom>
        </p:spPr>
      </p:pic>
      <p:cxnSp>
        <p:nvCxnSpPr>
          <p:cNvPr id="14" name="Straight Arrow Connector 13"/>
          <p:cNvCxnSpPr>
            <a:cxnSpLocks/>
            <a:endCxn id="11" idx="0"/>
          </p:cNvCxnSpPr>
          <p:nvPr/>
        </p:nvCxnSpPr>
        <p:spPr>
          <a:xfrm flipH="1" flipV="1">
            <a:off x="4788436" y="2207432"/>
            <a:ext cx="774802" cy="1457068"/>
          </a:xfrm>
          <a:prstGeom prst="straightConnector1">
            <a:avLst/>
          </a:prstGeom>
          <a:ln>
            <a:solidFill>
              <a:srgbClr val="0070C0"/>
            </a:solidFill>
            <a:tailEnd type="triangle"/>
          </a:ln>
        </p:spPr>
        <p:style>
          <a:lnRef idx="2">
            <a:schemeClr val="accent2"/>
          </a:lnRef>
          <a:fillRef idx="0">
            <a:schemeClr val="accent2"/>
          </a:fillRef>
          <a:effectRef idx="1">
            <a:schemeClr val="accent2"/>
          </a:effectRef>
          <a:fontRef idx="minor">
            <a:schemeClr val="tx1"/>
          </a:fontRef>
        </p:style>
      </p:cxnSp>
      <p:sp>
        <p:nvSpPr>
          <p:cNvPr id="12" name="Oval 11"/>
          <p:cNvSpPr/>
          <p:nvPr/>
        </p:nvSpPr>
        <p:spPr>
          <a:xfrm>
            <a:off x="5565827" y="3539435"/>
            <a:ext cx="362362" cy="853993"/>
          </a:xfrm>
          <a:prstGeom prst="ellipse">
            <a:avLst/>
          </a:prstGeom>
          <a:noFill/>
          <a:ln w="19050">
            <a:solidFill>
              <a:srgbClr val="0070C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Tree>
    <p:extLst>
      <p:ext uri="{BB962C8B-B14F-4D97-AF65-F5344CB8AC3E}">
        <p14:creationId xmlns:p14="http://schemas.microsoft.com/office/powerpoint/2010/main" val="159500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41" y="106678"/>
            <a:ext cx="8563649" cy="823392"/>
          </a:xfrm>
        </p:spPr>
        <p:txBody>
          <a:bodyPr anchor="b" anchorCtr="0"/>
          <a:lstStyle/>
          <a:p>
            <a:r>
              <a:rPr lang="en-SG" sz="3200" noProof="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nvPr>
        </p:nvGraphicFramePr>
        <p:xfrm>
          <a:off x="949121" y="1170293"/>
          <a:ext cx="7934667" cy="2871027"/>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643870">
                <a:tc>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Quiz 01</a:t>
                      </a:r>
                    </a:p>
                    <a:p>
                      <a:r>
                        <a:rPr lang="en-US" sz="1050" b="0" i="1" baseline="0" dirty="0">
                          <a:solidFill>
                            <a:srgbClr val="CE0000"/>
                          </a:solidFill>
                          <a:latin typeface="Roboto Medium" panose="02000000000000000000" pitchFamily="2" charset="0"/>
                          <a:ea typeface="Roboto Medium" panose="02000000000000000000" pitchFamily="2" charset="0"/>
                        </a:rPr>
                        <a:t>04 – 11 Mar</a:t>
                      </a:r>
                      <a:r>
                        <a:rPr lang="en-US" sz="1050" b="0" i="1" dirty="0">
                          <a:solidFill>
                            <a:srgbClr val="CE0000"/>
                          </a:solidFill>
                          <a:latin typeface="Roboto Medium" panose="02000000000000000000" pitchFamily="2" charset="0"/>
                          <a:ea typeface="Roboto Medium" panose="02000000000000000000" pitchFamily="2" charset="0"/>
                        </a:rPr>
                        <a:t> 2024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64387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24%</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24 February 2023, 1500hrs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939417">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14 Mar 2024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64387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05</a:t>
                      </a:r>
                      <a:r>
                        <a:rPr lang="en-US" sz="1050" b="0" i="1" baseline="0" dirty="0">
                          <a:solidFill>
                            <a:srgbClr val="CE0000"/>
                          </a:solidFill>
                          <a:latin typeface="Roboto Medium" panose="02000000000000000000" pitchFamily="2" charset="0"/>
                          <a:ea typeface="Roboto Medium" panose="02000000000000000000" pitchFamily="2" charset="0"/>
                        </a:rPr>
                        <a:t> Apr</a:t>
                      </a:r>
                      <a:r>
                        <a:rPr lang="en-US" sz="1050" b="0" i="1" dirty="0">
                          <a:solidFill>
                            <a:srgbClr val="CE0000"/>
                          </a:solidFill>
                          <a:latin typeface="Roboto Medium" panose="02000000000000000000" pitchFamily="2" charset="0"/>
                          <a:ea typeface="Roboto Medium" panose="02000000000000000000" pitchFamily="2" charset="0"/>
                        </a:rPr>
                        <a:t> 2024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321871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29" y="453746"/>
            <a:ext cx="8044190" cy="823392"/>
          </a:xfrm>
        </p:spPr>
        <p:txBody>
          <a:bodyPr vert="horz" lIns="91440" tIns="45720" rIns="91440" bIns="45720" rtlCol="0" anchor="ctr">
            <a:noAutofit/>
          </a:bodyPr>
          <a:lstStyle/>
          <a:p>
            <a:r>
              <a:rPr lang="en-SG" sz="3200" b="0" noProof="0" dirty="0">
                <a:latin typeface="Roboto Medium"/>
              </a:rPr>
              <a:t>Participation</a:t>
            </a:r>
          </a:p>
        </p:txBody>
      </p:sp>
      <p:sp>
        <p:nvSpPr>
          <p:cNvPr id="5" name="Subtitle 3">
            <a:extLst>
              <a:ext uri="{FF2B5EF4-FFF2-40B4-BE49-F238E27FC236}">
                <a16:creationId xmlns:a16="http://schemas.microsoft.com/office/drawing/2014/main" id="{CD71D65E-8666-4F9F-85C6-75BB0D0EF101}"/>
              </a:ext>
            </a:extLst>
          </p:cNvPr>
          <p:cNvSpPr txBox="1">
            <a:spLocks/>
          </p:cNvSpPr>
          <p:nvPr/>
        </p:nvSpPr>
        <p:spPr>
          <a:xfrm>
            <a:off x="653338" y="1423353"/>
            <a:ext cx="8230686" cy="3032106"/>
          </a:xfrm>
          <a:prstGeom prst="rect">
            <a:avLst/>
          </a:prstGeom>
          <a:solidFill>
            <a:schemeClr val="accent4">
              <a:lumMod val="20000"/>
              <a:lumOff val="80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Aft>
                <a:spcPts val="1800"/>
              </a:spcAft>
              <a:buFont typeface="Arial" panose="020B0604020202020204" pitchFamily="34" charset="0"/>
              <a:buChar char="•"/>
            </a:pPr>
            <a:r>
              <a:rPr lang="en-US" sz="1700" dirty="0">
                <a:solidFill>
                  <a:srgbClr val="003B5C"/>
                </a:solidFill>
              </a:rPr>
              <a:t>Weight: 0%</a:t>
            </a:r>
          </a:p>
          <a:p>
            <a:pPr marL="285750" indent="-285750">
              <a:spcAft>
                <a:spcPts val="600"/>
              </a:spcAft>
              <a:buFont typeface="Arial" panose="020B0604020202020204" pitchFamily="34" charset="0"/>
              <a:buChar char="•"/>
            </a:pPr>
            <a:r>
              <a:rPr lang="en-US" sz="1700" dirty="0">
                <a:solidFill>
                  <a:srgbClr val="003B5C"/>
                </a:solidFill>
              </a:rPr>
              <a:t>Components:</a:t>
            </a:r>
          </a:p>
          <a:p>
            <a:pPr marL="685800" lvl="1">
              <a:spcAft>
                <a:spcPts val="900"/>
              </a:spcAft>
              <a:buFont typeface="Arial" panose="020B0604020202020204" pitchFamily="34" charset="0"/>
              <a:buChar char="•"/>
            </a:pPr>
            <a:r>
              <a:rPr lang="en-US" sz="1600" i="1" dirty="0">
                <a:solidFill>
                  <a:srgbClr val="003B5C"/>
                </a:solidFill>
              </a:rPr>
              <a:t>Attendance to seminars will be recorded</a:t>
            </a:r>
          </a:p>
          <a:p>
            <a:pPr marL="685800" lvl="1">
              <a:buFont typeface="Arial" panose="020B0604020202020204" pitchFamily="34" charset="0"/>
              <a:buChar char="•"/>
            </a:pPr>
            <a:r>
              <a:rPr lang="en-US" sz="1600" i="1" dirty="0">
                <a:solidFill>
                  <a:srgbClr val="003B5C"/>
                </a:solidFill>
              </a:rPr>
              <a:t>Active participation in seminars is encouraged for enhanced learning</a:t>
            </a:r>
          </a:p>
        </p:txBody>
      </p:sp>
    </p:spTree>
    <p:extLst>
      <p:ext uri="{BB962C8B-B14F-4D97-AF65-F5344CB8AC3E}">
        <p14:creationId xmlns:p14="http://schemas.microsoft.com/office/powerpoint/2010/main" val="2981935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ThemeANL201">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ANL201" id="{F0F1F37E-A369-4742-B231-F59C1186FB02}" vid="{110429EC-8157-4C0F-8125-1600093CE6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ThemeANL201</Template>
  <TotalTime>38387</TotalTime>
  <Words>7471</Words>
  <Application>Microsoft Office PowerPoint</Application>
  <PresentationFormat>On-screen Show (16:9)</PresentationFormat>
  <Paragraphs>769</Paragraphs>
  <Slides>64</Slides>
  <Notes>41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SimSun</vt:lpstr>
      <vt:lpstr>Arial</vt:lpstr>
      <vt:lpstr>Calibri</vt:lpstr>
      <vt:lpstr>Century Gothic</vt:lpstr>
      <vt:lpstr>Montserrat Medium</vt:lpstr>
      <vt:lpstr>Palatino Linotype</vt:lpstr>
      <vt:lpstr>Roboto Condensed</vt:lpstr>
      <vt:lpstr>Roboto Light</vt:lpstr>
      <vt:lpstr>Roboto Medium</vt:lpstr>
      <vt:lpstr>Symbol</vt:lpstr>
      <vt:lpstr>Wingdings</vt:lpstr>
      <vt:lpstr>ThemeANL201</vt:lpstr>
      <vt:lpstr>Data Visualisation for Business ANL 201</vt:lpstr>
      <vt:lpstr>Instructor Information</vt:lpstr>
      <vt:lpstr>Consultation</vt:lpstr>
      <vt:lpstr>Which industry are you from?</vt:lpstr>
      <vt:lpstr>Zoom Class Rules</vt:lpstr>
      <vt:lpstr>How to Receive E-mail Notifications</vt:lpstr>
      <vt:lpstr>How to Receive E-mail Notifications</vt:lpstr>
      <vt:lpstr>Assessment Overview</vt:lpstr>
      <vt:lpstr>Participation</vt:lpstr>
      <vt:lpstr> Tutor-Marked Assignment</vt:lpstr>
      <vt:lpstr>Seminar Lesson Plan</vt:lpstr>
      <vt:lpstr>Installation of Tableau Desktop and Prep</vt:lpstr>
      <vt:lpstr>Business Performance Measurement</vt:lpstr>
      <vt:lpstr>Business Performance Measurement Metrics</vt:lpstr>
      <vt:lpstr>Business Performance Measurement</vt:lpstr>
      <vt:lpstr>What are Business performance measurement metrics?</vt:lpstr>
      <vt:lpstr>Sales Metrics</vt:lpstr>
      <vt:lpstr>Marketing Metrics</vt:lpstr>
      <vt:lpstr>Financial Metrics</vt:lpstr>
      <vt:lpstr>HR Metrics</vt:lpstr>
      <vt:lpstr>Importance of tracking business performance metrics</vt:lpstr>
      <vt:lpstr>Importance of tracking business performance metrics</vt:lpstr>
      <vt:lpstr>What Business Metrics Should You Use?</vt:lpstr>
      <vt:lpstr>Class Discussion 1</vt:lpstr>
      <vt:lpstr>Class Discussion 1</vt:lpstr>
      <vt:lpstr>Class Discussion 1</vt:lpstr>
      <vt:lpstr>Class Discussion 1</vt:lpstr>
      <vt:lpstr>The Balanced Scorecard</vt:lpstr>
      <vt:lpstr>Balanced Scorecard</vt:lpstr>
      <vt:lpstr>The Balanced Scorecard (BSC) Perspectives</vt:lpstr>
      <vt:lpstr>The Balanced Scorecard</vt:lpstr>
      <vt:lpstr>The Balanced Scorecard</vt:lpstr>
      <vt:lpstr>The Balanced Scorecard</vt:lpstr>
      <vt:lpstr>The Balanced Scorecard</vt:lpstr>
      <vt:lpstr>The Balanced Scorecard</vt:lpstr>
      <vt:lpstr>Class Discussion 2</vt:lpstr>
      <vt:lpstr>Class Discussion 2</vt:lpstr>
      <vt:lpstr>The Strategy Map</vt:lpstr>
      <vt:lpstr>The Strategy Map</vt:lpstr>
      <vt:lpstr>PowerPoint Presentation</vt:lpstr>
      <vt:lpstr>The Strategy Map</vt:lpstr>
      <vt:lpstr>PowerPoint Presentation</vt:lpstr>
      <vt:lpstr>Strategic Themes</vt:lpstr>
      <vt:lpstr>PowerPoint Presentation</vt:lpstr>
      <vt:lpstr>The Strategy Map</vt:lpstr>
      <vt:lpstr>PowerPoint Presentation</vt:lpstr>
      <vt:lpstr>Example of a HR Strategy Map</vt:lpstr>
      <vt:lpstr>Measures</vt:lpstr>
      <vt:lpstr>PowerPoint Presentation</vt:lpstr>
      <vt:lpstr>Class Discussion 3</vt:lpstr>
      <vt:lpstr>Class Discussion 3</vt:lpstr>
      <vt:lpstr>Consider SMART</vt:lpstr>
      <vt:lpstr>Measures</vt:lpstr>
      <vt:lpstr>Targets</vt:lpstr>
      <vt:lpstr>PowerPoint Presentation</vt:lpstr>
      <vt:lpstr>Initiatives</vt:lpstr>
      <vt:lpstr>Success Factors for Implementing and Sustaining Business Performance Measurement Systems</vt:lpstr>
      <vt:lpstr>Summary</vt:lpstr>
      <vt:lpstr>Discussion</vt:lpstr>
      <vt:lpstr>Tableau (Class Activity)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Uwe H Kaufmann</cp:lastModifiedBy>
  <cp:revision>257</cp:revision>
  <dcterms:created xsi:type="dcterms:W3CDTF">2020-01-02T08:25:03Z</dcterms:created>
  <dcterms:modified xsi:type="dcterms:W3CDTF">2024-01-17T10:12:34Z</dcterms:modified>
</cp:coreProperties>
</file>