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8" roundtripDataSignature="AMtx7mgFNZ7CcFw/8kkBHHYLglI5K1LTg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0C9865B-692F-4431-833A-8855236788A4}">
  <a:tblStyle styleId="{30C9865B-692F-4431-833A-8855236788A4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fill>
          <a:solidFill>
            <a:srgbClr val="D0DEEF"/>
          </a:solidFill>
        </a:fill>
      </a:tcStyle>
    </a:band1H>
    <a:band2H>
      <a:tcTxStyle/>
    </a:band2H>
    <a:band1V>
      <a:tcTxStyle/>
      <a:tcStyle>
        <a:fill>
          <a:solidFill>
            <a:srgbClr val="D0DEEF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"/>
          <p:cNvGrpSpPr/>
          <p:nvPr/>
        </p:nvGrpSpPr>
        <p:grpSpPr>
          <a:xfrm>
            <a:off x="422785" y="2752906"/>
            <a:ext cx="8114891" cy="853003"/>
            <a:chOff x="0" y="3259"/>
            <a:chExt cx="8128000" cy="1199645"/>
          </a:xfrm>
        </p:grpSpPr>
        <p:sp>
          <p:nvSpPr>
            <p:cNvPr id="85" name="Google Shape;85;p1"/>
            <p:cNvSpPr/>
            <p:nvPr/>
          </p:nvSpPr>
          <p:spPr>
            <a:xfrm>
              <a:off x="0" y="3259"/>
              <a:ext cx="8128000" cy="1199645"/>
            </a:xfrm>
            <a:prstGeom prst="roundRect">
              <a:avLst>
                <a:gd fmla="val 10000" name="adj"/>
              </a:avLst>
            </a:prstGeom>
            <a:solidFill>
              <a:srgbClr val="CFDE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"/>
            <p:cNvSpPr txBox="1"/>
            <p:nvPr/>
          </p:nvSpPr>
          <p:spPr>
            <a:xfrm>
              <a:off x="0" y="3259"/>
              <a:ext cx="2438400" cy="11996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0675" lIns="170675" spcFirstLastPara="1" rIns="170675" wrap="square" tIns="1706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Financial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" name="Google Shape;87;p1"/>
          <p:cNvGrpSpPr/>
          <p:nvPr/>
        </p:nvGrpSpPr>
        <p:grpSpPr>
          <a:xfrm>
            <a:off x="408293" y="3764834"/>
            <a:ext cx="8114891" cy="853003"/>
            <a:chOff x="0" y="1407426"/>
            <a:chExt cx="8128000" cy="1199645"/>
          </a:xfrm>
        </p:grpSpPr>
        <p:sp>
          <p:nvSpPr>
            <p:cNvPr id="88" name="Google Shape;88;p1"/>
            <p:cNvSpPr/>
            <p:nvPr/>
          </p:nvSpPr>
          <p:spPr>
            <a:xfrm>
              <a:off x="0" y="1407426"/>
              <a:ext cx="8128000" cy="1199645"/>
            </a:xfrm>
            <a:prstGeom prst="roundRect">
              <a:avLst>
                <a:gd fmla="val 10000" name="adj"/>
              </a:avLst>
            </a:prstGeom>
            <a:solidFill>
              <a:srgbClr val="CFDE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"/>
            <p:cNvSpPr txBox="1"/>
            <p:nvPr/>
          </p:nvSpPr>
          <p:spPr>
            <a:xfrm>
              <a:off x="0" y="1407426"/>
              <a:ext cx="2438400" cy="11996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0675" lIns="170675" spcFirstLastPara="1" rIns="170675" wrap="square" tIns="1706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Customer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" name="Google Shape;90;p1"/>
          <p:cNvGrpSpPr/>
          <p:nvPr/>
        </p:nvGrpSpPr>
        <p:grpSpPr>
          <a:xfrm>
            <a:off x="391020" y="4785856"/>
            <a:ext cx="8114891" cy="853003"/>
            <a:chOff x="0" y="2811594"/>
            <a:chExt cx="8128000" cy="1199645"/>
          </a:xfrm>
        </p:grpSpPr>
        <p:sp>
          <p:nvSpPr>
            <p:cNvPr id="91" name="Google Shape;91;p1"/>
            <p:cNvSpPr/>
            <p:nvPr/>
          </p:nvSpPr>
          <p:spPr>
            <a:xfrm>
              <a:off x="0" y="2811594"/>
              <a:ext cx="8128000" cy="1199645"/>
            </a:xfrm>
            <a:prstGeom prst="roundRect">
              <a:avLst>
                <a:gd fmla="val 10000" name="adj"/>
              </a:avLst>
            </a:prstGeom>
            <a:solidFill>
              <a:srgbClr val="CFDE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"/>
            <p:cNvSpPr txBox="1"/>
            <p:nvPr/>
          </p:nvSpPr>
          <p:spPr>
            <a:xfrm>
              <a:off x="0" y="2811594"/>
              <a:ext cx="2438400" cy="11996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0675" lIns="170675" spcFirstLastPara="1" rIns="170675" wrap="square" tIns="1706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Internal Business Process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" name="Google Shape;93;p1"/>
          <p:cNvGrpSpPr/>
          <p:nvPr/>
        </p:nvGrpSpPr>
        <p:grpSpPr>
          <a:xfrm>
            <a:off x="408293" y="5803701"/>
            <a:ext cx="8114891" cy="853003"/>
            <a:chOff x="0" y="4215762"/>
            <a:chExt cx="8128000" cy="1199645"/>
          </a:xfrm>
        </p:grpSpPr>
        <p:sp>
          <p:nvSpPr>
            <p:cNvPr id="94" name="Google Shape;94;p1"/>
            <p:cNvSpPr/>
            <p:nvPr/>
          </p:nvSpPr>
          <p:spPr>
            <a:xfrm>
              <a:off x="0" y="4215762"/>
              <a:ext cx="8128000" cy="1199645"/>
            </a:xfrm>
            <a:prstGeom prst="roundRect">
              <a:avLst>
                <a:gd fmla="val 10000" name="adj"/>
              </a:avLst>
            </a:prstGeom>
            <a:solidFill>
              <a:srgbClr val="CFDE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"/>
            <p:cNvSpPr txBox="1"/>
            <p:nvPr/>
          </p:nvSpPr>
          <p:spPr>
            <a:xfrm>
              <a:off x="0" y="4215762"/>
              <a:ext cx="2438400" cy="11996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0675" lIns="170675" spcFirstLastPara="1" rIns="170675" wrap="square" tIns="1706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Learning and Growth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6" name="Google Shape;96;p1"/>
          <p:cNvSpPr/>
          <p:nvPr/>
        </p:nvSpPr>
        <p:spPr>
          <a:xfrm>
            <a:off x="422785" y="741563"/>
            <a:ext cx="10559847" cy="422783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Vision: To be a leading communications and digital services provider.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"/>
          <p:cNvSpPr/>
          <p:nvPr/>
        </p:nvSpPr>
        <p:spPr>
          <a:xfrm>
            <a:off x="422785" y="1262013"/>
            <a:ext cx="10559700" cy="471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Mission: We believe that the world is a better place when technology is used to help people and businesses communicate effortlessly.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"/>
          <p:cNvSpPr/>
          <p:nvPr/>
        </p:nvSpPr>
        <p:spPr>
          <a:xfrm>
            <a:off x="422785" y="1840808"/>
            <a:ext cx="10559847" cy="414213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Strategy Theme: Reinvigorate The Core, Develop New Engines Of Growth, Active Capital Management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"/>
          <p:cNvSpPr/>
          <p:nvPr/>
        </p:nvSpPr>
        <p:spPr>
          <a:xfrm>
            <a:off x="422785" y="2340075"/>
            <a:ext cx="8100399" cy="27530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00" scaled="0"/>
          </a:gradFill>
          <a:ln cap="flat" cmpd="sng" w="9525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Strategy Objectives and Strategy Map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"/>
          <p:cNvSpPr/>
          <p:nvPr/>
        </p:nvSpPr>
        <p:spPr>
          <a:xfrm>
            <a:off x="8647470" y="2340075"/>
            <a:ext cx="2335162" cy="27196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00" scaled="0"/>
          </a:gradFill>
          <a:ln cap="flat" cmpd="sng" w="9525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Measures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"/>
          <p:cNvSpPr/>
          <p:nvPr/>
        </p:nvSpPr>
        <p:spPr>
          <a:xfrm>
            <a:off x="8647475" y="2752900"/>
            <a:ext cx="3222300" cy="852900"/>
          </a:xfrm>
          <a:prstGeom prst="roundRect">
            <a:avLst>
              <a:gd fmla="val 10000" name="adj"/>
            </a:avLst>
          </a:prstGeom>
          <a:solidFill>
            <a:srgbClr val="CFDEE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Increase Operating Revenue</a:t>
            </a:r>
            <a:endParaRPr b="1"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Increase Net Profit</a:t>
            </a:r>
            <a:endParaRPr b="1"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Improve Return On Invested Capital</a:t>
            </a:r>
            <a:endParaRPr b="1"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"/>
          <p:cNvSpPr/>
          <p:nvPr/>
        </p:nvSpPr>
        <p:spPr>
          <a:xfrm>
            <a:off x="8630201" y="3764825"/>
            <a:ext cx="3222300" cy="852900"/>
          </a:xfrm>
          <a:prstGeom prst="roundRect">
            <a:avLst>
              <a:gd fmla="val 10000" name="adj"/>
            </a:avLst>
          </a:prstGeom>
          <a:solidFill>
            <a:srgbClr val="CFDEE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 Satisfaction</a:t>
            </a:r>
            <a:endParaRPr b="1"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Personalization</a:t>
            </a:r>
            <a:endParaRPr b="1"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Continuous Improvement</a:t>
            </a:r>
            <a:endParaRPr b="1"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"/>
          <p:cNvSpPr/>
          <p:nvPr/>
        </p:nvSpPr>
        <p:spPr>
          <a:xfrm>
            <a:off x="8630201" y="4755375"/>
            <a:ext cx="3222300" cy="852900"/>
          </a:xfrm>
          <a:prstGeom prst="roundRect">
            <a:avLst>
              <a:gd fmla="val 10000" name="adj"/>
            </a:avLst>
          </a:prstGeom>
          <a:solidFill>
            <a:srgbClr val="CFDEE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Ranking of Brand awareness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 satisfaction level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Lower staff attrition rate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"/>
          <p:cNvSpPr/>
          <p:nvPr/>
        </p:nvSpPr>
        <p:spPr>
          <a:xfrm>
            <a:off x="8647477" y="5803700"/>
            <a:ext cx="3222300" cy="852900"/>
          </a:xfrm>
          <a:prstGeom prst="roundRect">
            <a:avLst>
              <a:gd fmla="val 10000" name="adj"/>
            </a:avLst>
          </a:prstGeom>
          <a:solidFill>
            <a:srgbClr val="CFDE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latin typeface="Calibri"/>
                <a:ea typeface="Calibri"/>
                <a:cs typeface="Calibri"/>
                <a:sym typeface="Calibri"/>
              </a:rPr>
              <a:t>Increase islandwide coverage</a:t>
            </a:r>
            <a:endParaRPr b="1"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latin typeface="Calibri"/>
                <a:ea typeface="Calibri"/>
                <a:cs typeface="Calibri"/>
                <a:sym typeface="Calibri"/>
              </a:rPr>
              <a:t>Employee Upskilling plans</a:t>
            </a:r>
            <a:endParaRPr b="1"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latin typeface="Calibri"/>
                <a:ea typeface="Calibri"/>
                <a:cs typeface="Calibri"/>
                <a:sym typeface="Calibri"/>
              </a:rPr>
              <a:t>Physical store expansion plans</a:t>
            </a:r>
            <a:endParaRPr b="1" sz="1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"/>
          <p:cNvSpPr/>
          <p:nvPr/>
        </p:nvSpPr>
        <p:spPr>
          <a:xfrm>
            <a:off x="2857252" y="2805780"/>
            <a:ext cx="1586929" cy="747251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Revenue Growth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"/>
          <p:cNvSpPr/>
          <p:nvPr/>
        </p:nvSpPr>
        <p:spPr>
          <a:xfrm>
            <a:off x="4814361" y="2805780"/>
            <a:ext cx="1586929" cy="747251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Profitability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"/>
          <p:cNvSpPr/>
          <p:nvPr/>
        </p:nvSpPr>
        <p:spPr>
          <a:xfrm>
            <a:off x="6736078" y="2805780"/>
            <a:ext cx="1586929" cy="747251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Return on Investment (ROI)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"/>
          <p:cNvSpPr/>
          <p:nvPr/>
        </p:nvSpPr>
        <p:spPr>
          <a:xfrm>
            <a:off x="2857252" y="3823828"/>
            <a:ext cx="1586929" cy="747251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Customer Retention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"/>
          <p:cNvSpPr/>
          <p:nvPr/>
        </p:nvSpPr>
        <p:spPr>
          <a:xfrm>
            <a:off x="4814361" y="3823828"/>
            <a:ext cx="1586929" cy="747251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Customer Acquisition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"/>
          <p:cNvSpPr/>
          <p:nvPr/>
        </p:nvSpPr>
        <p:spPr>
          <a:xfrm>
            <a:off x="6736078" y="3823828"/>
            <a:ext cx="1586929" cy="747251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Convenience and Accessibility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"/>
          <p:cNvSpPr/>
          <p:nvPr/>
        </p:nvSpPr>
        <p:spPr>
          <a:xfrm>
            <a:off x="2839979" y="4835815"/>
            <a:ext cx="1586929" cy="747251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Improve end user interface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"/>
          <p:cNvSpPr/>
          <p:nvPr/>
        </p:nvSpPr>
        <p:spPr>
          <a:xfrm>
            <a:off x="4797088" y="4835815"/>
            <a:ext cx="1587000" cy="7473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Create tailored products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"/>
          <p:cNvSpPr/>
          <p:nvPr/>
        </p:nvSpPr>
        <p:spPr>
          <a:xfrm>
            <a:off x="6718805" y="4835815"/>
            <a:ext cx="1586929" cy="747251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Simplify Problem resolution escalation Process </a:t>
            </a: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"/>
          <p:cNvSpPr/>
          <p:nvPr/>
        </p:nvSpPr>
        <p:spPr>
          <a:xfrm>
            <a:off x="2842760" y="5862692"/>
            <a:ext cx="1586929" cy="747251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Systems Expansion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"/>
          <p:cNvSpPr/>
          <p:nvPr/>
        </p:nvSpPr>
        <p:spPr>
          <a:xfrm>
            <a:off x="4799869" y="5862692"/>
            <a:ext cx="1586929" cy="747251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Improving Customer Service Levels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"/>
          <p:cNvSpPr/>
          <p:nvPr/>
        </p:nvSpPr>
        <p:spPr>
          <a:xfrm>
            <a:off x="6721586" y="5862692"/>
            <a:ext cx="1586929" cy="747251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Company Expansion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"/>
          <p:cNvSpPr/>
          <p:nvPr/>
        </p:nvSpPr>
        <p:spPr>
          <a:xfrm>
            <a:off x="430226" y="234770"/>
            <a:ext cx="10559700" cy="42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Organization: Singtel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" name="Google Shape;122;p2"/>
          <p:cNvGraphicFramePr/>
          <p:nvPr/>
        </p:nvGraphicFramePr>
        <p:xfrm>
          <a:off x="321187" y="42469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{30C9865B-692F-4431-833A-8855236788A4}</a:tableStyleId>
              </a:tblPr>
              <a:tblGrid>
                <a:gridCol w="3681725"/>
                <a:gridCol w="2200175"/>
              </a:tblGrid>
              <a:tr h="437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Name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PI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37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YANG XIAN WEI SHAWN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B2110802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37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MUHAMMAD SYAFI’I BIN HAMIDON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H2372059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37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LEE JUN CHENG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Z2380644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37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37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37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2021-01-18T14:36:26Z</dcterms:created>
  <dc:creator>Zhang Yimiao (SUSS)</dc:creator>
</cp:coreProperties>
</file>