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12192000" cy="6858000"/>
  <p:notesSz cx="6858000" cy="9144000"/>
  <p:embeddedFontLst>
    <p:embeddedFont>
      <p:font typeface="Roboto" panose="02000000000000000000" pitchFamily="2"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yan Wa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A2EF91-AF2C-49F6-852F-494DFA45A94D}">
  <a:tblStyle styleId="{9FA2EF91-AF2C-49F6-852F-494DFA45A94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3f372b95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Notes: </a:t>
            </a:r>
            <a:br>
              <a:rPr lang="en-US" b="1"/>
            </a:br>
            <a:r>
              <a:rPr lang="en-US"/>
              <a:t>In recent years, IKEA has been a forerunner in branding themselves as eco-friendly through many measures taken to uphold sustainability and remain popular among the masses, leading to their strategy theme…</a:t>
            </a:r>
            <a:endParaRPr/>
          </a:p>
          <a:p>
            <a:pPr marL="0" lvl="0" indent="0" algn="l" rtl="0">
              <a:spcBef>
                <a:spcPts val="0"/>
              </a:spcBef>
              <a:spcAft>
                <a:spcPts val="0"/>
              </a:spcAft>
              <a:buNone/>
            </a:pPr>
            <a:br>
              <a:rPr lang="en-US" b="1" u="sng"/>
            </a:br>
            <a:r>
              <a:rPr lang="en-US" b="1" u="sng"/>
              <a:t>Financial:</a:t>
            </a:r>
            <a:br>
              <a:rPr lang="en-US"/>
            </a:br>
            <a:r>
              <a:rPr lang="en-US" b="1"/>
              <a:t>Increase Revenue: </a:t>
            </a:r>
            <a:br>
              <a:rPr lang="en-US"/>
            </a:br>
            <a:r>
              <a:rPr lang="en-US" b="1"/>
              <a:t>Decrease Cost:</a:t>
            </a:r>
            <a:r>
              <a:rPr lang="en-US"/>
              <a:t> Implement cost-saving measures in manufacturing and supply chain. Optimize product portfolio to focus on high-margin items.Expand online sales and click-and-collect services to reduce overhead costs.</a:t>
            </a:r>
            <a:br>
              <a:rPr lang="en-US"/>
            </a:br>
            <a:r>
              <a:rPr lang="en-US" b="1"/>
              <a:t>Investment on sustainability Practices:</a:t>
            </a:r>
            <a:r>
              <a:rPr lang="en-US"/>
              <a:t> Product Design and Materials, Manufacturing and Supply Chain. With this, it can help to attract new customers, improve brand reputation and more.</a:t>
            </a:r>
            <a:endParaRPr/>
          </a:p>
          <a:p>
            <a:pPr marL="0" lvl="0" indent="0" algn="l" rtl="0">
              <a:spcBef>
                <a:spcPts val="0"/>
              </a:spcBef>
              <a:spcAft>
                <a:spcPts val="0"/>
              </a:spcAft>
              <a:buNone/>
            </a:pPr>
            <a:r>
              <a:rPr lang="en-US" b="1"/>
              <a:t>Targets: </a:t>
            </a:r>
            <a:r>
              <a:rPr lang="en-US"/>
              <a:t>IKEA has been having stable profit growths annually, hence they hope to maintain their steady growth through 5% increase in profits in the incoming year…</a:t>
            </a:r>
            <a:endParaRPr/>
          </a:p>
          <a:p>
            <a:pPr marL="0" lvl="0" indent="0" algn="l" rtl="0">
              <a:spcBef>
                <a:spcPts val="0"/>
              </a:spcBef>
              <a:spcAft>
                <a:spcPts val="0"/>
              </a:spcAft>
              <a:buNone/>
            </a:pPr>
            <a:br>
              <a:rPr lang="en-US"/>
            </a:br>
            <a:r>
              <a:rPr lang="en-US" b="1" u="sng"/>
              <a:t>Customer:</a:t>
            </a:r>
            <a:br>
              <a:rPr lang="en-US" b="1"/>
            </a:br>
            <a:r>
              <a:rPr lang="en-US" b="1"/>
              <a:t>Customer retention (loyalty): </a:t>
            </a:r>
            <a:r>
              <a:rPr lang="en-US"/>
              <a:t>membership, Omnichannel, agent experience, Mobile self-support, order tracking, conversational support through social media and remote design support</a:t>
            </a:r>
            <a:br>
              <a:rPr lang="en-US"/>
            </a:br>
            <a:r>
              <a:rPr lang="en-US" b="1"/>
              <a:t>Increase customer base</a:t>
            </a:r>
            <a:r>
              <a:rPr lang="en-US"/>
              <a:t>: Explore new markets or segments while maintaining a strong presence in existing ones. Develop innovative and affordable furniture designs that cater to diverse needs and preferences.</a:t>
            </a:r>
            <a:endParaRPr/>
          </a:p>
          <a:p>
            <a:pPr marL="0" lvl="0" indent="0" algn="l" rtl="0">
              <a:spcBef>
                <a:spcPts val="0"/>
              </a:spcBef>
              <a:spcAft>
                <a:spcPts val="0"/>
              </a:spcAft>
              <a:buNone/>
            </a:pPr>
            <a:r>
              <a:rPr lang="en-US" b="1"/>
              <a:t>Improve customer experience: </a:t>
            </a:r>
            <a:r>
              <a:rPr lang="en-US"/>
              <a:t>Service, retail experience (change out of VM), etc. Improve in-store experience with clear navigation, helpful staff, and interactive displays. Offer personalized online shopping experience with recommendations and wishlists. Provide high-quality customer service through multiple channels (phone, online chat, etc.).</a:t>
            </a:r>
            <a:endParaRPr/>
          </a:p>
          <a:p>
            <a:pPr marL="0" lvl="0" indent="0" algn="l" rtl="0">
              <a:spcBef>
                <a:spcPts val="0"/>
              </a:spcBef>
              <a:spcAft>
                <a:spcPts val="0"/>
              </a:spcAft>
              <a:buNone/>
            </a:pPr>
            <a:r>
              <a:rPr lang="en-US" b="1">
                <a:solidFill>
                  <a:schemeClr val="dk1"/>
                </a:solidFill>
              </a:rPr>
              <a:t>Targets: </a:t>
            </a:r>
            <a:r>
              <a:rPr lang="en-US">
                <a:solidFill>
                  <a:schemeClr val="dk1"/>
                </a:solidFill>
              </a:rPr>
              <a:t>IKEA has a loyal customer following through their entire range of services and products, such as IKEA memberships, hence they hope to keep at least 80% of their customers by encouraging them to renew their memberships and increase their new customer base by 5% through attractive food and furniture deals for members…They hope to maintain at least 80% of positive feedback through swift customer service. </a:t>
            </a:r>
            <a:br>
              <a:rPr lang="en-US"/>
            </a:br>
            <a:br>
              <a:rPr lang="en-US"/>
            </a:br>
            <a:r>
              <a:rPr lang="en-US" b="1" u="sng"/>
              <a:t>Internal Business process:</a:t>
            </a:r>
            <a:br>
              <a:rPr lang="en-US"/>
            </a:br>
            <a:r>
              <a:rPr lang="en-US" b="1"/>
              <a:t>Improve efficiency -</a:t>
            </a:r>
            <a:r>
              <a:rPr lang="en-US"/>
              <a:t> Invest in automated systems for logistics and inventory management. Streamline supply chain processes to reduce lead times and costs.Invest in automated systems for logistics aImplement continuous improvement programs to identify and eliminate waste.</a:t>
            </a:r>
            <a:endParaRPr/>
          </a:p>
          <a:p>
            <a:pPr marL="0" lvl="0" indent="0" algn="l" rtl="0">
              <a:spcBef>
                <a:spcPts val="0"/>
              </a:spcBef>
              <a:spcAft>
                <a:spcPts val="0"/>
              </a:spcAft>
              <a:buNone/>
            </a:pPr>
            <a:r>
              <a:rPr lang="en-US" b="1"/>
              <a:t>Increase range of products and services: </a:t>
            </a:r>
            <a:r>
              <a:rPr lang="en-US"/>
              <a:t>to cater to demand and trend, Design support, Hotel</a:t>
            </a:r>
            <a:endParaRPr/>
          </a:p>
          <a:p>
            <a:pPr marL="0" lvl="0" indent="0" algn="l" rtl="0">
              <a:spcBef>
                <a:spcPts val="0"/>
              </a:spcBef>
              <a:spcAft>
                <a:spcPts val="0"/>
              </a:spcAft>
              <a:buNone/>
            </a:pPr>
            <a:r>
              <a:rPr lang="en-US" b="1"/>
              <a:t>Improve existing range of products:</a:t>
            </a:r>
            <a:r>
              <a:rPr lang="en-US"/>
              <a:t> Making it even simpler to fix, quality etc.</a:t>
            </a:r>
            <a:br>
              <a:rPr lang="en-US"/>
            </a:br>
            <a:r>
              <a:rPr lang="en-US" b="1">
                <a:solidFill>
                  <a:schemeClr val="dk1"/>
                </a:solidFill>
              </a:rPr>
              <a:t>Targets: </a:t>
            </a:r>
            <a:r>
              <a:rPr lang="en-US">
                <a:solidFill>
                  <a:schemeClr val="dk1"/>
                </a:solidFill>
              </a:rPr>
              <a:t>IKEA seeks to remain competitive and modern in the furniture market, hence aims to have 3% gross sales for their new products, and while aiming to reduce their carbon footprint by 10% carbon/tonnes </a:t>
            </a:r>
            <a:endParaRPr>
              <a:solidFill>
                <a:schemeClr val="dk1"/>
              </a:solidFill>
            </a:endParaRPr>
          </a:p>
          <a:p>
            <a:pPr marL="0" lvl="0" indent="0" algn="l" rtl="0">
              <a:spcBef>
                <a:spcPts val="0"/>
              </a:spcBef>
              <a:spcAft>
                <a:spcPts val="0"/>
              </a:spcAft>
              <a:buNone/>
            </a:pPr>
            <a:br>
              <a:rPr lang="en-US" u="sng"/>
            </a:br>
            <a:r>
              <a:rPr lang="en-US" b="1" u="sng"/>
              <a:t>Learning and growth:</a:t>
            </a:r>
            <a:br>
              <a:rPr lang="en-US" b="1" u="sng"/>
            </a:br>
            <a:r>
              <a:rPr lang="en-US" b="1"/>
              <a:t>Upskilling:</a:t>
            </a:r>
            <a:r>
              <a:rPr lang="en-US"/>
              <a:t> Provide ongoing training and development programs for employees.</a:t>
            </a:r>
            <a:br>
              <a:rPr lang="en-US" b="1"/>
            </a:br>
            <a:r>
              <a:rPr lang="en-US" b="1"/>
              <a:t>Culture of innovation: </a:t>
            </a:r>
            <a:r>
              <a:rPr lang="en-US"/>
              <a:t>Encourage employee engagement and participation in decision-making processes.Invest in research and development to create new products and services. Collaborate with startups and universities to explore new technologies and trends.</a:t>
            </a:r>
            <a:br>
              <a:rPr lang="en-US" b="1"/>
            </a:br>
            <a:r>
              <a:rPr lang="en-US" b="1"/>
              <a:t>Leadership Development:</a:t>
            </a:r>
            <a:endParaRPr b="1"/>
          </a:p>
          <a:p>
            <a:pPr marL="0" lvl="0" indent="0" algn="l" rtl="0">
              <a:spcBef>
                <a:spcPts val="0"/>
              </a:spcBef>
              <a:spcAft>
                <a:spcPts val="0"/>
              </a:spcAft>
              <a:buNone/>
            </a:pPr>
            <a:r>
              <a:rPr lang="en-US" b="1"/>
              <a:t>Targets: </a:t>
            </a:r>
            <a:r>
              <a:rPr lang="en-US"/>
              <a:t>To upskill and value their employees’ growth, they aim to increase their employee development programmes by 20% and review its popularity among employees with a 70% take up rate</a:t>
            </a:r>
            <a:endParaRPr/>
          </a:p>
        </p:txBody>
      </p:sp>
      <p:sp>
        <p:nvSpPr>
          <p:cNvPr id="82" name="Google Shape;82;g2b3f372b95f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266137" y="2843295"/>
            <a:ext cx="5980509" cy="860545"/>
            <a:chOff x="0" y="3259"/>
            <a:chExt cx="8127900" cy="1199700"/>
          </a:xfrm>
        </p:grpSpPr>
        <p:sp>
          <p:nvSpPr>
            <p:cNvPr id="85" name="Google Shape;85;p13"/>
            <p:cNvSpPr/>
            <p:nvPr/>
          </p:nvSpPr>
          <p:spPr>
            <a:xfrm>
              <a:off x="0" y="3259"/>
              <a:ext cx="8127900" cy="1199700"/>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b="1"/>
            </a:p>
          </p:txBody>
        </p:sp>
        <p:sp>
          <p:nvSpPr>
            <p:cNvPr id="86" name="Google Shape;86;p13"/>
            <p:cNvSpPr txBox="1"/>
            <p:nvPr/>
          </p:nvSpPr>
          <p:spPr>
            <a:xfrm>
              <a:off x="0" y="3259"/>
              <a:ext cx="2438400" cy="119970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Financia</a:t>
              </a:r>
              <a:r>
                <a:rPr lang="en-US" sz="2000" b="1">
                  <a:solidFill>
                    <a:schemeClr val="dk1"/>
                  </a:solidFill>
                  <a:latin typeface="Calibri"/>
                  <a:ea typeface="Calibri"/>
                  <a:cs typeface="Calibri"/>
                  <a:sym typeface="Calibri"/>
                </a:rPr>
                <a:t>l</a:t>
              </a:r>
              <a:endParaRPr sz="2000" b="1" i="0" u="none" strike="noStrike" cap="none">
                <a:solidFill>
                  <a:schemeClr val="dk1"/>
                </a:solidFill>
                <a:latin typeface="Calibri"/>
                <a:ea typeface="Calibri"/>
                <a:cs typeface="Calibri"/>
                <a:sym typeface="Calibri"/>
              </a:endParaRPr>
            </a:p>
          </p:txBody>
        </p:sp>
      </p:grpSp>
      <p:grpSp>
        <p:nvGrpSpPr>
          <p:cNvPr id="87" name="Google Shape;87;p13"/>
          <p:cNvGrpSpPr/>
          <p:nvPr/>
        </p:nvGrpSpPr>
        <p:grpSpPr>
          <a:xfrm>
            <a:off x="255456" y="3864125"/>
            <a:ext cx="5980509" cy="860545"/>
            <a:chOff x="0" y="1407426"/>
            <a:chExt cx="8127900" cy="1199700"/>
          </a:xfrm>
        </p:grpSpPr>
        <p:sp>
          <p:nvSpPr>
            <p:cNvPr id="88" name="Google Shape;88;p13"/>
            <p:cNvSpPr/>
            <p:nvPr/>
          </p:nvSpPr>
          <p:spPr>
            <a:xfrm>
              <a:off x="0" y="1407426"/>
              <a:ext cx="8127900" cy="1199700"/>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b="1"/>
            </a:p>
          </p:txBody>
        </p:sp>
        <p:sp>
          <p:nvSpPr>
            <p:cNvPr id="89" name="Google Shape;89;p13"/>
            <p:cNvSpPr txBox="1"/>
            <p:nvPr/>
          </p:nvSpPr>
          <p:spPr>
            <a:xfrm>
              <a:off x="0" y="1407426"/>
              <a:ext cx="2438400" cy="119970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Customer</a:t>
              </a:r>
              <a:endParaRPr sz="2000" b="1" i="0" u="none" strike="noStrike" cap="none">
                <a:solidFill>
                  <a:schemeClr val="dk1"/>
                </a:solidFill>
                <a:latin typeface="Calibri"/>
                <a:ea typeface="Calibri"/>
                <a:cs typeface="Calibri"/>
                <a:sym typeface="Calibri"/>
              </a:endParaRPr>
            </a:p>
          </p:txBody>
        </p:sp>
      </p:grpSp>
      <p:grpSp>
        <p:nvGrpSpPr>
          <p:cNvPr id="90" name="Google Shape;90;p13"/>
          <p:cNvGrpSpPr/>
          <p:nvPr/>
        </p:nvGrpSpPr>
        <p:grpSpPr>
          <a:xfrm>
            <a:off x="242725" y="4894130"/>
            <a:ext cx="5980509" cy="860545"/>
            <a:chOff x="0" y="2811594"/>
            <a:chExt cx="8127900" cy="1199700"/>
          </a:xfrm>
        </p:grpSpPr>
        <p:sp>
          <p:nvSpPr>
            <p:cNvPr id="91" name="Google Shape;91;p13"/>
            <p:cNvSpPr/>
            <p:nvPr/>
          </p:nvSpPr>
          <p:spPr>
            <a:xfrm>
              <a:off x="0" y="2811594"/>
              <a:ext cx="8127900" cy="1199700"/>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b="1"/>
            </a:p>
          </p:txBody>
        </p:sp>
        <p:sp>
          <p:nvSpPr>
            <p:cNvPr id="92" name="Google Shape;92;p13"/>
            <p:cNvSpPr txBox="1"/>
            <p:nvPr/>
          </p:nvSpPr>
          <p:spPr>
            <a:xfrm>
              <a:off x="0" y="2811594"/>
              <a:ext cx="2438400" cy="119970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Internal Business Process</a:t>
              </a:r>
              <a:endParaRPr sz="2000" b="1" i="0" u="none" strike="noStrike" cap="none">
                <a:solidFill>
                  <a:schemeClr val="dk1"/>
                </a:solidFill>
                <a:latin typeface="Calibri"/>
                <a:ea typeface="Calibri"/>
                <a:cs typeface="Calibri"/>
                <a:sym typeface="Calibri"/>
              </a:endParaRPr>
            </a:p>
          </p:txBody>
        </p:sp>
      </p:grpSp>
      <p:grpSp>
        <p:nvGrpSpPr>
          <p:cNvPr id="93" name="Google Shape;93;p13"/>
          <p:cNvGrpSpPr/>
          <p:nvPr/>
        </p:nvGrpSpPr>
        <p:grpSpPr>
          <a:xfrm>
            <a:off x="255456" y="5920929"/>
            <a:ext cx="5980509" cy="860545"/>
            <a:chOff x="0" y="4215762"/>
            <a:chExt cx="8127900" cy="1199700"/>
          </a:xfrm>
        </p:grpSpPr>
        <p:sp>
          <p:nvSpPr>
            <p:cNvPr id="94" name="Google Shape;94;p13"/>
            <p:cNvSpPr/>
            <p:nvPr/>
          </p:nvSpPr>
          <p:spPr>
            <a:xfrm>
              <a:off x="0" y="4215762"/>
              <a:ext cx="8127900" cy="1199700"/>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b="1"/>
            </a:p>
          </p:txBody>
        </p:sp>
        <p:sp>
          <p:nvSpPr>
            <p:cNvPr id="95" name="Google Shape;95;p13"/>
            <p:cNvSpPr txBox="1"/>
            <p:nvPr/>
          </p:nvSpPr>
          <p:spPr>
            <a:xfrm>
              <a:off x="0" y="4215762"/>
              <a:ext cx="2438400" cy="119970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Learning and Growth</a:t>
              </a:r>
              <a:endParaRPr sz="2000" b="1" i="0" u="none" strike="noStrike" cap="none">
                <a:solidFill>
                  <a:schemeClr val="dk1"/>
                </a:solidFill>
                <a:latin typeface="Calibri"/>
                <a:ea typeface="Calibri"/>
                <a:cs typeface="Calibri"/>
                <a:sym typeface="Calibri"/>
              </a:endParaRPr>
            </a:p>
          </p:txBody>
        </p:sp>
      </p:grpSp>
      <p:sp>
        <p:nvSpPr>
          <p:cNvPr id="96" name="Google Shape;96;p13"/>
          <p:cNvSpPr/>
          <p:nvPr/>
        </p:nvSpPr>
        <p:spPr>
          <a:xfrm>
            <a:off x="236284" y="730865"/>
            <a:ext cx="9379200" cy="395100"/>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i="0" u="none" strike="noStrike" cap="none">
                <a:solidFill>
                  <a:schemeClr val="dk1"/>
                </a:solidFill>
                <a:latin typeface="Calibri"/>
                <a:ea typeface="Calibri"/>
                <a:cs typeface="Calibri"/>
                <a:sym typeface="Calibri"/>
              </a:rPr>
              <a:t>Vision: </a:t>
            </a:r>
            <a:r>
              <a:rPr lang="en-US">
                <a:solidFill>
                  <a:srgbClr val="484848"/>
                </a:solidFill>
                <a:highlight>
                  <a:srgbClr val="FFFFFF"/>
                </a:highlight>
                <a:latin typeface="Calibri"/>
                <a:ea typeface="Calibri"/>
                <a:cs typeface="Calibri"/>
                <a:sym typeface="Calibri"/>
              </a:rPr>
              <a:t>To create a better everyday life for the many people.</a:t>
            </a:r>
            <a:endParaRPr>
              <a:solidFill>
                <a:schemeClr val="dk1"/>
              </a:solidFill>
              <a:latin typeface="Calibri"/>
              <a:ea typeface="Calibri"/>
              <a:cs typeface="Calibri"/>
              <a:sym typeface="Calibri"/>
            </a:endParaRPr>
          </a:p>
        </p:txBody>
      </p:sp>
      <p:sp>
        <p:nvSpPr>
          <p:cNvPr id="97" name="Google Shape;97;p13"/>
          <p:cNvSpPr/>
          <p:nvPr/>
        </p:nvSpPr>
        <p:spPr>
          <a:xfrm>
            <a:off x="236275" y="1223050"/>
            <a:ext cx="9379500" cy="578100"/>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chemeClr val="dk1"/>
                </a:solidFill>
                <a:latin typeface="Calibri"/>
                <a:ea typeface="Calibri"/>
                <a:cs typeface="Calibri"/>
                <a:sym typeface="Calibri"/>
              </a:rPr>
              <a:t>Mission:</a:t>
            </a:r>
            <a:r>
              <a:rPr lang="en-US">
                <a:solidFill>
                  <a:srgbClr val="484848"/>
                </a:solidFill>
                <a:highlight>
                  <a:srgbClr val="FFFFFF"/>
                </a:highlight>
                <a:latin typeface="Roboto"/>
                <a:ea typeface="Roboto"/>
                <a:cs typeface="Roboto"/>
                <a:sym typeface="Roboto"/>
              </a:rPr>
              <a:t>To offer a wide range of well-designed, functional home furnishing products at prices so low that as many people as possible will be able to afford them.</a:t>
            </a:r>
            <a:endParaRPr>
              <a:solidFill>
                <a:schemeClr val="dk1"/>
              </a:solidFill>
              <a:latin typeface="Calibri"/>
              <a:ea typeface="Calibri"/>
              <a:cs typeface="Calibri"/>
              <a:sym typeface="Calibri"/>
            </a:endParaRPr>
          </a:p>
        </p:txBody>
      </p:sp>
      <p:sp>
        <p:nvSpPr>
          <p:cNvPr id="98" name="Google Shape;98;p13"/>
          <p:cNvSpPr/>
          <p:nvPr/>
        </p:nvSpPr>
        <p:spPr>
          <a:xfrm>
            <a:off x="236284" y="1901136"/>
            <a:ext cx="9379200" cy="387300"/>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chemeClr val="dk1"/>
                </a:solidFill>
                <a:latin typeface="Calibri"/>
                <a:ea typeface="Calibri"/>
                <a:cs typeface="Calibri"/>
                <a:sym typeface="Calibri"/>
              </a:rPr>
              <a:t>Strategy Theme: </a:t>
            </a:r>
            <a:r>
              <a:rPr lang="en-US">
                <a:solidFill>
                  <a:schemeClr val="dk1"/>
                </a:solidFill>
                <a:latin typeface="Calibri"/>
                <a:ea typeface="Calibri"/>
                <a:cs typeface="Calibri"/>
                <a:sym typeface="Calibri"/>
              </a:rPr>
              <a:t>Business Growth, Social Impact, Sustainability Practices</a:t>
            </a:r>
            <a:endParaRPr>
              <a:solidFill>
                <a:schemeClr val="dk1"/>
              </a:solidFill>
              <a:latin typeface="Calibri"/>
              <a:ea typeface="Calibri"/>
              <a:cs typeface="Calibri"/>
              <a:sym typeface="Calibri"/>
            </a:endParaRPr>
          </a:p>
        </p:txBody>
      </p:sp>
      <p:sp>
        <p:nvSpPr>
          <p:cNvPr id="99" name="Google Shape;99;p13"/>
          <p:cNvSpPr/>
          <p:nvPr/>
        </p:nvSpPr>
        <p:spPr>
          <a:xfrm>
            <a:off x="268151" y="2426775"/>
            <a:ext cx="5955000" cy="278100"/>
          </a:xfrm>
          <a:prstGeom prst="roundRect">
            <a:avLst>
              <a:gd name="adj" fmla="val 16667"/>
            </a:avLst>
          </a:prstGeom>
          <a:gradFill>
            <a:gsLst>
              <a:gs pos="0">
                <a:srgbClr val="A6B6DE"/>
              </a:gs>
              <a:gs pos="50000">
                <a:srgbClr val="98AAD9"/>
              </a:gs>
              <a:gs pos="100000">
                <a:srgbClr val="859C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Strategy Objectives and Strategy Map</a:t>
            </a:r>
            <a:endParaRPr sz="1800" b="1">
              <a:solidFill>
                <a:schemeClr val="dk1"/>
              </a:solidFill>
              <a:latin typeface="Calibri"/>
              <a:ea typeface="Calibri"/>
              <a:cs typeface="Calibri"/>
              <a:sym typeface="Calibri"/>
            </a:endParaRPr>
          </a:p>
        </p:txBody>
      </p:sp>
      <p:sp>
        <p:nvSpPr>
          <p:cNvPr id="100" name="Google Shape;100;p13"/>
          <p:cNvSpPr/>
          <p:nvPr/>
        </p:nvSpPr>
        <p:spPr>
          <a:xfrm>
            <a:off x="6414183" y="2426776"/>
            <a:ext cx="2028300" cy="274500"/>
          </a:xfrm>
          <a:prstGeom prst="roundRect">
            <a:avLst>
              <a:gd name="adj" fmla="val 16667"/>
            </a:avLst>
          </a:prstGeom>
          <a:gradFill>
            <a:gsLst>
              <a:gs pos="0">
                <a:srgbClr val="A6B6DE"/>
              </a:gs>
              <a:gs pos="50000">
                <a:srgbClr val="98AAD9"/>
              </a:gs>
              <a:gs pos="100000">
                <a:srgbClr val="859C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Measures</a:t>
            </a:r>
            <a:endParaRPr sz="1800" b="1">
              <a:solidFill>
                <a:schemeClr val="dk1"/>
              </a:solidFill>
              <a:latin typeface="Calibri"/>
              <a:ea typeface="Calibri"/>
              <a:cs typeface="Calibri"/>
              <a:sym typeface="Calibri"/>
            </a:endParaRPr>
          </a:p>
        </p:txBody>
      </p:sp>
      <p:sp>
        <p:nvSpPr>
          <p:cNvPr id="101" name="Google Shape;101;p13"/>
          <p:cNvSpPr/>
          <p:nvPr/>
        </p:nvSpPr>
        <p:spPr>
          <a:xfrm>
            <a:off x="6414183" y="2843288"/>
            <a:ext cx="2058600" cy="860400"/>
          </a:xfrm>
          <a:prstGeom prst="roundRect">
            <a:avLst>
              <a:gd name="adj" fmla="val 10000"/>
            </a:avLst>
          </a:prstGeom>
          <a:solidFill>
            <a:srgbClr val="CFDE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Net profit</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Operating costs</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ROI</a:t>
            </a:r>
            <a:endParaRPr>
              <a:solidFill>
                <a:schemeClr val="dk1"/>
              </a:solidFill>
              <a:latin typeface="Calibri"/>
              <a:ea typeface="Calibri"/>
              <a:cs typeface="Calibri"/>
              <a:sym typeface="Calibri"/>
            </a:endParaRPr>
          </a:p>
        </p:txBody>
      </p:sp>
      <p:sp>
        <p:nvSpPr>
          <p:cNvPr id="102" name="Google Shape;102;p13"/>
          <p:cNvSpPr/>
          <p:nvPr/>
        </p:nvSpPr>
        <p:spPr>
          <a:xfrm>
            <a:off x="6399178" y="3864240"/>
            <a:ext cx="2058600" cy="860400"/>
          </a:xfrm>
          <a:prstGeom prst="roundRect">
            <a:avLst>
              <a:gd name="adj" fmla="val 10000"/>
            </a:avLst>
          </a:prstGeom>
          <a:solidFill>
            <a:srgbClr val="CFDE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Retention rates</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Customer growth rates</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Customer feedback</a:t>
            </a:r>
            <a:endParaRPr>
              <a:solidFill>
                <a:schemeClr val="dk1"/>
              </a:solidFill>
              <a:latin typeface="Calibri"/>
              <a:ea typeface="Calibri"/>
              <a:cs typeface="Calibri"/>
              <a:sym typeface="Calibri"/>
            </a:endParaRPr>
          </a:p>
        </p:txBody>
      </p:sp>
      <p:sp>
        <p:nvSpPr>
          <p:cNvPr id="103" name="Google Shape;103;p13"/>
          <p:cNvSpPr/>
          <p:nvPr/>
        </p:nvSpPr>
        <p:spPr>
          <a:xfrm>
            <a:off x="6399175" y="4863600"/>
            <a:ext cx="2058600" cy="860400"/>
          </a:xfrm>
          <a:prstGeom prst="roundRect">
            <a:avLst>
              <a:gd name="adj" fmla="val 10000"/>
            </a:avLst>
          </a:prstGeom>
          <a:solidFill>
            <a:srgbClr val="CFDE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New products/services sales %</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End user feedback</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Carbon footprint index</a:t>
            </a:r>
            <a:endParaRPr>
              <a:solidFill>
                <a:schemeClr val="dk1"/>
              </a:solidFill>
              <a:latin typeface="Calibri"/>
              <a:ea typeface="Calibri"/>
              <a:cs typeface="Calibri"/>
              <a:sym typeface="Calibri"/>
            </a:endParaRPr>
          </a:p>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104" name="Google Shape;104;p13"/>
          <p:cNvSpPr/>
          <p:nvPr/>
        </p:nvSpPr>
        <p:spPr>
          <a:xfrm>
            <a:off x="6414183" y="5921289"/>
            <a:ext cx="2058600" cy="860400"/>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Calibri"/>
                <a:ea typeface="Calibri"/>
                <a:cs typeface="Calibri"/>
                <a:sym typeface="Calibri"/>
              </a:rPr>
              <a:t>No. of employee development  plans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Training take up rates</a:t>
            </a:r>
            <a:endParaRPr>
              <a:latin typeface="Calibri"/>
              <a:ea typeface="Calibri"/>
              <a:cs typeface="Calibri"/>
              <a:sym typeface="Calibri"/>
            </a:endParaRPr>
          </a:p>
        </p:txBody>
      </p:sp>
      <p:sp>
        <p:nvSpPr>
          <p:cNvPr id="105" name="Google Shape;105;p13"/>
          <p:cNvSpPr/>
          <p:nvPr/>
        </p:nvSpPr>
        <p:spPr>
          <a:xfrm>
            <a:off x="2060440" y="2896641"/>
            <a:ext cx="11697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Increase Revenue</a:t>
            </a:r>
            <a:endParaRPr sz="1500">
              <a:solidFill>
                <a:schemeClr val="lt1"/>
              </a:solidFill>
              <a:latin typeface="Calibri"/>
              <a:ea typeface="Calibri"/>
              <a:cs typeface="Calibri"/>
              <a:sym typeface="Calibri"/>
            </a:endParaRPr>
          </a:p>
        </p:txBody>
      </p:sp>
      <p:sp>
        <p:nvSpPr>
          <p:cNvPr id="106" name="Google Shape;106;p13"/>
          <p:cNvSpPr/>
          <p:nvPr/>
        </p:nvSpPr>
        <p:spPr>
          <a:xfrm>
            <a:off x="3502911" y="2896641"/>
            <a:ext cx="11697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Decrease Costs</a:t>
            </a:r>
            <a:endParaRPr sz="1500">
              <a:solidFill>
                <a:schemeClr val="lt1"/>
              </a:solidFill>
              <a:latin typeface="Calibri"/>
              <a:ea typeface="Calibri"/>
              <a:cs typeface="Calibri"/>
              <a:sym typeface="Calibri"/>
            </a:endParaRPr>
          </a:p>
        </p:txBody>
      </p:sp>
      <p:sp>
        <p:nvSpPr>
          <p:cNvPr id="107" name="Google Shape;107;p13"/>
          <p:cNvSpPr/>
          <p:nvPr/>
        </p:nvSpPr>
        <p:spPr>
          <a:xfrm>
            <a:off x="4919292" y="2896637"/>
            <a:ext cx="13044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Return on Investment</a:t>
            </a:r>
            <a:endParaRPr sz="1500">
              <a:solidFill>
                <a:schemeClr val="lt1"/>
              </a:solidFill>
              <a:latin typeface="Calibri"/>
              <a:ea typeface="Calibri"/>
              <a:cs typeface="Calibri"/>
              <a:sym typeface="Calibri"/>
            </a:endParaRPr>
          </a:p>
        </p:txBody>
      </p:sp>
      <p:sp>
        <p:nvSpPr>
          <p:cNvPr id="108" name="Google Shape;108;p13"/>
          <p:cNvSpPr/>
          <p:nvPr/>
        </p:nvSpPr>
        <p:spPr>
          <a:xfrm>
            <a:off x="2060440" y="3923762"/>
            <a:ext cx="11697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Customer Retention </a:t>
            </a:r>
            <a:br>
              <a:rPr lang="en-US" sz="1500">
                <a:solidFill>
                  <a:schemeClr val="lt1"/>
                </a:solidFill>
                <a:latin typeface="Calibri"/>
                <a:ea typeface="Calibri"/>
                <a:cs typeface="Calibri"/>
                <a:sym typeface="Calibri"/>
              </a:rPr>
            </a:br>
            <a:r>
              <a:rPr lang="en-US" sz="1500">
                <a:solidFill>
                  <a:schemeClr val="lt1"/>
                </a:solidFill>
                <a:latin typeface="Calibri"/>
                <a:ea typeface="Calibri"/>
                <a:cs typeface="Calibri"/>
                <a:sym typeface="Calibri"/>
              </a:rPr>
              <a:t>(Loyalty)</a:t>
            </a:r>
            <a:endParaRPr sz="1500">
              <a:solidFill>
                <a:schemeClr val="lt1"/>
              </a:solidFill>
              <a:latin typeface="Calibri"/>
              <a:ea typeface="Calibri"/>
              <a:cs typeface="Calibri"/>
              <a:sym typeface="Calibri"/>
            </a:endParaRPr>
          </a:p>
        </p:txBody>
      </p:sp>
      <p:sp>
        <p:nvSpPr>
          <p:cNvPr id="109" name="Google Shape;109;p13"/>
          <p:cNvSpPr/>
          <p:nvPr/>
        </p:nvSpPr>
        <p:spPr>
          <a:xfrm>
            <a:off x="3502911" y="3923762"/>
            <a:ext cx="11697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Increase Customer Base</a:t>
            </a:r>
            <a:endParaRPr sz="1500">
              <a:solidFill>
                <a:schemeClr val="lt1"/>
              </a:solidFill>
              <a:latin typeface="Calibri"/>
              <a:ea typeface="Calibri"/>
              <a:cs typeface="Calibri"/>
              <a:sym typeface="Calibri"/>
            </a:endParaRPr>
          </a:p>
        </p:txBody>
      </p:sp>
      <p:sp>
        <p:nvSpPr>
          <p:cNvPr id="110" name="Google Shape;110;p13"/>
          <p:cNvSpPr/>
          <p:nvPr/>
        </p:nvSpPr>
        <p:spPr>
          <a:xfrm>
            <a:off x="4919292" y="3923763"/>
            <a:ext cx="13044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Improve customer experience</a:t>
            </a:r>
            <a:endParaRPr sz="1500">
              <a:solidFill>
                <a:schemeClr val="lt1"/>
              </a:solidFill>
              <a:latin typeface="Calibri"/>
              <a:ea typeface="Calibri"/>
              <a:cs typeface="Calibri"/>
              <a:sym typeface="Calibri"/>
            </a:endParaRPr>
          </a:p>
        </p:txBody>
      </p:sp>
      <p:sp>
        <p:nvSpPr>
          <p:cNvPr id="111" name="Google Shape;111;p13"/>
          <p:cNvSpPr/>
          <p:nvPr/>
        </p:nvSpPr>
        <p:spPr>
          <a:xfrm>
            <a:off x="1927650" y="4944775"/>
            <a:ext cx="14244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1500">
                <a:solidFill>
                  <a:schemeClr val="lt1"/>
                </a:solidFill>
                <a:latin typeface="Calibri"/>
                <a:ea typeface="Calibri"/>
                <a:cs typeface="Calibri"/>
                <a:sym typeface="Calibri"/>
              </a:rPr>
              <a:t>Improve existing range of products</a:t>
            </a:r>
            <a:endParaRPr sz="1500">
              <a:solidFill>
                <a:schemeClr val="lt1"/>
              </a:solidFill>
              <a:latin typeface="Calibri"/>
              <a:ea typeface="Calibri"/>
              <a:cs typeface="Calibri"/>
              <a:sym typeface="Calibri"/>
            </a:endParaRPr>
          </a:p>
        </p:txBody>
      </p:sp>
      <p:sp>
        <p:nvSpPr>
          <p:cNvPr id="112" name="Google Shape;112;p13"/>
          <p:cNvSpPr/>
          <p:nvPr/>
        </p:nvSpPr>
        <p:spPr>
          <a:xfrm>
            <a:off x="3475224" y="4946000"/>
            <a:ext cx="13044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Increase products and services</a:t>
            </a:r>
            <a:endParaRPr sz="1500">
              <a:solidFill>
                <a:schemeClr val="lt1"/>
              </a:solidFill>
              <a:latin typeface="Calibri"/>
              <a:ea typeface="Calibri"/>
              <a:cs typeface="Calibri"/>
              <a:sym typeface="Calibri"/>
            </a:endParaRPr>
          </a:p>
        </p:txBody>
      </p:sp>
      <p:sp>
        <p:nvSpPr>
          <p:cNvPr id="113" name="Google Shape;113;p13"/>
          <p:cNvSpPr/>
          <p:nvPr/>
        </p:nvSpPr>
        <p:spPr>
          <a:xfrm>
            <a:off x="4902773" y="4922412"/>
            <a:ext cx="13443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Reduce climate footprint</a:t>
            </a:r>
            <a:endParaRPr sz="1500">
              <a:solidFill>
                <a:schemeClr val="lt1"/>
              </a:solidFill>
              <a:latin typeface="Calibri"/>
              <a:ea typeface="Calibri"/>
              <a:cs typeface="Calibri"/>
              <a:sym typeface="Calibri"/>
            </a:endParaRPr>
          </a:p>
        </p:txBody>
      </p:sp>
      <p:sp>
        <p:nvSpPr>
          <p:cNvPr id="114" name="Google Shape;114;p13"/>
          <p:cNvSpPr/>
          <p:nvPr/>
        </p:nvSpPr>
        <p:spPr>
          <a:xfrm>
            <a:off x="2049759" y="5980798"/>
            <a:ext cx="11697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Upskilling</a:t>
            </a:r>
            <a:endParaRPr sz="1500">
              <a:solidFill>
                <a:schemeClr val="lt1"/>
              </a:solidFill>
              <a:latin typeface="Calibri"/>
              <a:ea typeface="Calibri"/>
              <a:cs typeface="Calibri"/>
              <a:sym typeface="Calibri"/>
            </a:endParaRPr>
          </a:p>
        </p:txBody>
      </p:sp>
      <p:sp>
        <p:nvSpPr>
          <p:cNvPr id="115" name="Google Shape;115;p13"/>
          <p:cNvSpPr/>
          <p:nvPr/>
        </p:nvSpPr>
        <p:spPr>
          <a:xfrm>
            <a:off x="3492230" y="5980798"/>
            <a:ext cx="11697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Culture of innovation</a:t>
            </a:r>
            <a:endParaRPr sz="1500">
              <a:solidFill>
                <a:schemeClr val="lt1"/>
              </a:solidFill>
              <a:latin typeface="Calibri"/>
              <a:ea typeface="Calibri"/>
              <a:cs typeface="Calibri"/>
              <a:sym typeface="Calibri"/>
            </a:endParaRPr>
          </a:p>
        </p:txBody>
      </p:sp>
      <p:sp>
        <p:nvSpPr>
          <p:cNvPr id="116" name="Google Shape;116;p13"/>
          <p:cNvSpPr/>
          <p:nvPr/>
        </p:nvSpPr>
        <p:spPr>
          <a:xfrm>
            <a:off x="4908626" y="5980789"/>
            <a:ext cx="1344300" cy="753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Leadership development</a:t>
            </a:r>
            <a:endParaRPr sz="1500">
              <a:solidFill>
                <a:schemeClr val="lt1"/>
              </a:solidFill>
              <a:latin typeface="Calibri"/>
              <a:ea typeface="Calibri"/>
              <a:cs typeface="Calibri"/>
              <a:sym typeface="Calibri"/>
            </a:endParaRPr>
          </a:p>
        </p:txBody>
      </p:sp>
      <p:sp>
        <p:nvSpPr>
          <p:cNvPr id="117" name="Google Shape;117;p13"/>
          <p:cNvSpPr/>
          <p:nvPr/>
        </p:nvSpPr>
        <p:spPr>
          <a:xfrm>
            <a:off x="242893" y="185775"/>
            <a:ext cx="9379200" cy="395100"/>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chemeClr val="dk1"/>
                </a:solidFill>
                <a:latin typeface="Calibri"/>
                <a:ea typeface="Calibri"/>
                <a:cs typeface="Calibri"/>
                <a:sym typeface="Calibri"/>
              </a:rPr>
              <a:t>Organization:</a:t>
            </a:r>
            <a:r>
              <a:rPr lang="en-US">
                <a:solidFill>
                  <a:schemeClr val="dk1"/>
                </a:solidFill>
                <a:latin typeface="Calibri"/>
                <a:ea typeface="Calibri"/>
                <a:cs typeface="Calibri"/>
                <a:sym typeface="Calibri"/>
              </a:rPr>
              <a:t> IKEA </a:t>
            </a:r>
            <a:endParaRPr>
              <a:solidFill>
                <a:schemeClr val="dk1"/>
              </a:solidFill>
              <a:latin typeface="Calibri"/>
              <a:ea typeface="Calibri"/>
              <a:cs typeface="Calibri"/>
              <a:sym typeface="Calibri"/>
            </a:endParaRPr>
          </a:p>
        </p:txBody>
      </p:sp>
      <p:sp>
        <p:nvSpPr>
          <p:cNvPr id="118" name="Google Shape;118;p13"/>
          <p:cNvSpPr/>
          <p:nvPr/>
        </p:nvSpPr>
        <p:spPr>
          <a:xfrm>
            <a:off x="8606000" y="2426776"/>
            <a:ext cx="1590300" cy="274500"/>
          </a:xfrm>
          <a:prstGeom prst="roundRect">
            <a:avLst>
              <a:gd name="adj" fmla="val 16667"/>
            </a:avLst>
          </a:prstGeom>
          <a:gradFill>
            <a:gsLst>
              <a:gs pos="0">
                <a:srgbClr val="A6B6DE"/>
              </a:gs>
              <a:gs pos="50000">
                <a:srgbClr val="98AAD9"/>
              </a:gs>
              <a:gs pos="100000">
                <a:srgbClr val="859C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Targets</a:t>
            </a:r>
            <a:endParaRPr sz="1800" b="1">
              <a:solidFill>
                <a:schemeClr val="dk1"/>
              </a:solidFill>
              <a:latin typeface="Calibri"/>
              <a:ea typeface="Calibri"/>
              <a:cs typeface="Calibri"/>
              <a:sym typeface="Calibri"/>
            </a:endParaRPr>
          </a:p>
        </p:txBody>
      </p:sp>
      <p:sp>
        <p:nvSpPr>
          <p:cNvPr id="119" name="Google Shape;119;p13"/>
          <p:cNvSpPr/>
          <p:nvPr/>
        </p:nvSpPr>
        <p:spPr>
          <a:xfrm>
            <a:off x="8606000" y="2843288"/>
            <a:ext cx="1613700" cy="860400"/>
          </a:xfrm>
          <a:prstGeom prst="roundRect">
            <a:avLst>
              <a:gd name="adj" fmla="val 10000"/>
            </a:avLst>
          </a:prstGeom>
          <a:solidFill>
            <a:srgbClr val="CFDE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+5% y-o-y</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- 3% y-o-y</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- 20% </a:t>
            </a:r>
            <a:endParaRPr>
              <a:solidFill>
                <a:schemeClr val="dk1"/>
              </a:solidFill>
              <a:latin typeface="Calibri"/>
              <a:ea typeface="Calibri"/>
              <a:cs typeface="Calibri"/>
              <a:sym typeface="Calibri"/>
            </a:endParaRPr>
          </a:p>
        </p:txBody>
      </p:sp>
      <p:sp>
        <p:nvSpPr>
          <p:cNvPr id="120" name="Google Shape;120;p13"/>
          <p:cNvSpPr/>
          <p:nvPr/>
        </p:nvSpPr>
        <p:spPr>
          <a:xfrm>
            <a:off x="8594225" y="3864225"/>
            <a:ext cx="1613700" cy="860700"/>
          </a:xfrm>
          <a:prstGeom prst="roundRect">
            <a:avLst>
              <a:gd name="adj" fmla="val 10000"/>
            </a:avLst>
          </a:prstGeom>
          <a:solidFill>
            <a:srgbClr val="CFDE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80% retention</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+ 5%  y-o-y</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&gt;80%   </a:t>
            </a:r>
            <a:endParaRPr>
              <a:solidFill>
                <a:schemeClr val="dk1"/>
              </a:solidFill>
              <a:latin typeface="Calibri"/>
              <a:ea typeface="Calibri"/>
              <a:cs typeface="Calibri"/>
              <a:sym typeface="Calibri"/>
            </a:endParaRPr>
          </a:p>
        </p:txBody>
      </p:sp>
      <p:sp>
        <p:nvSpPr>
          <p:cNvPr id="121" name="Google Shape;121;p13"/>
          <p:cNvSpPr/>
          <p:nvPr/>
        </p:nvSpPr>
        <p:spPr>
          <a:xfrm>
            <a:off x="8594237" y="4863603"/>
            <a:ext cx="1613700" cy="860400"/>
          </a:xfrm>
          <a:prstGeom prst="roundRect">
            <a:avLst>
              <a:gd name="adj" fmla="val 10000"/>
            </a:avLst>
          </a:prstGeom>
          <a:solidFill>
            <a:srgbClr val="CFDE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3% this year</a:t>
            </a:r>
            <a:endParaRPr>
              <a:solidFill>
                <a:schemeClr val="dk1"/>
              </a:solidFill>
              <a:latin typeface="Calibri"/>
              <a:ea typeface="Calibri"/>
              <a:cs typeface="Calibri"/>
              <a:sym typeface="Calibri"/>
            </a:endParaRPr>
          </a:p>
          <a:p>
            <a:pPr marL="0" lvl="0" indent="0" algn="l" rtl="0">
              <a:spcBef>
                <a:spcPts val="0"/>
              </a:spcBef>
              <a:spcAft>
                <a:spcPts val="0"/>
              </a:spcAft>
              <a:buSzPts val="1100"/>
              <a:buNone/>
            </a:pPr>
            <a:r>
              <a:rPr lang="en-US">
                <a:solidFill>
                  <a:schemeClr val="dk1"/>
                </a:solidFill>
                <a:latin typeface="Calibri"/>
                <a:ea typeface="Calibri"/>
                <a:cs typeface="Calibri"/>
                <a:sym typeface="Calibri"/>
              </a:rPr>
              <a:t>&gt;80%</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10% reduction in C02 (tonnes)</a:t>
            </a:r>
            <a:endParaRPr>
              <a:solidFill>
                <a:schemeClr val="dk1"/>
              </a:solidFill>
              <a:latin typeface="Calibri"/>
              <a:ea typeface="Calibri"/>
              <a:cs typeface="Calibri"/>
              <a:sym typeface="Calibri"/>
            </a:endParaRPr>
          </a:p>
        </p:txBody>
      </p:sp>
      <p:sp>
        <p:nvSpPr>
          <p:cNvPr id="122" name="Google Shape;122;p13"/>
          <p:cNvSpPr/>
          <p:nvPr/>
        </p:nvSpPr>
        <p:spPr>
          <a:xfrm>
            <a:off x="8606000" y="5921289"/>
            <a:ext cx="1613700" cy="860400"/>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+20% y-o-y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70% uptake rates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23" name="Google Shape;123;p13"/>
          <p:cNvPicPr preferRelativeResize="0"/>
          <p:nvPr/>
        </p:nvPicPr>
        <p:blipFill>
          <a:blip r:embed="rId3">
            <a:alphaModFix/>
          </a:blip>
          <a:stretch>
            <a:fillRect/>
          </a:stretch>
        </p:blipFill>
        <p:spPr>
          <a:xfrm>
            <a:off x="9857267" y="730863"/>
            <a:ext cx="1980334" cy="1237712"/>
          </a:xfrm>
          <a:prstGeom prst="rect">
            <a:avLst/>
          </a:prstGeom>
          <a:noFill/>
          <a:ln>
            <a:noFill/>
          </a:ln>
        </p:spPr>
      </p:pic>
      <p:pic>
        <p:nvPicPr>
          <p:cNvPr id="124" name="Google Shape;124;p13"/>
          <p:cNvPicPr preferRelativeResize="0"/>
          <p:nvPr/>
        </p:nvPicPr>
        <p:blipFill>
          <a:blip r:embed="rId4">
            <a:alphaModFix/>
          </a:blip>
          <a:stretch>
            <a:fillRect/>
          </a:stretch>
        </p:blipFill>
        <p:spPr>
          <a:xfrm>
            <a:off x="10352913" y="2426776"/>
            <a:ext cx="1613700" cy="1149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14"/>
          <p:cNvGraphicFramePr/>
          <p:nvPr/>
        </p:nvGraphicFramePr>
        <p:xfrm>
          <a:off x="321187" y="424698"/>
          <a:ext cx="4732600" cy="3065825"/>
        </p:xfrm>
        <a:graphic>
          <a:graphicData uri="http://schemas.openxmlformats.org/drawingml/2006/table">
            <a:tbl>
              <a:tblPr firstRow="1" bandRow="1">
                <a:noFill/>
                <a:tableStyleId>{9FA2EF91-AF2C-49F6-852F-494DFA45A94D}</a:tableStyleId>
              </a:tblPr>
              <a:tblGrid>
                <a:gridCol w="2366300">
                  <a:extLst>
                    <a:ext uri="{9D8B030D-6E8A-4147-A177-3AD203B41FA5}">
                      <a16:colId xmlns:a16="http://schemas.microsoft.com/office/drawing/2014/main" val="20000"/>
                    </a:ext>
                  </a:extLst>
                </a:gridCol>
                <a:gridCol w="2366300">
                  <a:extLst>
                    <a:ext uri="{9D8B030D-6E8A-4147-A177-3AD203B41FA5}">
                      <a16:colId xmlns:a16="http://schemas.microsoft.com/office/drawing/2014/main" val="20001"/>
                    </a:ext>
                  </a:extLst>
                </a:gridCol>
              </a:tblGrid>
              <a:tr h="437975">
                <a:tc>
                  <a:txBody>
                    <a:bodyPr/>
                    <a:lstStyle/>
                    <a:p>
                      <a:pPr marL="0" marR="0" lvl="0" indent="0" algn="l" rtl="0">
                        <a:spcBef>
                          <a:spcPts val="0"/>
                        </a:spcBef>
                        <a:spcAft>
                          <a:spcPts val="0"/>
                        </a:spcAft>
                        <a:buNone/>
                      </a:pPr>
                      <a:r>
                        <a:rPr lang="en-US" sz="1800" u="none" strike="noStrike" cap="none"/>
                        <a:t>Name</a:t>
                      </a:r>
                      <a:endParaRPr sz="1800"/>
                    </a:p>
                  </a:txBody>
                  <a:tcPr marL="91450" marR="91450" marT="45725" marB="45725"/>
                </a:tc>
                <a:tc>
                  <a:txBody>
                    <a:bodyPr/>
                    <a:lstStyle/>
                    <a:p>
                      <a:pPr marL="0" marR="0" lvl="0" indent="0" algn="l" rtl="0">
                        <a:spcBef>
                          <a:spcPts val="0"/>
                        </a:spcBef>
                        <a:spcAft>
                          <a:spcPts val="0"/>
                        </a:spcAft>
                        <a:buNone/>
                      </a:pPr>
                      <a:r>
                        <a:rPr lang="en-US" sz="1800"/>
                        <a:t>PI</a:t>
                      </a:r>
                      <a:endParaRPr sz="1800"/>
                    </a:p>
                  </a:txBody>
                  <a:tcPr marL="91450" marR="91450" marT="45725" marB="45725"/>
                </a:tc>
                <a:extLst>
                  <a:ext uri="{0D108BD9-81ED-4DB2-BD59-A6C34878D82A}">
                    <a16:rowId xmlns:a16="http://schemas.microsoft.com/office/drawing/2014/main" val="10000"/>
                  </a:ext>
                </a:extLst>
              </a:tr>
              <a:tr h="437975">
                <a:tc>
                  <a:txBody>
                    <a:bodyPr/>
                    <a:lstStyle/>
                    <a:p>
                      <a:pPr marL="0" marR="0" lvl="0" indent="0" algn="l" rtl="0">
                        <a:spcBef>
                          <a:spcPts val="0"/>
                        </a:spcBef>
                        <a:spcAft>
                          <a:spcPts val="0"/>
                        </a:spcAft>
                        <a:buNone/>
                      </a:pPr>
                      <a:r>
                        <a:rPr lang="en-US" sz="1800"/>
                        <a:t>WANG NAN YAN</a:t>
                      </a:r>
                      <a:endParaRPr sz="1800"/>
                    </a:p>
                  </a:txBody>
                  <a:tcPr marL="91450" marR="91450" marT="45725" marB="45725"/>
                </a:tc>
                <a:tc>
                  <a:txBody>
                    <a:bodyPr/>
                    <a:lstStyle/>
                    <a:p>
                      <a:pPr marL="0" marR="0" lvl="0" indent="0" algn="l" rtl="0">
                        <a:spcBef>
                          <a:spcPts val="0"/>
                        </a:spcBef>
                        <a:spcAft>
                          <a:spcPts val="0"/>
                        </a:spcAft>
                        <a:buNone/>
                      </a:pPr>
                      <a:r>
                        <a:rPr lang="en-US" sz="1800"/>
                        <a:t>J2181895</a:t>
                      </a:r>
                      <a:endParaRPr sz="1800"/>
                    </a:p>
                  </a:txBody>
                  <a:tcPr marL="91450" marR="91450" marT="45725" marB="45725"/>
                </a:tc>
                <a:extLst>
                  <a:ext uri="{0D108BD9-81ED-4DB2-BD59-A6C34878D82A}">
                    <a16:rowId xmlns:a16="http://schemas.microsoft.com/office/drawing/2014/main" val="10001"/>
                  </a:ext>
                </a:extLst>
              </a:tr>
              <a:tr h="437975">
                <a:tc>
                  <a:txBody>
                    <a:bodyPr/>
                    <a:lstStyle/>
                    <a:p>
                      <a:pPr marL="0" marR="0" lvl="0" indent="0" algn="l" rtl="0">
                        <a:spcBef>
                          <a:spcPts val="0"/>
                        </a:spcBef>
                        <a:spcAft>
                          <a:spcPts val="0"/>
                        </a:spcAft>
                        <a:buNone/>
                      </a:pPr>
                      <a:r>
                        <a:rPr lang="en-US" sz="1800"/>
                        <a:t>TAN BOON KIM</a:t>
                      </a:r>
                      <a:endParaRPr sz="1800"/>
                    </a:p>
                  </a:txBody>
                  <a:tcPr marL="91450" marR="91450" marT="45725" marB="45725"/>
                </a:tc>
                <a:tc>
                  <a:txBody>
                    <a:bodyPr/>
                    <a:lstStyle/>
                    <a:p>
                      <a:pPr marL="0" marR="0" lvl="0" indent="0" algn="l" rtl="0">
                        <a:spcBef>
                          <a:spcPts val="0"/>
                        </a:spcBef>
                        <a:spcAft>
                          <a:spcPts val="0"/>
                        </a:spcAft>
                        <a:buNone/>
                      </a:pPr>
                      <a:r>
                        <a:rPr lang="en-US" sz="1800"/>
                        <a:t>J2271277</a:t>
                      </a:r>
                      <a:endParaRPr sz="1800"/>
                    </a:p>
                  </a:txBody>
                  <a:tcPr marL="91450" marR="91450" marT="45725" marB="45725"/>
                </a:tc>
                <a:extLst>
                  <a:ext uri="{0D108BD9-81ED-4DB2-BD59-A6C34878D82A}">
                    <a16:rowId xmlns:a16="http://schemas.microsoft.com/office/drawing/2014/main" val="10002"/>
                  </a:ext>
                </a:extLst>
              </a:tr>
              <a:tr h="437975">
                <a:tc>
                  <a:txBody>
                    <a:bodyPr/>
                    <a:lstStyle/>
                    <a:p>
                      <a:pPr marL="0" marR="0" lvl="0" indent="0" algn="l" rtl="0">
                        <a:spcBef>
                          <a:spcPts val="0"/>
                        </a:spcBef>
                        <a:spcAft>
                          <a:spcPts val="0"/>
                        </a:spcAft>
                        <a:buNone/>
                      </a:pPr>
                      <a:r>
                        <a:rPr lang="en-US" sz="1800"/>
                        <a:t>LU WEN TING</a:t>
                      </a:r>
                      <a:endParaRPr sz="1800"/>
                    </a:p>
                  </a:txBody>
                  <a:tcPr marL="91450" marR="91450" marT="45725" marB="45725"/>
                </a:tc>
                <a:tc>
                  <a:txBody>
                    <a:bodyPr/>
                    <a:lstStyle/>
                    <a:p>
                      <a:pPr marL="0" marR="0" lvl="0" indent="0" algn="l" rtl="0">
                        <a:spcBef>
                          <a:spcPts val="0"/>
                        </a:spcBef>
                        <a:spcAft>
                          <a:spcPts val="0"/>
                        </a:spcAft>
                        <a:buNone/>
                      </a:pPr>
                      <a:r>
                        <a:rPr lang="en-US" sz="1800"/>
                        <a:t>E2371484</a:t>
                      </a:r>
                      <a:endParaRPr sz="1800"/>
                    </a:p>
                  </a:txBody>
                  <a:tcPr marL="91450" marR="91450" marT="45725" marB="45725"/>
                </a:tc>
                <a:extLst>
                  <a:ext uri="{0D108BD9-81ED-4DB2-BD59-A6C34878D82A}">
                    <a16:rowId xmlns:a16="http://schemas.microsoft.com/office/drawing/2014/main" val="10003"/>
                  </a:ext>
                </a:extLst>
              </a:tr>
              <a:tr h="437975">
                <a:tc>
                  <a:txBody>
                    <a:bodyPr/>
                    <a:lstStyle/>
                    <a:p>
                      <a:pPr marL="0" marR="0" lvl="0" indent="0" algn="l" rtl="0">
                        <a:spcBef>
                          <a:spcPts val="0"/>
                        </a:spcBef>
                        <a:spcAft>
                          <a:spcPts val="0"/>
                        </a:spcAft>
                        <a:buNone/>
                      </a:pPr>
                      <a:r>
                        <a:rPr lang="en-US" sz="1800"/>
                        <a:t>KEN ONG WEI HONG</a:t>
                      </a:r>
                      <a:endParaRPr sz="1800"/>
                    </a:p>
                  </a:txBody>
                  <a:tcPr marL="91450" marR="91450" marT="45725" marB="45725"/>
                </a:tc>
                <a:tc>
                  <a:txBody>
                    <a:bodyPr/>
                    <a:lstStyle/>
                    <a:p>
                      <a:pPr marL="0" marR="0" lvl="0" indent="0" algn="l" rtl="0">
                        <a:spcBef>
                          <a:spcPts val="0"/>
                        </a:spcBef>
                        <a:spcAft>
                          <a:spcPts val="0"/>
                        </a:spcAft>
                        <a:buNone/>
                      </a:pPr>
                      <a:r>
                        <a:rPr lang="en-US" sz="1800"/>
                        <a:t>Q2371323</a:t>
                      </a:r>
                      <a:endParaRPr sz="1800"/>
                    </a:p>
                  </a:txBody>
                  <a:tcPr marL="91450" marR="91450" marT="45725" marB="45725"/>
                </a:tc>
                <a:extLst>
                  <a:ext uri="{0D108BD9-81ED-4DB2-BD59-A6C34878D82A}">
                    <a16:rowId xmlns:a16="http://schemas.microsoft.com/office/drawing/2014/main" val="10004"/>
                  </a:ext>
                </a:extLst>
              </a:tr>
              <a:tr h="4379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4379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758</Words>
  <Application>Microsoft Macintosh PowerPoint</Application>
  <PresentationFormat>Widescreen</PresentationFormat>
  <Paragraphs>67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Roboto</vt:lpstr>
      <vt:lpstr>Calibri</vt:lpstr>
      <vt:lpstr>Arial</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LU WEN TING (SBIZ)</cp:lastModifiedBy>
  <cp:revision>1</cp:revision>
  <dcterms:modified xsi:type="dcterms:W3CDTF">2024-01-31T11:14:56Z</dcterms:modified>
</cp:coreProperties>
</file>