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7B09D-5521-4E99-9C5B-A3F42A0725AB}" v="90" dt="2024-01-25T15:48:24.963"/>
    <p1510:client id="{2BC3931C-730E-E6D8-E784-1D72B3A7D131}" v="38" dt="2024-01-25T15:30:31.341"/>
    <p1510:client id="{38A1264C-360B-271B-BDF3-83C1B1BE8F8C}" v="178" dt="2024-01-25T13:29:15.241"/>
    <p1510:client id="{3C79D726-4C05-4FAD-8DBC-4D309B6ABF13}" v="472" dt="2024-01-25T14:05:25.757"/>
    <p1510:client id="{600098A8-6467-4F18-90CB-3954B59C0199}" v="124" dt="2024-01-25T13:53:31.419"/>
    <p1510:client id="{AE133C0D-10E3-14F3-976C-276BE68E4E30}" v="280" dt="2024-01-27T03:49:50.035"/>
    <p1510:client id="{C9B6B70E-B34B-D920-6635-00241BE6A614}" v="3" dt="2024-01-25T13:55:01.680"/>
    <p1510:client id="{E6943FB4-4245-BA0A-44A3-05D22E740032}" v="18" dt="2024-01-25T14:06:44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2DBD8-D510-492C-80D4-B2A562C8E89E}" type="datetimeFigureOut">
              <a:t>1/26/2024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A36DD-38AD-4F74-98AF-5C7D71F1B67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2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cf.fm/blogs/blog/nvda-mission-visio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vidianews.nvidia.com/news/nvidia-announces-financial-results-for-third-quarter-fiscal-2024#:~:text=NVIDIA's%20outlook%20for%20the%20fourth,or%20minus%2050%20basis%20points" TargetMode="External"/><Relationship Id="rId5" Type="http://schemas.openxmlformats.org/officeDocument/2006/relationships/hyperlink" Target="https://www.nvidia.com/en-us/about-nvidia/#About%20Us" TargetMode="External"/><Relationship Id="rId4" Type="http://schemas.openxmlformats.org/officeDocument/2006/relationships/hyperlink" Target="https://www.britannica.com/topic/NVIDIA-Corpor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Sources: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- </a:t>
            </a:r>
            <a:r>
              <a:rPr lang="en-US">
                <a:hlinkClick r:id="rId3"/>
              </a:rPr>
              <a:t>https://dcf.fm/blogs/blog/nvda-mission-vision</a:t>
            </a:r>
            <a:r>
              <a:rPr lang="en-US"/>
              <a:t>  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- </a:t>
            </a:r>
            <a:r>
              <a:rPr lang="en-US">
                <a:hlinkClick r:id="rId4"/>
              </a:rPr>
              <a:t>https://www.britannica.com/topic/NVIDIA-Corporation</a:t>
            </a:r>
            <a:endParaRPr lang="en-US">
              <a:cs typeface="Calibri" panose="020F0502020204030204"/>
            </a:endParaRPr>
          </a:p>
          <a:p>
            <a:r>
              <a:rPr lang="en-US"/>
              <a:t>- </a:t>
            </a:r>
            <a:r>
              <a:rPr lang="en-US">
                <a:hlinkClick r:id="rId5"/>
              </a:rPr>
              <a:t>https://www.nvidia.com/en-us/about-nvidia/#About%20Us</a:t>
            </a:r>
            <a:r>
              <a:rPr lang="en-US"/>
              <a:t> 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- </a:t>
            </a:r>
            <a:r>
              <a:rPr lang="en-US">
                <a:hlinkClick r:id="rId6"/>
              </a:rPr>
              <a:t>https://nvidianews.nvidia.com/news/nvidia-announces-financial-results-for-third-quarter-fiscal-2024#:~:text=NVIDIA's%20outlook%20for%20the%20fourth,or%20minus%2050%20basis%20points</a:t>
            </a:r>
            <a:r>
              <a:rPr lang="en-US"/>
              <a:t>. 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About NVIDIA Corporation: </a:t>
            </a:r>
            <a:r>
              <a:rPr lang="en-US">
                <a:cs typeface="Calibri" panose="020F0502020204030204"/>
              </a:rPr>
              <a:t>The company was founded in 1993 and is a dominant player in the manufacturing of high-end graphics processing units (GPUs) for gaming and professional industries, and now as we all know, has grown to provide cutting-edge artificial intelligence (AI) and computing products and services. Fun fact: OpenAI developed its technology using a supercomputer powered by 10,000 NVIDIA GPUs.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Vision: </a:t>
            </a:r>
            <a:r>
              <a:rPr lang="en-US">
                <a:cs typeface="Calibri" panose="020F0502020204030204"/>
              </a:rPr>
              <a:t>As shown on the slide, NVIDIA's vision is centered around innovation and being a leader in the technology industry, to </a:t>
            </a:r>
            <a:r>
              <a:rPr lang="en-US"/>
              <a:t>products and services that deliver value for its customers to achieve a multitude of possibilities, whether it be using AI and high-performance computing to achieve medical breakthroughs, or to use NVIDIA's Earth-2 platform to perform accelerated high-resolution climate and weather predictions and simulations, among others.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Mission: </a:t>
            </a:r>
            <a:r>
              <a:rPr lang="en-US">
                <a:cs typeface="Calibri" panose="020F0502020204030204"/>
              </a:rPr>
              <a:t>As per the company's corporate social responsibility (CSR) directive of 2020, it's mission, the reason for the </a:t>
            </a:r>
            <a:r>
              <a:rPr lang="en-US" err="1">
                <a:cs typeface="Calibri" panose="020F0502020204030204"/>
              </a:rPr>
              <a:t>organisation</a:t>
            </a:r>
            <a:r>
              <a:rPr lang="en-US">
                <a:cs typeface="Calibri" panose="020F0502020204030204"/>
              </a:rPr>
              <a:t> to exist, as I quote, is to develop high-performance computers that scientists, researchers, artists, and creators from around the world use to create the future and improve lives. 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Strategy Theme: </a:t>
            </a:r>
            <a:r>
              <a:rPr lang="en-US"/>
              <a:t>Business Expansion, Customer Satisfaction, Operational Effectiveness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Now, we look at the strategy objectives and corresponding measures, which cover 4 perspectives, starting with Financial: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Financial: </a:t>
            </a:r>
            <a:r>
              <a:rPr lang="en-US">
                <a:cs typeface="Calibri" panose="020F0502020204030204"/>
              </a:rPr>
              <a:t>Of-course, as a profit-oriented </a:t>
            </a:r>
            <a:r>
              <a:rPr lang="en-US" err="1">
                <a:cs typeface="Calibri" panose="020F0502020204030204"/>
              </a:rPr>
              <a:t>organisation</a:t>
            </a:r>
            <a:r>
              <a:rPr lang="en-US">
                <a:cs typeface="Calibri" panose="020F0502020204030204"/>
              </a:rPr>
              <a:t>, profitability is important to both the company and its shareholders. Strategic objectives would include </a:t>
            </a:r>
            <a:r>
              <a:rPr lang="en-US" b="1">
                <a:cs typeface="Calibri" panose="020F0502020204030204"/>
              </a:rPr>
              <a:t>Increasing Revenue, Increasing Profitability, and Maintaining Operating Costs. </a:t>
            </a:r>
            <a:r>
              <a:rPr lang="en-US">
                <a:cs typeface="Calibri" panose="020F0502020204030204"/>
              </a:rPr>
              <a:t>As for the corresponding measures, for example, for the third quarter of fiscal 2024, we have seen an exponential 206% increase in revenue year on year, 1259% increase in net income, and only a 16% increase in operating expenses, among many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A36DD-38AD-4F74-98AF-5C7D71F1B672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9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90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43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145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32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00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83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387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02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97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700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29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226D7-46EF-4187-8A22-55157EF024A5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14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2785" y="2752906"/>
            <a:ext cx="8114891" cy="853003"/>
            <a:chOff x="0" y="3259"/>
            <a:chExt cx="8128000" cy="1199645"/>
          </a:xfrm>
        </p:grpSpPr>
        <p:sp>
          <p:nvSpPr>
            <p:cNvPr id="3" name="Rounded Rectangle 2"/>
            <p:cNvSpPr/>
            <p:nvPr/>
          </p:nvSpPr>
          <p:spPr>
            <a:xfrm>
              <a:off x="0" y="3259"/>
              <a:ext cx="8128000" cy="11996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Rounded Rectangle 4"/>
            <p:cNvSpPr txBox="1"/>
            <p:nvPr/>
          </p:nvSpPr>
          <p:spPr>
            <a:xfrm>
              <a:off x="0" y="3259"/>
              <a:ext cx="2438400" cy="1199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/>
                <a:t>Financial</a:t>
              </a:r>
              <a:r>
                <a:rPr lang="en-US">
                  <a:cs typeface="Calibri"/>
                </a:rPr>
                <a:t> </a:t>
              </a:r>
              <a:r>
                <a:rPr lang="en-US" sz="1400">
                  <a:cs typeface="Calibri"/>
                </a:rPr>
                <a:t>(</a:t>
              </a:r>
              <a:r>
                <a:rPr lang="en-US" sz="1200">
                  <a:ea typeface="+mn-lt"/>
                  <a:cs typeface="+mn-lt"/>
                </a:rPr>
                <a:t>How should we appear to stakeholders?</a:t>
              </a:r>
              <a:r>
                <a:rPr lang="en-US" sz="1400">
                  <a:ea typeface="+mn-lt"/>
                  <a:cs typeface="+mn-lt"/>
                </a:rPr>
                <a:t>)</a:t>
              </a:r>
              <a:endParaRPr lang="en-US" sz="1400">
                <a:cs typeface="Calibri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8293" y="3764834"/>
            <a:ext cx="8114891" cy="853003"/>
            <a:chOff x="0" y="1407426"/>
            <a:chExt cx="8128000" cy="1199645"/>
          </a:xfrm>
        </p:grpSpPr>
        <p:sp>
          <p:nvSpPr>
            <p:cNvPr id="7" name="Rounded Rectangle 6"/>
            <p:cNvSpPr/>
            <p:nvPr/>
          </p:nvSpPr>
          <p:spPr>
            <a:xfrm>
              <a:off x="0" y="1407426"/>
              <a:ext cx="8128000" cy="11996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0" y="1407426"/>
              <a:ext cx="2438400" cy="1199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/>
                <a:t>Customer</a:t>
              </a:r>
              <a:r>
                <a:rPr lang="en-US" sz="1400"/>
                <a:t> (</a:t>
              </a:r>
              <a:r>
                <a:rPr lang="en-US" sz="1200">
                  <a:ea typeface="+mn-lt"/>
                  <a:cs typeface="+mn-lt"/>
                </a:rPr>
                <a:t>How should we appear to our customers?</a:t>
              </a:r>
              <a:r>
                <a:rPr lang="en-US" sz="1400">
                  <a:ea typeface="+mn-lt"/>
                  <a:cs typeface="+mn-lt"/>
                </a:rPr>
                <a:t>)</a:t>
              </a:r>
              <a:endParaRPr lang="en-US" sz="1400" kern="1200">
                <a:cs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1020" y="4785856"/>
            <a:ext cx="8114891" cy="853003"/>
            <a:chOff x="0" y="2811594"/>
            <a:chExt cx="8128000" cy="1199645"/>
          </a:xfrm>
        </p:grpSpPr>
        <p:sp>
          <p:nvSpPr>
            <p:cNvPr id="10" name="Rounded Rectangle 9"/>
            <p:cNvSpPr/>
            <p:nvPr/>
          </p:nvSpPr>
          <p:spPr>
            <a:xfrm>
              <a:off x="0" y="2811594"/>
              <a:ext cx="8128000" cy="11996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0" y="2811594"/>
              <a:ext cx="2438400" cy="1199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/>
                <a:t>Internal Business Process</a:t>
              </a:r>
              <a:r>
                <a:rPr lang="en-US"/>
                <a:t> </a:t>
              </a:r>
              <a:r>
                <a:rPr lang="en-US" sz="1400"/>
                <a:t>(</a:t>
              </a:r>
              <a:r>
                <a:rPr lang="en-US" sz="1200">
                  <a:ea typeface="+mn-lt"/>
                  <a:cs typeface="+mn-lt"/>
                </a:rPr>
                <a:t>What business processes must we excel at? </a:t>
              </a:r>
              <a:r>
                <a:rPr lang="en-US" sz="1400"/>
                <a:t>)</a:t>
              </a:r>
              <a:endParaRPr lang="en-US" sz="1600" kern="1200">
                <a:cs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8293" y="5803701"/>
            <a:ext cx="8114891" cy="853003"/>
            <a:chOff x="0" y="4215762"/>
            <a:chExt cx="8128000" cy="1199645"/>
          </a:xfrm>
        </p:grpSpPr>
        <p:sp>
          <p:nvSpPr>
            <p:cNvPr id="13" name="Rounded Rectangle 12"/>
            <p:cNvSpPr/>
            <p:nvPr/>
          </p:nvSpPr>
          <p:spPr>
            <a:xfrm>
              <a:off x="0" y="4215762"/>
              <a:ext cx="8128000" cy="11996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4"/>
            <p:cNvSpPr txBox="1"/>
            <p:nvPr/>
          </p:nvSpPr>
          <p:spPr>
            <a:xfrm>
              <a:off x="0" y="4215762"/>
              <a:ext cx="2438400" cy="1199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/>
                <a:t>Learning and Growth</a:t>
              </a:r>
              <a:r>
                <a:rPr lang="en-US"/>
                <a:t> </a:t>
              </a:r>
              <a:r>
                <a:rPr lang="en-US" sz="1400"/>
                <a:t>(</a:t>
              </a:r>
              <a:r>
                <a:rPr lang="en-US" sz="1200">
                  <a:ea typeface="+mn-lt"/>
                  <a:cs typeface="+mn-lt"/>
                </a:rPr>
                <a:t>How could we continue to improve and create value? </a:t>
              </a:r>
              <a:r>
                <a:rPr lang="en-US" sz="1400"/>
                <a:t>)</a:t>
              </a:r>
              <a:endParaRPr lang="en-US" sz="1400" kern="1200">
                <a:cs typeface="Calibri"/>
              </a:endParaRP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22785" y="741563"/>
            <a:ext cx="10559847" cy="4227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/>
              <a:t>Vision: </a:t>
            </a:r>
            <a:r>
              <a:rPr lang="en-US" sz="1600"/>
              <a:t>To be the leading provider of innovative solutions that enable people to connect, create, and achieve their goals</a:t>
            </a:r>
            <a:endParaRPr lang="en-SG" sz="1600"/>
          </a:p>
        </p:txBody>
      </p:sp>
      <p:sp>
        <p:nvSpPr>
          <p:cNvPr id="52" name="Rounded Rectangle 51"/>
          <p:cNvSpPr/>
          <p:nvPr/>
        </p:nvSpPr>
        <p:spPr>
          <a:xfrm>
            <a:off x="422785" y="1262013"/>
            <a:ext cx="10559847" cy="4719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/>
              <a:t>Mission: </a:t>
            </a:r>
            <a:r>
              <a:rPr lang="en-US" sz="1400">
                <a:ea typeface="+mn-lt"/>
                <a:cs typeface="+mn-lt"/>
              </a:rPr>
              <a:t>To develop high-performance computers that scientists, researchers, artists, </a:t>
            </a:r>
          </a:p>
          <a:p>
            <a:r>
              <a:rPr lang="en-US" sz="1400">
                <a:ea typeface="+mn-lt"/>
                <a:cs typeface="+mn-lt"/>
              </a:rPr>
              <a:t>                     and creators from around the world use to create the future and improve lives</a:t>
            </a:r>
            <a:endParaRPr lang="en-US" sz="1400">
              <a:cs typeface="Calibri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22785" y="1840808"/>
            <a:ext cx="10559847" cy="4142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/>
              <a:t>Strategy Theme: </a:t>
            </a:r>
            <a:r>
              <a:rPr lang="en-US" sz="1600">
                <a:ea typeface="+mn-lt"/>
                <a:cs typeface="+mn-lt"/>
              </a:rPr>
              <a:t>Business Expansion, Customer Satisfaction, Operational Effectiveness</a:t>
            </a:r>
            <a:endParaRPr lang="en-US" sz="1600">
              <a:cs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22785" y="2340075"/>
            <a:ext cx="8100399" cy="275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Strategy Objectives and Strategy Map</a:t>
            </a:r>
            <a:endParaRPr lang="en-SG"/>
          </a:p>
        </p:txBody>
      </p:sp>
      <p:sp>
        <p:nvSpPr>
          <p:cNvPr id="55" name="Rounded Rectangle 54"/>
          <p:cNvSpPr/>
          <p:nvPr/>
        </p:nvSpPr>
        <p:spPr>
          <a:xfrm>
            <a:off x="8647470" y="2340075"/>
            <a:ext cx="2335162" cy="271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Measures</a:t>
            </a:r>
            <a:endParaRPr lang="en-SG"/>
          </a:p>
        </p:txBody>
      </p:sp>
      <p:sp>
        <p:nvSpPr>
          <p:cNvPr id="57" name="Rounded Rectangle 56"/>
          <p:cNvSpPr/>
          <p:nvPr/>
        </p:nvSpPr>
        <p:spPr>
          <a:xfrm>
            <a:off x="8647470" y="2752905"/>
            <a:ext cx="2369708" cy="85300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t"/>
          <a:lstStyle/>
          <a:p>
            <a:pPr marL="285750" indent="-285750">
              <a:buFont typeface="Arial"/>
              <a:buChar char="•"/>
            </a:pPr>
            <a:r>
              <a:rPr lang="en-SG" sz="1200">
                <a:cs typeface="Calibri" panose="020F0502020204030204"/>
              </a:rPr>
              <a:t>Revenue</a:t>
            </a:r>
          </a:p>
          <a:p>
            <a:pPr marL="285750" indent="-285750">
              <a:buFont typeface="Arial"/>
              <a:buChar char="•"/>
            </a:pPr>
            <a:r>
              <a:rPr lang="en-SG" sz="1200">
                <a:cs typeface="Calibri" panose="020F0502020204030204"/>
              </a:rPr>
              <a:t>Net Income</a:t>
            </a:r>
          </a:p>
          <a:p>
            <a:pPr marL="285750" indent="-285750">
              <a:buFont typeface="Arial"/>
              <a:buChar char="•"/>
            </a:pPr>
            <a:r>
              <a:rPr lang="en-SG" sz="1200">
                <a:cs typeface="Calibri" panose="020F0502020204030204"/>
              </a:rPr>
              <a:t>Operating Expenses</a:t>
            </a:r>
          </a:p>
          <a:p>
            <a:pPr marL="285750" indent="-285750">
              <a:buFont typeface="Arial"/>
              <a:buChar char="•"/>
            </a:pPr>
            <a:r>
              <a:rPr lang="en-SG" sz="1200">
                <a:cs typeface="Calibri" panose="020F0502020204030204"/>
              </a:rPr>
              <a:t>Current Ratio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8630197" y="4755363"/>
            <a:ext cx="2369708" cy="85300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t"/>
          <a:lstStyle/>
          <a:p>
            <a:pPr marL="285750" indent="-285750">
              <a:buFont typeface="Arial"/>
              <a:buChar char="•"/>
            </a:pPr>
            <a:r>
              <a:rPr lang="en-US" sz="1000">
                <a:ea typeface="Calibri"/>
                <a:cs typeface="Calibri" panose="020F0502020204030204"/>
              </a:rPr>
              <a:t>New products and better sales over competitors</a:t>
            </a:r>
          </a:p>
          <a:p>
            <a:pPr marL="285750" indent="-285750">
              <a:buFont typeface="Arial"/>
              <a:buChar char="•"/>
            </a:pPr>
            <a:r>
              <a:rPr lang="en-US" sz="1000">
                <a:ea typeface="Calibri"/>
                <a:cs typeface="Calibri" panose="020F0502020204030204"/>
              </a:rPr>
              <a:t>Products with better benchmarks over competitors</a:t>
            </a:r>
          </a:p>
          <a:p>
            <a:pPr marL="285750" indent="-285750">
              <a:buFont typeface="Arial"/>
              <a:buChar char="•"/>
            </a:pPr>
            <a:r>
              <a:rPr lang="en-US" sz="1000">
                <a:ea typeface="Calibri"/>
                <a:cs typeface="Calibri" panose="020F0502020204030204"/>
              </a:rPr>
              <a:t>Pricing and product sales/ratings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2857252" y="2805780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600">
                <a:cs typeface="Calibri"/>
              </a:rPr>
              <a:t>Increase </a:t>
            </a:r>
            <a:endParaRPr lang="en-US" sz="1600">
              <a:ea typeface="Calibri" panose="020F0502020204030204"/>
              <a:cs typeface="Calibri"/>
            </a:endParaRPr>
          </a:p>
          <a:p>
            <a:pPr algn="ctr"/>
            <a:r>
              <a:rPr lang="en-SG" sz="1600">
                <a:cs typeface="Calibri"/>
              </a:rPr>
              <a:t>Revenue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814361" y="2805780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600">
                <a:cs typeface="Calibri"/>
              </a:rPr>
              <a:t>Increase </a:t>
            </a:r>
            <a:endParaRPr lang="en-US" sz="1600">
              <a:cs typeface="Calibri"/>
            </a:endParaRPr>
          </a:p>
          <a:p>
            <a:pPr algn="ctr"/>
            <a:r>
              <a:rPr lang="en-SG" sz="1600">
                <a:cs typeface="Calibri"/>
              </a:rPr>
              <a:t>Profitability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736078" y="2805780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600">
                <a:cs typeface="Calibri"/>
              </a:rPr>
              <a:t>Maintaining </a:t>
            </a:r>
            <a:endParaRPr lang="en-US"/>
          </a:p>
          <a:p>
            <a:pPr algn="ctr"/>
            <a:r>
              <a:rPr lang="en-SG" sz="1600">
                <a:cs typeface="Calibri"/>
              </a:rPr>
              <a:t>Operating Costs</a:t>
            </a:r>
            <a:endParaRPr lang="en-SG"/>
          </a:p>
        </p:txBody>
      </p:sp>
      <p:sp>
        <p:nvSpPr>
          <p:cNvPr id="95" name="Rounded Rectangle 94"/>
          <p:cNvSpPr/>
          <p:nvPr/>
        </p:nvSpPr>
        <p:spPr>
          <a:xfrm>
            <a:off x="2857252" y="3823828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600">
                <a:cs typeface="Calibri"/>
              </a:rPr>
              <a:t>Innovative </a:t>
            </a:r>
            <a:endParaRPr lang="en-US"/>
          </a:p>
          <a:p>
            <a:pPr algn="ctr"/>
            <a:r>
              <a:rPr lang="en-SG" sz="1600">
                <a:cs typeface="Calibri"/>
              </a:rPr>
              <a:t>Technology </a:t>
            </a:r>
            <a:endParaRPr lang="en-SG">
              <a:cs typeface="Calibri"/>
            </a:endParaRPr>
          </a:p>
          <a:p>
            <a:pPr algn="ctr"/>
            <a:r>
              <a:rPr lang="en-SG" sz="1600">
                <a:cs typeface="Calibri"/>
              </a:rPr>
              <a:t>Leader</a:t>
            </a:r>
            <a:endParaRPr lang="en-SG">
              <a:ea typeface="Calibri"/>
              <a:cs typeface="Calibri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814361" y="3823828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600">
                <a:cs typeface="Calibri"/>
              </a:rPr>
              <a:t>Trusted </a:t>
            </a:r>
          </a:p>
          <a:p>
            <a:pPr algn="ctr"/>
            <a:r>
              <a:rPr lang="en-SG" sz="1600">
                <a:cs typeface="Calibri"/>
              </a:rPr>
              <a:t>Partner</a:t>
            </a:r>
            <a:endParaRPr lang="en-SG" sz="1600">
              <a:ea typeface="Calibri"/>
              <a:cs typeface="Calibri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736078" y="3823828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600">
                <a:cs typeface="Calibri"/>
              </a:rPr>
              <a:t>Continuous </a:t>
            </a:r>
          </a:p>
          <a:p>
            <a:pPr algn="ctr"/>
            <a:r>
              <a:rPr lang="en-SG" sz="1600">
                <a:cs typeface="Calibri"/>
              </a:rPr>
              <a:t>Improvement </a:t>
            </a:r>
            <a:endParaRPr lang="en-SG" sz="1600">
              <a:ea typeface="Calibri"/>
              <a:cs typeface="Calibri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839979" y="4835815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600">
                <a:solidFill>
                  <a:srgbClr val="E2EEFF"/>
                </a:solidFill>
                <a:ea typeface="+mn-lt"/>
                <a:cs typeface="+mn-lt"/>
              </a:rPr>
              <a:t>Implementing</a:t>
            </a:r>
            <a:endParaRPr lang="en-US" sz="160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r>
              <a:rPr lang="en-SG" sz="1600">
                <a:solidFill>
                  <a:srgbClr val="E2EEFF"/>
                </a:solidFill>
                <a:ea typeface="+mn-lt"/>
                <a:cs typeface="+mn-lt"/>
              </a:rPr>
              <a:t> Platform Strategies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797088" y="4835815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600">
                <a:cs typeface="Calibri"/>
              </a:rPr>
              <a:t>Innovative Manufacturing</a:t>
            </a:r>
            <a:endParaRPr lang="en-SG" sz="1600"/>
          </a:p>
        </p:txBody>
      </p:sp>
      <p:sp>
        <p:nvSpPr>
          <p:cNvPr id="100" name="Rounded Rectangle 99"/>
          <p:cNvSpPr/>
          <p:nvPr/>
        </p:nvSpPr>
        <p:spPr>
          <a:xfrm>
            <a:off x="6718805" y="4835815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600">
                <a:cs typeface="Calibri"/>
              </a:rPr>
              <a:t>Improved Product Services</a:t>
            </a:r>
            <a:endParaRPr lang="en-SG" sz="1600"/>
          </a:p>
        </p:txBody>
      </p:sp>
      <p:sp>
        <p:nvSpPr>
          <p:cNvPr id="101" name="Rounded Rectangle 100"/>
          <p:cNvSpPr/>
          <p:nvPr/>
        </p:nvSpPr>
        <p:spPr>
          <a:xfrm>
            <a:off x="2842760" y="5862692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600">
                <a:cs typeface="Calibri"/>
              </a:rPr>
              <a:t>Improve </a:t>
            </a:r>
            <a:endParaRPr lang="en-SG" sz="1600">
              <a:ea typeface="Calibri"/>
              <a:cs typeface="Calibri"/>
            </a:endParaRPr>
          </a:p>
          <a:p>
            <a:pPr algn="ctr"/>
            <a:r>
              <a:rPr lang="en-SG" sz="1600">
                <a:cs typeface="Calibri"/>
              </a:rPr>
              <a:t>Teamwork </a:t>
            </a:r>
          </a:p>
          <a:p>
            <a:pPr algn="ctr"/>
            <a:r>
              <a:rPr lang="en-SG" sz="1600">
                <a:cs typeface="Calibri"/>
              </a:rPr>
              <a:t>&amp; Leadership</a:t>
            </a:r>
            <a:endParaRPr lang="en-SG" sz="1600">
              <a:ea typeface="Calibri"/>
              <a:cs typeface="Calibri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4799869" y="5862692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600">
                <a:cs typeface="Calibri"/>
              </a:rPr>
              <a:t>Improve </a:t>
            </a:r>
          </a:p>
          <a:p>
            <a:pPr algn="ctr"/>
            <a:r>
              <a:rPr lang="en-SG" sz="1600">
                <a:cs typeface="Calibri"/>
              </a:rPr>
              <a:t>Technology</a:t>
            </a:r>
            <a:endParaRPr lang="en-SG" sz="1600">
              <a:ea typeface="Calibri"/>
              <a:cs typeface="Calibri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721586" y="5862692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600">
                <a:cs typeface="Calibri"/>
              </a:rPr>
              <a:t>Improve </a:t>
            </a:r>
          </a:p>
          <a:p>
            <a:pPr algn="ctr"/>
            <a:r>
              <a:rPr lang="en-SG" sz="1600">
                <a:cs typeface="Calibri"/>
              </a:rPr>
              <a:t>Employee Skills</a:t>
            </a:r>
            <a:endParaRPr lang="en-SG" sz="1600">
              <a:ea typeface="Calibri"/>
              <a:cs typeface="Calibri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430226" y="234770"/>
            <a:ext cx="10559847" cy="4227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/>
              <a:t>Organization: </a:t>
            </a:r>
            <a:r>
              <a:rPr lang="en-US" sz="1600"/>
              <a:t>Nvidia Corporation</a:t>
            </a:r>
            <a:endParaRPr lang="en-SG">
              <a:cs typeface="Calibri" panose="020F0502020204030204"/>
            </a:endParaRPr>
          </a:p>
        </p:txBody>
      </p:sp>
      <p:sp>
        <p:nvSpPr>
          <p:cNvPr id="17" name="Rounded Rectangle 56">
            <a:extLst>
              <a:ext uri="{FF2B5EF4-FFF2-40B4-BE49-F238E27FC236}">
                <a16:creationId xmlns:a16="http://schemas.microsoft.com/office/drawing/2014/main" id="{2F446D9D-23B2-40A7-77C3-D717F6FC3EB4}"/>
              </a:ext>
            </a:extLst>
          </p:cNvPr>
          <p:cNvSpPr/>
          <p:nvPr/>
        </p:nvSpPr>
        <p:spPr>
          <a:xfrm>
            <a:off x="8647470" y="3764841"/>
            <a:ext cx="2369708" cy="85300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t"/>
          <a:lstStyle/>
          <a:p>
            <a:pPr marL="285750" indent="-285750">
              <a:buFont typeface="Arial"/>
              <a:buChar char="•"/>
            </a:pPr>
            <a:r>
              <a:rPr lang="en-SG" sz="1200">
                <a:ea typeface="Calibri"/>
                <a:cs typeface="Calibri" panose="020F0502020204030204"/>
              </a:rPr>
              <a:t>Customer Retention Rate</a:t>
            </a:r>
          </a:p>
          <a:p>
            <a:pPr marL="285750" indent="-285750">
              <a:buFont typeface="Arial"/>
              <a:buChar char="•"/>
            </a:pPr>
            <a:r>
              <a:rPr lang="en-SG" sz="1200">
                <a:ea typeface="Calibri"/>
                <a:cs typeface="Calibri" panose="020F0502020204030204"/>
              </a:rPr>
              <a:t>Churn Rate</a:t>
            </a:r>
            <a:endParaRPr lang="en-SG" sz="12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SG" sz="1200">
                <a:ea typeface="Calibri" panose="020F0502020204030204"/>
                <a:cs typeface="Calibri" panose="020F0502020204030204"/>
              </a:rPr>
              <a:t>Average Revenue Per User</a:t>
            </a:r>
          </a:p>
        </p:txBody>
      </p:sp>
      <p:sp>
        <p:nvSpPr>
          <p:cNvPr id="19" name="Rounded Rectangle 56">
            <a:extLst>
              <a:ext uri="{FF2B5EF4-FFF2-40B4-BE49-F238E27FC236}">
                <a16:creationId xmlns:a16="http://schemas.microsoft.com/office/drawing/2014/main" id="{37F44620-5ADF-36B7-1A92-20640E6DA6F6}"/>
              </a:ext>
            </a:extLst>
          </p:cNvPr>
          <p:cNvSpPr/>
          <p:nvPr/>
        </p:nvSpPr>
        <p:spPr>
          <a:xfrm>
            <a:off x="8647470" y="5800905"/>
            <a:ext cx="2369708" cy="85300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t"/>
          <a:lstStyle/>
          <a:p>
            <a:pPr marL="285750" indent="-285750">
              <a:buFont typeface="Arial"/>
              <a:buChar char="•"/>
            </a:pPr>
            <a:r>
              <a:rPr lang="en-SG" sz="1200">
                <a:ea typeface="Calibri"/>
                <a:cs typeface="Calibri"/>
              </a:rPr>
              <a:t>Supply Chain Efficacy</a:t>
            </a:r>
          </a:p>
          <a:p>
            <a:pPr marL="285750" indent="-285750">
              <a:buFont typeface="Arial"/>
              <a:buChar char="•"/>
            </a:pPr>
            <a:r>
              <a:rPr lang="en-SG" sz="1200">
                <a:ea typeface="Calibri"/>
                <a:cs typeface="Calibri"/>
              </a:rPr>
              <a:t>Technology Training Index</a:t>
            </a:r>
          </a:p>
          <a:p>
            <a:pPr marL="285750" indent="-285750">
              <a:buFont typeface="Arial"/>
              <a:buChar char="•"/>
            </a:pPr>
            <a:r>
              <a:rPr lang="en-SG" sz="1200">
                <a:ea typeface="Calibri"/>
                <a:cs typeface="Calibri"/>
              </a:rPr>
              <a:t>Employee Retention Rate</a:t>
            </a:r>
          </a:p>
        </p:txBody>
      </p:sp>
    </p:spTree>
    <p:extLst>
      <p:ext uri="{BB962C8B-B14F-4D97-AF65-F5344CB8AC3E}">
        <p14:creationId xmlns:p14="http://schemas.microsoft.com/office/powerpoint/2010/main" val="182442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22130"/>
              </p:ext>
            </p:extLst>
          </p:nvPr>
        </p:nvGraphicFramePr>
        <p:xfrm>
          <a:off x="321187" y="424698"/>
          <a:ext cx="4732594" cy="218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297">
                  <a:extLst>
                    <a:ext uri="{9D8B030D-6E8A-4147-A177-3AD203B41FA5}">
                      <a16:colId xmlns:a16="http://schemas.microsoft.com/office/drawing/2014/main" val="1140513560"/>
                    </a:ext>
                  </a:extLst>
                </a:gridCol>
                <a:gridCol w="2366297">
                  <a:extLst>
                    <a:ext uri="{9D8B030D-6E8A-4147-A177-3AD203B41FA5}">
                      <a16:colId xmlns:a16="http://schemas.microsoft.com/office/drawing/2014/main" val="2223174886"/>
                    </a:ext>
                  </a:extLst>
                </a:gridCol>
              </a:tblGrid>
              <a:tr h="437965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PI</a:t>
                      </a: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01451"/>
                  </a:ext>
                </a:extLst>
              </a:tr>
              <a:tr h="437965"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Ernest Lim Wei Yang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800" b="0" i="0" u="none" strike="noStrike" noProof="0">
                          <a:latin typeface="Calibri"/>
                        </a:rPr>
                        <a:t>Q2311002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70103"/>
                  </a:ext>
                </a:extLst>
              </a:tr>
              <a:tr h="437965"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Gary Tan Yi Feng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Z2181609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0074"/>
                  </a:ext>
                </a:extLst>
              </a:tr>
              <a:tr h="437965"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Hoe Lydia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K2070578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3470"/>
                  </a:ext>
                </a:extLst>
              </a:tr>
              <a:tr h="437965"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Liu Qi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altLang="zh-CN"/>
                        <a:t>K2110845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1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87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Yimiao (SUSS)</dc:creator>
  <cp:revision>3</cp:revision>
  <dcterms:created xsi:type="dcterms:W3CDTF">2021-01-18T14:36:26Z</dcterms:created>
  <dcterms:modified xsi:type="dcterms:W3CDTF">2024-01-27T03:52:58Z</dcterms:modified>
</cp:coreProperties>
</file>