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90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243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145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032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00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983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387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02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97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700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26D7-46EF-4187-8A22-55157EF024A5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029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226D7-46EF-4187-8A22-55157EF024A5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D0EFC-F9F6-411F-B684-D493255F2E31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10287-A4CC-BF8A-BC27-A968E3E8EED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74487" y="6642100"/>
            <a:ext cx="8715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Seagate Internal</a:t>
            </a:r>
          </a:p>
        </p:txBody>
      </p:sp>
    </p:spTree>
    <p:extLst>
      <p:ext uri="{BB962C8B-B14F-4D97-AF65-F5344CB8AC3E}">
        <p14:creationId xmlns:p14="http://schemas.microsoft.com/office/powerpoint/2010/main" val="92614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2785" y="2752906"/>
            <a:ext cx="8114891" cy="853003"/>
            <a:chOff x="0" y="3259"/>
            <a:chExt cx="8128000" cy="1199645"/>
          </a:xfrm>
        </p:grpSpPr>
        <p:sp>
          <p:nvSpPr>
            <p:cNvPr id="3" name="Rounded Rectangle 2"/>
            <p:cNvSpPr/>
            <p:nvPr/>
          </p:nvSpPr>
          <p:spPr>
            <a:xfrm>
              <a:off x="0" y="3259"/>
              <a:ext cx="8128000" cy="11996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Rounded Rectangle 4"/>
            <p:cNvSpPr txBox="1"/>
            <p:nvPr/>
          </p:nvSpPr>
          <p:spPr>
            <a:xfrm>
              <a:off x="0" y="3259"/>
              <a:ext cx="2438400" cy="1199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Financial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8293" y="3764834"/>
            <a:ext cx="8114891" cy="853003"/>
            <a:chOff x="0" y="1407426"/>
            <a:chExt cx="8128000" cy="1199645"/>
          </a:xfrm>
        </p:grpSpPr>
        <p:sp>
          <p:nvSpPr>
            <p:cNvPr id="7" name="Rounded Rectangle 6"/>
            <p:cNvSpPr/>
            <p:nvPr/>
          </p:nvSpPr>
          <p:spPr>
            <a:xfrm>
              <a:off x="0" y="1407426"/>
              <a:ext cx="8128000" cy="11996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0" y="1407426"/>
              <a:ext cx="2438400" cy="1199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Customer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1020" y="4785856"/>
            <a:ext cx="8114891" cy="853003"/>
            <a:chOff x="0" y="2811594"/>
            <a:chExt cx="8128000" cy="1199645"/>
          </a:xfrm>
        </p:grpSpPr>
        <p:sp>
          <p:nvSpPr>
            <p:cNvPr id="10" name="Rounded Rectangle 9"/>
            <p:cNvSpPr/>
            <p:nvPr/>
          </p:nvSpPr>
          <p:spPr>
            <a:xfrm>
              <a:off x="0" y="2811594"/>
              <a:ext cx="8128000" cy="11996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ed Rectangle 4"/>
            <p:cNvSpPr txBox="1"/>
            <p:nvPr/>
          </p:nvSpPr>
          <p:spPr>
            <a:xfrm>
              <a:off x="0" y="2811594"/>
              <a:ext cx="2438400" cy="1199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Internal Business Process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8293" y="5803701"/>
            <a:ext cx="8114891" cy="853003"/>
            <a:chOff x="0" y="4215762"/>
            <a:chExt cx="8128000" cy="1199645"/>
          </a:xfrm>
        </p:grpSpPr>
        <p:sp>
          <p:nvSpPr>
            <p:cNvPr id="13" name="Rounded Rectangle 12"/>
            <p:cNvSpPr/>
            <p:nvPr/>
          </p:nvSpPr>
          <p:spPr>
            <a:xfrm>
              <a:off x="0" y="4215762"/>
              <a:ext cx="8128000" cy="119964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4"/>
            <p:cNvSpPr txBox="1"/>
            <p:nvPr/>
          </p:nvSpPr>
          <p:spPr>
            <a:xfrm>
              <a:off x="0" y="4215762"/>
              <a:ext cx="2438400" cy="1199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Learning and Growth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422785" y="741563"/>
            <a:ext cx="10559847" cy="4227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Vision: Harness technology and innovation to enable a more secure and sustainable world</a:t>
            </a:r>
            <a:endParaRPr lang="en-SG" dirty="0"/>
          </a:p>
        </p:txBody>
      </p:sp>
      <p:sp>
        <p:nvSpPr>
          <p:cNvPr id="52" name="Rounded Rectangle 51"/>
          <p:cNvSpPr/>
          <p:nvPr/>
        </p:nvSpPr>
        <p:spPr>
          <a:xfrm>
            <a:off x="422785" y="1262013"/>
            <a:ext cx="10559847" cy="4719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Mission: Become a global technology, defense and engineering powerhouse </a:t>
            </a:r>
            <a:endParaRPr lang="en-SG" dirty="0"/>
          </a:p>
        </p:txBody>
      </p:sp>
      <p:sp>
        <p:nvSpPr>
          <p:cNvPr id="53" name="Rounded Rectangle 52"/>
          <p:cNvSpPr/>
          <p:nvPr/>
        </p:nvSpPr>
        <p:spPr>
          <a:xfrm>
            <a:off x="422785" y="1840808"/>
            <a:ext cx="10559847" cy="4142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Strategy Theme: Grow people, markets and businesses around the world and to create solutions that win</a:t>
            </a:r>
            <a:endParaRPr lang="en-SG" dirty="0"/>
          </a:p>
        </p:txBody>
      </p:sp>
      <p:sp>
        <p:nvSpPr>
          <p:cNvPr id="54" name="Rounded Rectangle 53"/>
          <p:cNvSpPr/>
          <p:nvPr/>
        </p:nvSpPr>
        <p:spPr>
          <a:xfrm>
            <a:off x="422785" y="2340075"/>
            <a:ext cx="8100399" cy="2753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Objectives and Strategy Map</a:t>
            </a:r>
            <a:endParaRPr lang="en-SG" dirty="0"/>
          </a:p>
        </p:txBody>
      </p:sp>
      <p:sp>
        <p:nvSpPr>
          <p:cNvPr id="55" name="Rounded Rectangle 54"/>
          <p:cNvSpPr/>
          <p:nvPr/>
        </p:nvSpPr>
        <p:spPr>
          <a:xfrm>
            <a:off x="8647470" y="2340075"/>
            <a:ext cx="2335162" cy="271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Measures</a:t>
            </a:r>
            <a:endParaRPr lang="en-SG" dirty="0"/>
          </a:p>
        </p:txBody>
      </p:sp>
      <p:sp>
        <p:nvSpPr>
          <p:cNvPr id="57" name="Rounded Rectangle 56"/>
          <p:cNvSpPr/>
          <p:nvPr/>
        </p:nvSpPr>
        <p:spPr>
          <a:xfrm>
            <a:off x="8647469" y="2752905"/>
            <a:ext cx="3280071" cy="85300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600" dirty="0"/>
              <a:t>Financial Discipline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600" dirty="0"/>
              <a:t>Strong execution on priorities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600" dirty="0"/>
              <a:t>Management of supply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8630197" y="3764833"/>
            <a:ext cx="3153510" cy="85300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Customer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Total customer experience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8630196" y="4755363"/>
            <a:ext cx="3153509" cy="85300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long term financial model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647470" y="5803700"/>
            <a:ext cx="3153508" cy="80624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Decrease attrition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Stability and future outlook</a:t>
            </a:r>
          </a:p>
          <a:p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2857252" y="2805780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Drive cash generation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4814361" y="2805780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Strengthen balance sheet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6736078" y="2805780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Increase profitability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857252" y="3823828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Provide customer solutions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4814361" y="3823828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Align top customers to product placement plan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6736078" y="3823828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Lower customer total cost ownership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2839979" y="4835815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Strict cost controls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4797088" y="4835815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Achieve cost targets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6718805" y="4835815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Minimizing workforce reduction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842760" y="5862692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Consistency and focus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4799869" y="5862692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Recognizing employees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6721586" y="5862692"/>
            <a:ext cx="1586929" cy="7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Company expansion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430226" y="234770"/>
            <a:ext cx="10559847" cy="4227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Organization: ST Engineering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442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00176"/>
              </p:ext>
            </p:extLst>
          </p:nvPr>
        </p:nvGraphicFramePr>
        <p:xfrm>
          <a:off x="321187" y="424698"/>
          <a:ext cx="4732594" cy="306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297">
                  <a:extLst>
                    <a:ext uri="{9D8B030D-6E8A-4147-A177-3AD203B41FA5}">
                      <a16:colId xmlns:a16="http://schemas.microsoft.com/office/drawing/2014/main" val="1140513560"/>
                    </a:ext>
                  </a:extLst>
                </a:gridCol>
                <a:gridCol w="2366297">
                  <a:extLst>
                    <a:ext uri="{9D8B030D-6E8A-4147-A177-3AD203B41FA5}">
                      <a16:colId xmlns:a16="http://schemas.microsoft.com/office/drawing/2014/main" val="2223174886"/>
                    </a:ext>
                  </a:extLst>
                </a:gridCol>
              </a:tblGrid>
              <a:tr h="437965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01451"/>
                  </a:ext>
                </a:extLst>
              </a:tr>
              <a:tr h="437965">
                <a:tc>
                  <a:txBody>
                    <a:bodyPr/>
                    <a:lstStyle/>
                    <a:p>
                      <a:r>
                        <a:rPr lang="en-SG" dirty="0"/>
                        <a:t>Pruek Sunand 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N2111046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476559"/>
                  </a:ext>
                </a:extLst>
              </a:tr>
              <a:tr h="437965">
                <a:tc>
                  <a:txBody>
                    <a:bodyPr/>
                    <a:lstStyle/>
                    <a:p>
                      <a:r>
                        <a:rPr lang="en-SG" dirty="0"/>
                        <a:t>Muhammad Khairy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H2271142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070103"/>
                  </a:ext>
                </a:extLst>
              </a:tr>
              <a:tr h="437965">
                <a:tc>
                  <a:txBody>
                    <a:bodyPr/>
                    <a:lstStyle/>
                    <a:p>
                      <a:r>
                        <a:rPr lang="en-SG" dirty="0" err="1"/>
                        <a:t>Hariz</a:t>
                      </a:r>
                      <a:r>
                        <a:rPr lang="en-SG" dirty="0"/>
                        <a:t> Rayyan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W2380642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50074"/>
                  </a:ext>
                </a:extLst>
              </a:tr>
              <a:tr h="43796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3470"/>
                  </a:ext>
                </a:extLst>
              </a:tr>
              <a:tr h="43796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16414"/>
                  </a:ext>
                </a:extLst>
              </a:tr>
              <a:tr h="43796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47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87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6e366eb-86f1-4645-85a7-f29555b26fee}" enabled="1" method="Standard" siteId="{d466216a-c643-434a-9c2e-057448c17cb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138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Yimiao (SUSS)</dc:creator>
  <cp:lastModifiedBy>David Pruek Sunand</cp:lastModifiedBy>
  <cp:revision>12</cp:revision>
  <dcterms:created xsi:type="dcterms:W3CDTF">2021-01-18T14:36:26Z</dcterms:created>
  <dcterms:modified xsi:type="dcterms:W3CDTF">2024-01-31T05:29:45Z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Seagate Internal</vt:lpwstr>
  </property>
</Properties>
</file>