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notesMasterIdLst>
    <p:notesMasterId r:id="rId18"/>
  </p:notesMasterIdLst>
  <p:sldIdLst>
    <p:sldId id="257" r:id="rId2"/>
    <p:sldId id="270" r:id="rId3"/>
    <p:sldId id="261" r:id="rId4"/>
    <p:sldId id="258" r:id="rId5"/>
    <p:sldId id="263" r:id="rId6"/>
    <p:sldId id="266" r:id="rId7"/>
    <p:sldId id="265" r:id="rId8"/>
    <p:sldId id="264" r:id="rId9"/>
    <p:sldId id="267" r:id="rId10"/>
    <p:sldId id="268" r:id="rId11"/>
    <p:sldId id="273" r:id="rId12"/>
    <p:sldId id="274" r:id="rId13"/>
    <p:sldId id="275" r:id="rId14"/>
    <p:sldId id="271" r:id="rId15"/>
    <p:sldId id="272" r:id="rId16"/>
    <p:sldId id="269" r:id="rId17"/>
  </p:sldIdLst>
  <p:sldSz cx="12192000" cy="6858000"/>
  <p:notesSz cx="6858000" cy="9144000"/>
  <p:embeddedFontLst>
    <p:embeddedFont>
      <p:font typeface="Eras Demi ITC" panose="020B0805030504020804" pitchFamily="34" charset="0"/>
      <p:regular r:id="rId19"/>
    </p:embeddedFont>
    <p:embeddedFont>
      <p:font typeface="나눔스퀘어" panose="020B0600000101010101" pitchFamily="50" charset="-127"/>
      <p:regular r:id="rId20"/>
    </p:embeddedFon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00002F"/>
    <a:srgbClr val="634EEA"/>
    <a:srgbClr val="523BE8"/>
    <a:srgbClr val="BDBDFF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6344" autoAdjust="0"/>
  </p:normalViewPr>
  <p:slideViewPr>
    <p:cSldViewPr snapToGrid="0">
      <p:cViewPr varScale="1">
        <p:scale>
          <a:sx n="65" d="100"/>
          <a:sy n="65" d="100"/>
        </p:scale>
        <p:origin x="8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2.svg"/><Relationship Id="rId4" Type="http://schemas.openxmlformats.org/officeDocument/2006/relationships/image" Target="../media/image3.sv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3952" y="2447473"/>
            <a:ext cx="1008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범죄 예방을 위한 </a:t>
            </a:r>
            <a:r>
              <a:rPr lang="ko-KR" altLang="ko-KR" sz="32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미허가</a:t>
            </a:r>
            <a:r>
              <a:rPr lang="ko-KR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출입 탐지/대응 모델:</a:t>
            </a:r>
            <a:endParaRPr lang="en-US" altLang="ko-KR" sz="32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중앙대학교 310관 적용 예시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4161505"/>
            <a:ext cx="3818246" cy="3697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김영빈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조현우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최경식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9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1747" y="422154"/>
            <a:ext cx="36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파일럿 테스팅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310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0F06AA-C7D3-49D7-8364-891FB2C5AB37}"/>
              </a:ext>
            </a:extLst>
          </p:cNvPr>
          <p:cNvCxnSpPr/>
          <p:nvPr/>
        </p:nvCxnSpPr>
        <p:spPr>
          <a:xfrm>
            <a:off x="112137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AECBB-C721-4EFB-B336-66748504141C}"/>
              </a:ext>
            </a:extLst>
          </p:cNvPr>
          <p:cNvCxnSpPr/>
          <p:nvPr/>
        </p:nvCxnSpPr>
        <p:spPr>
          <a:xfrm>
            <a:off x="1035227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2C7A15-EA48-4835-9EBA-51DC1D911CF7}"/>
              </a:ext>
            </a:extLst>
          </p:cNvPr>
          <p:cNvCxnSpPr/>
          <p:nvPr/>
        </p:nvCxnSpPr>
        <p:spPr>
          <a:xfrm>
            <a:off x="1077984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C9929E-2551-4686-8F2E-9BC16F3F0516}"/>
              </a:ext>
            </a:extLst>
          </p:cNvPr>
          <p:cNvCxnSpPr/>
          <p:nvPr/>
        </p:nvCxnSpPr>
        <p:spPr>
          <a:xfrm>
            <a:off x="99120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B39FF88-57EC-468F-94CA-B571C3E12973}"/>
              </a:ext>
            </a:extLst>
          </p:cNvPr>
          <p:cNvCxnSpPr/>
          <p:nvPr/>
        </p:nvCxnSpPr>
        <p:spPr>
          <a:xfrm>
            <a:off x="1164827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F35D85-FC1E-45DA-A532-218028365C91}"/>
              </a:ext>
            </a:extLst>
          </p:cNvPr>
          <p:cNvSpPr txBox="1"/>
          <p:nvPr/>
        </p:nvSpPr>
        <p:spPr>
          <a:xfrm>
            <a:off x="1431243" y="1402027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2FD70-EC61-4096-9068-C0D519D4B75B}"/>
              </a:ext>
            </a:extLst>
          </p:cNvPr>
          <p:cNvSpPr txBox="1"/>
          <p:nvPr/>
        </p:nvSpPr>
        <p:spPr>
          <a:xfrm>
            <a:off x="921747" y="140202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67DAFE85-5490-4AFD-BDA1-7979E5D6A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58219"/>
              </p:ext>
            </p:extLst>
          </p:nvPr>
        </p:nvGraphicFramePr>
        <p:xfrm>
          <a:off x="2965336" y="2376313"/>
          <a:ext cx="6261328" cy="26917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130664">
                  <a:extLst>
                    <a:ext uri="{9D8B030D-6E8A-4147-A177-3AD203B41FA5}">
                      <a16:colId xmlns:a16="http://schemas.microsoft.com/office/drawing/2014/main" val="1895330473"/>
                    </a:ext>
                  </a:extLst>
                </a:gridCol>
                <a:gridCol w="3130664">
                  <a:extLst>
                    <a:ext uri="{9D8B030D-6E8A-4147-A177-3AD203B41FA5}">
                      <a16:colId xmlns:a16="http://schemas.microsoft.com/office/drawing/2014/main" val="624958221"/>
                    </a:ext>
                  </a:extLst>
                </a:gridCol>
              </a:tblGrid>
              <a:tr h="44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00002F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사용 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00002F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65386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Python</a:t>
                      </a:r>
                      <a:endParaRPr lang="ko-KR" altLang="en-US" sz="1600" b="1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크롤링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55236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Excel</a:t>
                      </a:r>
                      <a:endParaRPr lang="ko-KR" altLang="en-US" sz="1600" b="1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32171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AWS</a:t>
                      </a:r>
                      <a:endParaRPr lang="ko-KR" altLang="en-US" sz="1600" b="1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55069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Github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버전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26888"/>
                  </a:ext>
                </a:extLst>
              </a:tr>
              <a:tr h="448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Gmail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이상 식별 결과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94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CA2FD70-EC61-4096-9068-C0D519D4B75B}"/>
              </a:ext>
            </a:extLst>
          </p:cNvPr>
          <p:cNvSpPr txBox="1"/>
          <p:nvPr/>
        </p:nvSpPr>
        <p:spPr>
          <a:xfrm>
            <a:off x="921747" y="1402027"/>
            <a:ext cx="3595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02 -1.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강의실 사용 계획 파악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9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1747" y="422154"/>
            <a:ext cx="36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파일럿 테스팅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310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0F06AA-C7D3-49D7-8364-891FB2C5AB37}"/>
              </a:ext>
            </a:extLst>
          </p:cNvPr>
          <p:cNvCxnSpPr/>
          <p:nvPr/>
        </p:nvCxnSpPr>
        <p:spPr>
          <a:xfrm>
            <a:off x="112137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AECBB-C721-4EFB-B336-66748504141C}"/>
              </a:ext>
            </a:extLst>
          </p:cNvPr>
          <p:cNvCxnSpPr/>
          <p:nvPr/>
        </p:nvCxnSpPr>
        <p:spPr>
          <a:xfrm>
            <a:off x="1035227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2C7A15-EA48-4835-9EBA-51DC1D911CF7}"/>
              </a:ext>
            </a:extLst>
          </p:cNvPr>
          <p:cNvCxnSpPr/>
          <p:nvPr/>
        </p:nvCxnSpPr>
        <p:spPr>
          <a:xfrm>
            <a:off x="1077984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C9929E-2551-4686-8F2E-9BC16F3F0516}"/>
              </a:ext>
            </a:extLst>
          </p:cNvPr>
          <p:cNvCxnSpPr/>
          <p:nvPr/>
        </p:nvCxnSpPr>
        <p:spPr>
          <a:xfrm>
            <a:off x="99120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B39FF88-57EC-468F-94CA-B571C3E12973}"/>
              </a:ext>
            </a:extLst>
          </p:cNvPr>
          <p:cNvCxnSpPr/>
          <p:nvPr/>
        </p:nvCxnSpPr>
        <p:spPr>
          <a:xfrm>
            <a:off x="1164827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2.png">
            <a:extLst>
              <a:ext uri="{FF2B5EF4-FFF2-40B4-BE49-F238E27FC236}">
                <a16:creationId xmlns:a16="http://schemas.microsoft.com/office/drawing/2014/main" id="{AFD4F29F-BA6F-4523-9357-1D6D3C71C9F6}"/>
              </a:ext>
            </a:extLst>
          </p:cNvPr>
          <p:cNvPicPr/>
          <p:nvPr/>
        </p:nvPicPr>
        <p:blipFill>
          <a:blip r:embed="rId2"/>
          <a:srcRect t="46364" r="900"/>
          <a:stretch>
            <a:fillRect/>
          </a:stretch>
        </p:blipFill>
        <p:spPr>
          <a:xfrm>
            <a:off x="6324323" y="2973826"/>
            <a:ext cx="4387951" cy="3119456"/>
          </a:xfrm>
          <a:prstGeom prst="rect">
            <a:avLst/>
          </a:prstGeom>
          <a:ln>
            <a:solidFill>
              <a:srgbClr val="00002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1.png">
            <a:extLst>
              <a:ext uri="{FF2B5EF4-FFF2-40B4-BE49-F238E27FC236}">
                <a16:creationId xmlns:a16="http://schemas.microsoft.com/office/drawing/2014/main" id="{A216248B-61D3-49E9-9CE2-4A3CA0875D9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56000" y="596325"/>
            <a:ext cx="4118034" cy="1843181"/>
          </a:xfrm>
          <a:prstGeom prst="rect">
            <a:avLst/>
          </a:prstGeom>
          <a:ln>
            <a:solidFill>
              <a:srgbClr val="00002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3CD120-0731-42D1-8A7F-A859A4EE705C}"/>
              </a:ext>
            </a:extLst>
          </p:cNvPr>
          <p:cNvSpPr txBox="1"/>
          <p:nvPr/>
        </p:nvSpPr>
        <p:spPr>
          <a:xfrm>
            <a:off x="921747" y="2258790"/>
            <a:ext cx="4387954" cy="345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학교 포탈 사이트에 존재하는 </a:t>
            </a:r>
            <a:r>
              <a:rPr lang="ko-KR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강의 계획서를 </a:t>
            </a:r>
            <a:b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</a:br>
            <a:r>
              <a:rPr lang="ko-KR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모두 크롤링</a:t>
            </a: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하여, 시간표와 강의실, 위치 데이터를 구해온다.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ko-KR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중앙대학교 홈페이지에서 각 건물에 존재하는 </a:t>
            </a:r>
            <a:r>
              <a:rPr lang="ko-KR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모든 호실 정보에 접근</a:t>
            </a: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하여, 이 중에서 </a:t>
            </a:r>
            <a:r>
              <a:rPr lang="ko-KR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강의실의 목적으로 사용되는 곳을 크롤링</a:t>
            </a: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한다.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ko-KR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1과 2에서 구한 데이터를 이용하여, 각 강의실마다 수업 시간표를 구한다.</a:t>
            </a:r>
            <a:endParaRPr lang="ko-KR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F00D0-5194-4083-9A64-F5899267C8D1}"/>
              </a:ext>
            </a:extLst>
          </p:cNvPr>
          <p:cNvSpPr txBox="1"/>
          <p:nvPr/>
        </p:nvSpPr>
        <p:spPr>
          <a:xfrm>
            <a:off x="6682022" y="2504315"/>
            <a:ext cx="3665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강의 계획서 </a:t>
            </a:r>
            <a:r>
              <a:rPr lang="en-US" altLang="ko-KR" sz="1100" dirty="0"/>
              <a:t>Data Source&gt;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81CE3-E524-421E-98F1-374D570966F6}"/>
              </a:ext>
            </a:extLst>
          </p:cNvPr>
          <p:cNvSpPr txBox="1"/>
          <p:nvPr/>
        </p:nvSpPr>
        <p:spPr>
          <a:xfrm>
            <a:off x="6685303" y="6168400"/>
            <a:ext cx="3665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호실 정보 </a:t>
            </a:r>
            <a:r>
              <a:rPr lang="en-US" altLang="ko-KR" sz="1100" dirty="0"/>
              <a:t>Data Source&gt;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734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CA2FD70-EC61-4096-9068-C0D519D4B75B}"/>
              </a:ext>
            </a:extLst>
          </p:cNvPr>
          <p:cNvSpPr txBox="1"/>
          <p:nvPr/>
        </p:nvSpPr>
        <p:spPr>
          <a:xfrm>
            <a:off x="921747" y="1402027"/>
            <a:ext cx="517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02 -2.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실제 강의실 사용 현황 파악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9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1747" y="422154"/>
            <a:ext cx="36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파일럿 테스팅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310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0F06AA-C7D3-49D7-8364-891FB2C5AB37}"/>
              </a:ext>
            </a:extLst>
          </p:cNvPr>
          <p:cNvCxnSpPr/>
          <p:nvPr/>
        </p:nvCxnSpPr>
        <p:spPr>
          <a:xfrm>
            <a:off x="112137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AECBB-C721-4EFB-B336-66748504141C}"/>
              </a:ext>
            </a:extLst>
          </p:cNvPr>
          <p:cNvCxnSpPr/>
          <p:nvPr/>
        </p:nvCxnSpPr>
        <p:spPr>
          <a:xfrm>
            <a:off x="1035227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2C7A15-EA48-4835-9EBA-51DC1D911CF7}"/>
              </a:ext>
            </a:extLst>
          </p:cNvPr>
          <p:cNvCxnSpPr/>
          <p:nvPr/>
        </p:nvCxnSpPr>
        <p:spPr>
          <a:xfrm>
            <a:off x="1077984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C9929E-2551-4686-8F2E-9BC16F3F0516}"/>
              </a:ext>
            </a:extLst>
          </p:cNvPr>
          <p:cNvCxnSpPr/>
          <p:nvPr/>
        </p:nvCxnSpPr>
        <p:spPr>
          <a:xfrm>
            <a:off x="99120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B39FF88-57EC-468F-94CA-B571C3E12973}"/>
              </a:ext>
            </a:extLst>
          </p:cNvPr>
          <p:cNvCxnSpPr/>
          <p:nvPr/>
        </p:nvCxnSpPr>
        <p:spPr>
          <a:xfrm>
            <a:off x="1164827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754AE09-857D-4058-896F-FF0F91FC1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20185"/>
              </p:ext>
            </p:extLst>
          </p:nvPr>
        </p:nvGraphicFramePr>
        <p:xfrm>
          <a:off x="1618594" y="2605520"/>
          <a:ext cx="9080864" cy="2200561"/>
        </p:xfrm>
        <a:graphic>
          <a:graphicData uri="http://schemas.openxmlformats.org/drawingml/2006/table">
            <a:tbl>
              <a:tblPr/>
              <a:tblGrid>
                <a:gridCol w="2466967">
                  <a:extLst>
                    <a:ext uri="{9D8B030D-6E8A-4147-A177-3AD203B41FA5}">
                      <a16:colId xmlns:a16="http://schemas.microsoft.com/office/drawing/2014/main" val="3575524503"/>
                    </a:ext>
                  </a:extLst>
                </a:gridCol>
                <a:gridCol w="6613897">
                  <a:extLst>
                    <a:ext uri="{9D8B030D-6E8A-4147-A177-3AD203B41FA5}">
                      <a16:colId xmlns:a16="http://schemas.microsoft.com/office/drawing/2014/main" val="1884393617"/>
                    </a:ext>
                  </a:extLst>
                </a:gridCol>
              </a:tblGrid>
              <a:tr h="572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 Unicode MS"/>
                        </a:rPr>
                        <a:t>외부 요인</a:t>
                      </a:r>
                      <a:endParaRPr lang="ko-KR" sz="20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 Unicode MS"/>
                        </a:rPr>
                        <a:t>설명</a:t>
                      </a:r>
                      <a:endParaRPr lang="ko-KR" sz="20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89361"/>
                  </a:ext>
                </a:extLst>
              </a:tr>
              <a:tr h="542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 Unicode MS"/>
                        </a:rPr>
                        <a:t>전력 사용량 탐지</a:t>
                      </a:r>
                      <a:endParaRPr lang="ko-KR" sz="20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 Unicode MS"/>
                        </a:rPr>
                        <a:t>전력 사용량이 </a:t>
                      </a:r>
                      <a:r>
                        <a:rPr lang="ko-KR" altLang="en-US" sz="14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 Unicode MS"/>
                        </a:rPr>
                        <a:t>기준</a:t>
                      </a:r>
                      <a:r>
                        <a:rPr lang="ko-KR" sz="14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 Unicode MS"/>
                        </a:rPr>
                        <a:t>을 초과하면 강의실이 사용 중이라고 판단 및 신호 전송</a:t>
                      </a:r>
                      <a:endParaRPr lang="ko-KR" sz="20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182632"/>
                  </a:ext>
                </a:extLst>
              </a:tr>
              <a:tr h="542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 Unicode MS"/>
                        </a:rPr>
                        <a:t>형광등 온도 감지 센서</a:t>
                      </a:r>
                      <a:endParaRPr lang="ko-KR" sz="20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 Unicode MS"/>
                        </a:rPr>
                        <a:t>형광등의 발열 정도에 따라 온도를 감지하여 신호 전송</a:t>
                      </a:r>
                      <a:endParaRPr lang="ko-KR" sz="20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652791"/>
                  </a:ext>
                </a:extLst>
              </a:tr>
              <a:tr h="542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 Unicode MS"/>
                        </a:rPr>
                        <a:t>모션 감지 센서</a:t>
                      </a:r>
                      <a:endParaRPr lang="ko-KR" sz="2000" dirty="0"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 Unicode MS"/>
                        </a:rPr>
                        <a:t>움직임이 인식될 때마다 신호를 전송</a:t>
                      </a:r>
                      <a:endParaRPr lang="ko-KR" sz="20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8885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4E73AC-4E58-4AE5-BA4F-0759EEBF1B41}"/>
              </a:ext>
            </a:extLst>
          </p:cNvPr>
          <p:cNvSpPr txBox="1"/>
          <p:nvPr/>
        </p:nvSpPr>
        <p:spPr>
          <a:xfrm>
            <a:off x="1526635" y="2049940"/>
            <a:ext cx="450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미허가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출입 탐지를 위한 기준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요인</a:t>
            </a:r>
          </a:p>
        </p:txBody>
      </p:sp>
    </p:spTree>
    <p:extLst>
      <p:ext uri="{BB962C8B-B14F-4D97-AF65-F5344CB8AC3E}">
        <p14:creationId xmlns:p14="http://schemas.microsoft.com/office/powerpoint/2010/main" val="286873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CA2FD70-EC61-4096-9068-C0D519D4B75B}"/>
              </a:ext>
            </a:extLst>
          </p:cNvPr>
          <p:cNvSpPr txBox="1"/>
          <p:nvPr/>
        </p:nvSpPr>
        <p:spPr>
          <a:xfrm>
            <a:off x="921747" y="1402027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02 -3.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미허가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출입 탐지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9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1747" y="422154"/>
            <a:ext cx="36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파일럿 테스팅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310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0F06AA-C7D3-49D7-8364-891FB2C5AB37}"/>
              </a:ext>
            </a:extLst>
          </p:cNvPr>
          <p:cNvCxnSpPr/>
          <p:nvPr/>
        </p:nvCxnSpPr>
        <p:spPr>
          <a:xfrm>
            <a:off x="112137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AECBB-C721-4EFB-B336-66748504141C}"/>
              </a:ext>
            </a:extLst>
          </p:cNvPr>
          <p:cNvCxnSpPr/>
          <p:nvPr/>
        </p:nvCxnSpPr>
        <p:spPr>
          <a:xfrm>
            <a:off x="1035227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2C7A15-EA48-4835-9EBA-51DC1D911CF7}"/>
              </a:ext>
            </a:extLst>
          </p:cNvPr>
          <p:cNvCxnSpPr/>
          <p:nvPr/>
        </p:nvCxnSpPr>
        <p:spPr>
          <a:xfrm>
            <a:off x="1077984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C9929E-2551-4686-8F2E-9BC16F3F0516}"/>
              </a:ext>
            </a:extLst>
          </p:cNvPr>
          <p:cNvCxnSpPr/>
          <p:nvPr/>
        </p:nvCxnSpPr>
        <p:spPr>
          <a:xfrm>
            <a:off x="99120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B39FF88-57EC-468F-94CA-B571C3E12973}"/>
              </a:ext>
            </a:extLst>
          </p:cNvPr>
          <p:cNvCxnSpPr/>
          <p:nvPr/>
        </p:nvCxnSpPr>
        <p:spPr>
          <a:xfrm>
            <a:off x="1164827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nsor 이미지, 스톡 사진 및 벡터 | Shutterstock">
            <a:extLst>
              <a:ext uri="{FF2B5EF4-FFF2-40B4-BE49-F238E27FC236}">
                <a16:creationId xmlns:a16="http://schemas.microsoft.com/office/drawing/2014/main" id="{FD5B6453-6EBE-4FE6-A23B-A6C1CFFFC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7"/>
          <a:stretch/>
        </p:blipFill>
        <p:spPr bwMode="auto">
          <a:xfrm>
            <a:off x="1170294" y="2675687"/>
            <a:ext cx="1891847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 descr="목록">
            <a:extLst>
              <a:ext uri="{FF2B5EF4-FFF2-40B4-BE49-F238E27FC236}">
                <a16:creationId xmlns:a16="http://schemas.microsoft.com/office/drawing/2014/main" id="{49045DB6-D62D-4896-995C-9864DDD8B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3870" y="2839497"/>
            <a:ext cx="1440724" cy="1440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92FA30-58BC-42F3-A43D-5D3685BF5645}"/>
              </a:ext>
            </a:extLst>
          </p:cNvPr>
          <p:cNvSpPr txBox="1"/>
          <p:nvPr/>
        </p:nvSpPr>
        <p:spPr>
          <a:xfrm>
            <a:off x="6265376" y="4222322"/>
            <a:ext cx="153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 계획 </a:t>
            </a:r>
            <a:r>
              <a:rPr lang="en-US" altLang="ko-KR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</a:t>
            </a:r>
            <a:endParaRPr lang="ko-KR" altLang="en-US" sz="1400" dirty="0">
              <a:solidFill>
                <a:srgbClr val="00002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래픽 12" descr="체크리스트">
            <a:extLst>
              <a:ext uri="{FF2B5EF4-FFF2-40B4-BE49-F238E27FC236}">
                <a16:creationId xmlns:a16="http://schemas.microsoft.com/office/drawing/2014/main" id="{30ACC530-A03B-4011-91BB-19EBC8887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5016" y="2806573"/>
            <a:ext cx="1440724" cy="1440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FBAA5C-A658-44AF-9B68-69A44A2A2292}"/>
              </a:ext>
            </a:extLst>
          </p:cNvPr>
          <p:cNvSpPr txBox="1"/>
          <p:nvPr/>
        </p:nvSpPr>
        <p:spPr>
          <a:xfrm>
            <a:off x="3642903" y="4219450"/>
            <a:ext cx="178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사용</a:t>
            </a:r>
            <a:r>
              <a:rPr lang="en-US" altLang="ko-KR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추정</a:t>
            </a:r>
            <a:r>
              <a:rPr lang="en-US" altLang="ko-KR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Data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29487F4-5645-43F0-8138-8A90DA5EE898}"/>
              </a:ext>
            </a:extLst>
          </p:cNvPr>
          <p:cNvSpPr/>
          <p:nvPr/>
        </p:nvSpPr>
        <p:spPr>
          <a:xfrm rot="10800000">
            <a:off x="7941272" y="3435114"/>
            <a:ext cx="1497642" cy="348045"/>
          </a:xfrm>
          <a:prstGeom prst="rightArrow">
            <a:avLst>
              <a:gd name="adj1" fmla="val 27364"/>
              <a:gd name="adj2" fmla="val 44341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FAE80C35-BAC5-4F59-B53F-2CD888063787}"/>
              </a:ext>
            </a:extLst>
          </p:cNvPr>
          <p:cNvSpPr/>
          <p:nvPr/>
        </p:nvSpPr>
        <p:spPr>
          <a:xfrm>
            <a:off x="5466029" y="3449755"/>
            <a:ext cx="638386" cy="318763"/>
          </a:xfrm>
          <a:prstGeom prst="leftRightArrow">
            <a:avLst>
              <a:gd name="adj1" fmla="val 36993"/>
              <a:gd name="adj2" fmla="val 57486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B8386-1155-41BD-907A-0C61C7604347}"/>
              </a:ext>
            </a:extLst>
          </p:cNvPr>
          <p:cNvSpPr txBox="1"/>
          <p:nvPr/>
        </p:nvSpPr>
        <p:spPr>
          <a:xfrm>
            <a:off x="5447575" y="3783160"/>
            <a:ext cx="68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E199036-002C-47EF-A1C7-08BA4C3812EF}"/>
              </a:ext>
            </a:extLst>
          </p:cNvPr>
          <p:cNvSpPr/>
          <p:nvPr/>
        </p:nvSpPr>
        <p:spPr>
          <a:xfrm>
            <a:off x="921747" y="2090654"/>
            <a:ext cx="7816457" cy="3452404"/>
          </a:xfrm>
          <a:prstGeom prst="roundRect">
            <a:avLst/>
          </a:prstGeom>
          <a:noFill/>
          <a:ln w="3810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9A0A2-9BD1-4A4F-ADC7-EB53F0E36794}"/>
              </a:ext>
            </a:extLst>
          </p:cNvPr>
          <p:cNvSpPr txBox="1"/>
          <p:nvPr/>
        </p:nvSpPr>
        <p:spPr>
          <a:xfrm>
            <a:off x="3711477" y="5329287"/>
            <a:ext cx="16478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latin typeface="Eras Demi ITC" panose="020B0805030504020804" pitchFamily="34" charset="0"/>
              </a:rPr>
              <a:t>Real-Time</a:t>
            </a:r>
            <a:endParaRPr lang="ko-KR" altLang="en-US" sz="2000" dirty="0">
              <a:latin typeface="Eras Demi ITC" panose="020B08050305040208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65BE33-E5CD-403E-8582-C054F8781164}"/>
              </a:ext>
            </a:extLst>
          </p:cNvPr>
          <p:cNvSpPr/>
          <p:nvPr/>
        </p:nvSpPr>
        <p:spPr>
          <a:xfrm>
            <a:off x="8206555" y="3196046"/>
            <a:ext cx="967077" cy="105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349E2C9-D1CD-46F2-8315-5F2577896A3B}"/>
              </a:ext>
            </a:extLst>
          </p:cNvPr>
          <p:cNvSpPr/>
          <p:nvPr/>
        </p:nvSpPr>
        <p:spPr>
          <a:xfrm>
            <a:off x="3129725" y="3435114"/>
            <a:ext cx="509902" cy="348045"/>
          </a:xfrm>
          <a:prstGeom prst="rightArrow">
            <a:avLst>
              <a:gd name="adj1" fmla="val 27364"/>
              <a:gd name="adj2" fmla="val 44341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B5604-3CDE-447B-AF79-F47E953AE622}"/>
              </a:ext>
            </a:extLst>
          </p:cNvPr>
          <p:cNvSpPr txBox="1"/>
          <p:nvPr/>
        </p:nvSpPr>
        <p:spPr>
          <a:xfrm>
            <a:off x="9511977" y="4065561"/>
            <a:ext cx="153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2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중앙대학교 서버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77779-DA02-4A5D-AD20-E64286694B0A}"/>
              </a:ext>
            </a:extLst>
          </p:cNvPr>
          <p:cNvSpPr txBox="1"/>
          <p:nvPr/>
        </p:nvSpPr>
        <p:spPr>
          <a:xfrm>
            <a:off x="8255050" y="3924968"/>
            <a:ext cx="945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30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</a:t>
            </a:r>
          </a:p>
        </p:txBody>
      </p:sp>
      <p:pic>
        <p:nvPicPr>
          <p:cNvPr id="21" name="그래픽 20" descr="학교">
            <a:extLst>
              <a:ext uri="{FF2B5EF4-FFF2-40B4-BE49-F238E27FC236}">
                <a16:creationId xmlns:a16="http://schemas.microsoft.com/office/drawing/2014/main" id="{2F62BD38-A262-45E5-A593-7CFB459C3D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24221" y="2839497"/>
            <a:ext cx="1313224" cy="1313224"/>
          </a:xfrm>
          <a:prstGeom prst="rect">
            <a:avLst/>
          </a:prstGeom>
        </p:spPr>
      </p:pic>
      <p:pic>
        <p:nvPicPr>
          <p:cNvPr id="23" name="그래픽 22" descr="새로 고침">
            <a:extLst>
              <a:ext uri="{FF2B5EF4-FFF2-40B4-BE49-F238E27FC236}">
                <a16:creationId xmlns:a16="http://schemas.microsoft.com/office/drawing/2014/main" id="{0ACF0B73-36BD-46CA-8E19-5A25436E17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0642" y="3387365"/>
            <a:ext cx="443542" cy="4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2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발전 방안</a:t>
            </a:r>
          </a:p>
        </p:txBody>
      </p:sp>
    </p:spTree>
    <p:extLst>
      <p:ext uri="{BB962C8B-B14F-4D97-AF65-F5344CB8AC3E}">
        <p14:creationId xmlns:p14="http://schemas.microsoft.com/office/powerpoint/2010/main" val="179085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77686" y="989148"/>
            <a:ext cx="30162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8402" y="404373"/>
            <a:ext cx="3185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발전 방안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0F06AA-C7D3-49D7-8364-891FB2C5AB37}"/>
              </a:ext>
            </a:extLst>
          </p:cNvPr>
          <p:cNvCxnSpPr/>
          <p:nvPr/>
        </p:nvCxnSpPr>
        <p:spPr>
          <a:xfrm>
            <a:off x="116328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8AECBB-C721-4EFB-B336-66748504141C}"/>
              </a:ext>
            </a:extLst>
          </p:cNvPr>
          <p:cNvCxnSpPr/>
          <p:nvPr/>
        </p:nvCxnSpPr>
        <p:spPr>
          <a:xfrm>
            <a:off x="1035227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2C7A15-EA48-4835-9EBA-51DC1D911CF7}"/>
              </a:ext>
            </a:extLst>
          </p:cNvPr>
          <p:cNvCxnSpPr/>
          <p:nvPr/>
        </p:nvCxnSpPr>
        <p:spPr>
          <a:xfrm>
            <a:off x="1077984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C9929E-2551-4686-8F2E-9BC16F3F0516}"/>
              </a:ext>
            </a:extLst>
          </p:cNvPr>
          <p:cNvCxnSpPr/>
          <p:nvPr/>
        </p:nvCxnSpPr>
        <p:spPr>
          <a:xfrm>
            <a:off x="112074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B39FF88-57EC-468F-94CA-B571C3E12973}"/>
              </a:ext>
            </a:extLst>
          </p:cNvPr>
          <p:cNvCxnSpPr/>
          <p:nvPr/>
        </p:nvCxnSpPr>
        <p:spPr>
          <a:xfrm>
            <a:off x="992107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17AFBB-3D5F-44D4-A508-D1DF292DCA34}"/>
              </a:ext>
            </a:extLst>
          </p:cNvPr>
          <p:cNvSpPr txBox="1"/>
          <p:nvPr/>
        </p:nvSpPr>
        <p:spPr>
          <a:xfrm>
            <a:off x="1218645" y="1802523"/>
            <a:ext cx="9561196" cy="429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예외 상황에 대한 적용이 필요하다.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</a:t>
            </a:r>
            <a:r>
              <a:rPr lang="ko-KR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ex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강의가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휴강 되었거나 연장되는 경우, 강의가 진행되는 호실이 바뀐 경우)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학교 측에서</a:t>
            </a: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 데이터 입력의 형식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을 정해주고, 이를 강의 계획서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강의 계획 파트에 업데이트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하도록 한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다면, 좀 더 쉽게 데이터 활용이 가능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할 것이다</a:t>
            </a: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ko-KR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학교측에 제안을 해서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외부 요인 </a:t>
            </a: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데이터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예외 상황 데이터</a:t>
            </a: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를 제공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받을 수 있다면</a:t>
            </a:r>
            <a:r>
              <a:rPr lang="ko-KR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 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이 프로그램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의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</a:b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실사용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이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가능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해질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것이다.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직관적인 </a:t>
            </a:r>
            <a:r>
              <a:rPr lang="ko-KR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UI와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시각화를 통해 인원에게 </a:t>
            </a:r>
            <a:r>
              <a:rPr lang="ko-KR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미허가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출입이 일어난 강의실을 보여줄 수 있다면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효율적이고 빠른 대처가 가능해질 것이다.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77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Questions &amp; Comments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119" y="2378159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9694" y="394781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계기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9306" y="2378159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5473" y="394781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53924" y="6230107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9347" y="2378159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86585" y="3947819"/>
            <a:ext cx="2998910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파일럿 테스팅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:310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E2D2DC-3DF8-47C6-AD02-0982802862F4}"/>
              </a:ext>
            </a:extLst>
          </p:cNvPr>
          <p:cNvSpPr txBox="1"/>
          <p:nvPr/>
        </p:nvSpPr>
        <p:spPr>
          <a:xfrm>
            <a:off x="9862009" y="2378159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1DF3C2-1C1F-4BF0-8000-1E3E8AE8A27D}"/>
              </a:ext>
            </a:extLst>
          </p:cNvPr>
          <p:cNvSpPr/>
          <p:nvPr/>
        </p:nvSpPr>
        <p:spPr>
          <a:xfrm>
            <a:off x="9217916" y="3947819"/>
            <a:ext cx="2998910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발전 방안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2C5D3E-C510-4FAA-887B-6A65239FAD3A}"/>
              </a:ext>
            </a:extLst>
          </p:cNvPr>
          <p:cNvSpPr txBox="1"/>
          <p:nvPr/>
        </p:nvSpPr>
        <p:spPr>
          <a:xfrm>
            <a:off x="7630678" y="2378159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3D187C-757C-491A-8A3A-C910E8F46B46}"/>
              </a:ext>
            </a:extLst>
          </p:cNvPr>
          <p:cNvSpPr/>
          <p:nvPr/>
        </p:nvSpPr>
        <p:spPr>
          <a:xfrm>
            <a:off x="4755254" y="3947818"/>
            <a:ext cx="2998910" cy="820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미허가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출입 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대응 프로세스</a:t>
            </a:r>
          </a:p>
        </p:txBody>
      </p:sp>
    </p:spTree>
    <p:extLst>
      <p:ext uri="{BB962C8B-B14F-4D97-AF65-F5344CB8AC3E}">
        <p14:creationId xmlns:p14="http://schemas.microsoft.com/office/powerpoint/2010/main" val="1283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계기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164634" y="989148"/>
            <a:ext cx="22786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9803" y="439791"/>
            <a:ext cx="296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계기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992470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5227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77984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2074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C00B390-3CEB-4D20-A805-474D18F4DFB6}"/>
              </a:ext>
            </a:extLst>
          </p:cNvPr>
          <p:cNvCxnSpPr/>
          <p:nvPr/>
        </p:nvCxnSpPr>
        <p:spPr>
          <a:xfrm>
            <a:off x="1163875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3.jpg">
            <a:extLst>
              <a:ext uri="{FF2B5EF4-FFF2-40B4-BE49-F238E27FC236}">
                <a16:creationId xmlns:a16="http://schemas.microsoft.com/office/drawing/2014/main" id="{E7409920-4578-4017-ADE5-A84AD08001D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35628" y="3921682"/>
            <a:ext cx="3301501" cy="220100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9D8F9-A556-48CB-94CA-3668EC741EF3}"/>
              </a:ext>
            </a:extLst>
          </p:cNvPr>
          <p:cNvSpPr txBox="1"/>
          <p:nvPr/>
        </p:nvSpPr>
        <p:spPr>
          <a:xfrm>
            <a:off x="1253383" y="6170163"/>
            <a:ext cx="3665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중앙대학교 </a:t>
            </a:r>
            <a:r>
              <a:rPr lang="en-US" altLang="ko-KR" sz="1100" dirty="0"/>
              <a:t>310</a:t>
            </a:r>
            <a:r>
              <a:rPr lang="ko-KR" altLang="en-US" sz="1100" dirty="0"/>
              <a:t>관 전경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A19A2-0912-47A8-BCE6-30183C96251E}"/>
              </a:ext>
            </a:extLst>
          </p:cNvPr>
          <p:cNvSpPr txBox="1"/>
          <p:nvPr/>
        </p:nvSpPr>
        <p:spPr>
          <a:xfrm>
            <a:off x="1069801" y="1410714"/>
            <a:ext cx="403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Eras Demi ITC" panose="020B0805030504020804" pitchFamily="34" charset="0"/>
              </a:rPr>
              <a:t>IoT Tech</a:t>
            </a:r>
            <a:endParaRPr lang="ko-KR" altLang="en-US" sz="2000" dirty="0">
              <a:solidFill>
                <a:srgbClr val="00002F"/>
              </a:solidFill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655D8-90A2-4728-BF92-B7B4B07AA92E}"/>
              </a:ext>
            </a:extLst>
          </p:cNvPr>
          <p:cNvSpPr txBox="1"/>
          <p:nvPr/>
        </p:nvSpPr>
        <p:spPr>
          <a:xfrm>
            <a:off x="1075637" y="2173105"/>
            <a:ext cx="403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Eras Demi ITC" panose="020B0805030504020804" pitchFamily="34" charset="0"/>
              </a:rPr>
              <a:t>Criminal Opportunity ↑</a:t>
            </a:r>
            <a:endParaRPr lang="ko-KR" altLang="en-US" sz="2000" dirty="0">
              <a:solidFill>
                <a:srgbClr val="00002F"/>
              </a:solidFill>
              <a:latin typeface="Eras Demi ITC" panose="020B08050305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32A367-724F-48D0-865F-9C93D6D6EDB4}"/>
              </a:ext>
            </a:extLst>
          </p:cNvPr>
          <p:cNvSpPr txBox="1"/>
          <p:nvPr/>
        </p:nvSpPr>
        <p:spPr>
          <a:xfrm>
            <a:off x="389045" y="2935496"/>
            <a:ext cx="53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Eras Demi ITC" panose="020B0805030504020804" pitchFamily="34" charset="0"/>
              </a:rPr>
              <a:t>Necessity for Enhanced Access Control</a:t>
            </a:r>
            <a:endParaRPr lang="ko-KR" altLang="en-US" sz="2000" dirty="0">
              <a:solidFill>
                <a:srgbClr val="00002F"/>
              </a:solidFill>
              <a:latin typeface="Eras Demi ITC" panose="020B08050305040208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9BD216D-DB53-46C6-AA1E-563BFA49DF6C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3086380" y="1810824"/>
            <a:ext cx="5836" cy="362281"/>
          </a:xfrm>
          <a:prstGeom prst="line">
            <a:avLst/>
          </a:prstGeom>
          <a:ln>
            <a:solidFill>
              <a:srgbClr val="BDBD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4BCADC-4805-492C-A1E4-08934D5E999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3086379" y="2573215"/>
            <a:ext cx="5837" cy="362281"/>
          </a:xfrm>
          <a:prstGeom prst="line">
            <a:avLst/>
          </a:prstGeom>
          <a:ln>
            <a:solidFill>
              <a:srgbClr val="BDB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37CCAA-BFBC-4D6C-A1A8-4EA1EE55303A}"/>
              </a:ext>
            </a:extLst>
          </p:cNvPr>
          <p:cNvCxnSpPr/>
          <p:nvPr/>
        </p:nvCxnSpPr>
        <p:spPr>
          <a:xfrm>
            <a:off x="7091333" y="2362983"/>
            <a:ext cx="0" cy="696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1AA941-0112-4246-8B3A-2ABE1675581C}"/>
              </a:ext>
            </a:extLst>
          </p:cNvPr>
          <p:cNvCxnSpPr>
            <a:cxnSpLocks/>
          </p:cNvCxnSpPr>
          <p:nvPr/>
        </p:nvCxnSpPr>
        <p:spPr>
          <a:xfrm>
            <a:off x="7081807" y="3053318"/>
            <a:ext cx="715456" cy="400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CAB4AE-1AA2-4B1A-86DD-24CF44870A9B}"/>
              </a:ext>
            </a:extLst>
          </p:cNvPr>
          <p:cNvCxnSpPr/>
          <p:nvPr/>
        </p:nvCxnSpPr>
        <p:spPr>
          <a:xfrm>
            <a:off x="9894657" y="2362983"/>
            <a:ext cx="0" cy="696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73FB5CF-5F3C-42C5-9C98-04E725AA64EA}"/>
              </a:ext>
            </a:extLst>
          </p:cNvPr>
          <p:cNvCxnSpPr>
            <a:cxnSpLocks/>
          </p:cNvCxnSpPr>
          <p:nvPr/>
        </p:nvCxnSpPr>
        <p:spPr>
          <a:xfrm flipH="1">
            <a:off x="9188727" y="3053318"/>
            <a:ext cx="715456" cy="400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957A07B-1B06-47D9-81BC-269656B51342}"/>
              </a:ext>
            </a:extLst>
          </p:cNvPr>
          <p:cNvCxnSpPr>
            <a:cxnSpLocks/>
          </p:cNvCxnSpPr>
          <p:nvPr/>
        </p:nvCxnSpPr>
        <p:spPr>
          <a:xfrm>
            <a:off x="7792500" y="3440728"/>
            <a:ext cx="0" cy="254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5F0E3B8-B277-49FA-A699-D18A4A582934}"/>
              </a:ext>
            </a:extLst>
          </p:cNvPr>
          <p:cNvCxnSpPr>
            <a:cxnSpLocks/>
          </p:cNvCxnSpPr>
          <p:nvPr/>
        </p:nvCxnSpPr>
        <p:spPr>
          <a:xfrm>
            <a:off x="9193490" y="3440728"/>
            <a:ext cx="0" cy="254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58125D0-2A04-4350-B8E0-546880B89DB6}"/>
              </a:ext>
            </a:extLst>
          </p:cNvPr>
          <p:cNvSpPr/>
          <p:nvPr/>
        </p:nvSpPr>
        <p:spPr>
          <a:xfrm>
            <a:off x="7402663" y="2603211"/>
            <a:ext cx="333370" cy="333370"/>
          </a:xfrm>
          <a:prstGeom prst="ellips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E2F479-74E6-44FF-8811-429A228FB9D0}"/>
              </a:ext>
            </a:extLst>
          </p:cNvPr>
          <p:cNvSpPr/>
          <p:nvPr/>
        </p:nvSpPr>
        <p:spPr>
          <a:xfrm>
            <a:off x="9130906" y="2805274"/>
            <a:ext cx="333370" cy="3333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2FFF0EC-0433-46A5-AF33-BAD9051AEE56}"/>
              </a:ext>
            </a:extLst>
          </p:cNvPr>
          <p:cNvSpPr/>
          <p:nvPr/>
        </p:nvSpPr>
        <p:spPr>
          <a:xfrm>
            <a:off x="8037039" y="3581209"/>
            <a:ext cx="186676" cy="186676"/>
          </a:xfrm>
          <a:prstGeom prst="ellipse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895E989-3A76-4B1B-8A12-FC1FD7532653}"/>
              </a:ext>
            </a:extLst>
          </p:cNvPr>
          <p:cNvSpPr/>
          <p:nvPr/>
        </p:nvSpPr>
        <p:spPr>
          <a:xfrm>
            <a:off x="8691889" y="3714172"/>
            <a:ext cx="265782" cy="265782"/>
          </a:xfrm>
          <a:prstGeom prst="ellips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4B3B66D-C435-4086-90EF-971E1D4B41CA}"/>
              </a:ext>
            </a:extLst>
          </p:cNvPr>
          <p:cNvSpPr/>
          <p:nvPr/>
        </p:nvSpPr>
        <p:spPr>
          <a:xfrm>
            <a:off x="8325493" y="4012474"/>
            <a:ext cx="186676" cy="1866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D78193-F0EE-4964-8CE0-BF92C095D0B4}"/>
              </a:ext>
            </a:extLst>
          </p:cNvPr>
          <p:cNvSpPr txBox="1"/>
          <p:nvPr/>
        </p:nvSpPr>
        <p:spPr>
          <a:xfrm>
            <a:off x="9555887" y="3667410"/>
            <a:ext cx="18249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보안의 범위를 좁혀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효율성 증대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71895D-97FD-433E-BA2E-91284DC48DB0}"/>
              </a:ext>
            </a:extLst>
          </p:cNvPr>
          <p:cNvSpPr txBox="1"/>
          <p:nvPr/>
        </p:nvSpPr>
        <p:spPr>
          <a:xfrm>
            <a:off x="7560058" y="1656573"/>
            <a:ext cx="1904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 구역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033036-9240-43AC-861B-76E57D0E4907}"/>
              </a:ext>
            </a:extLst>
          </p:cNvPr>
          <p:cNvSpPr txBox="1"/>
          <p:nvPr/>
        </p:nvSpPr>
        <p:spPr>
          <a:xfrm>
            <a:off x="7560059" y="5018431"/>
            <a:ext cx="190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 상황이 탐지된 구역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F5A5D2D-E1F4-4DAE-96B2-177007EC6679}"/>
              </a:ext>
            </a:extLst>
          </p:cNvPr>
          <p:cNvCxnSpPr>
            <a:cxnSpLocks/>
          </p:cNvCxnSpPr>
          <p:nvPr/>
        </p:nvCxnSpPr>
        <p:spPr>
          <a:xfrm>
            <a:off x="8512169" y="2249687"/>
            <a:ext cx="0" cy="464583"/>
          </a:xfrm>
          <a:prstGeom prst="line">
            <a:avLst/>
          </a:prstGeom>
          <a:ln w="38100">
            <a:solidFill>
              <a:srgbClr val="0000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5AE88C5-D14D-46FC-9121-060E405465F7}"/>
              </a:ext>
            </a:extLst>
          </p:cNvPr>
          <p:cNvCxnSpPr>
            <a:cxnSpLocks/>
          </p:cNvCxnSpPr>
          <p:nvPr/>
        </p:nvCxnSpPr>
        <p:spPr>
          <a:xfrm>
            <a:off x="8512169" y="4449073"/>
            <a:ext cx="0" cy="464583"/>
          </a:xfrm>
          <a:prstGeom prst="line">
            <a:avLst/>
          </a:prstGeom>
          <a:ln w="38100">
            <a:solidFill>
              <a:srgbClr val="0000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17" grpId="0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109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3768C63-4C1F-4372-AFB4-EA95288B2DBB}"/>
              </a:ext>
            </a:extLst>
          </p:cNvPr>
          <p:cNvCxnSpPr>
            <a:cxnSpLocks/>
          </p:cNvCxnSpPr>
          <p:nvPr/>
        </p:nvCxnSpPr>
        <p:spPr>
          <a:xfrm>
            <a:off x="1035642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5BA7F08-4A2A-4DE2-986D-3F7BDFB666DF}"/>
              </a:ext>
            </a:extLst>
          </p:cNvPr>
          <p:cNvCxnSpPr>
            <a:cxnSpLocks/>
          </p:cNvCxnSpPr>
          <p:nvPr/>
        </p:nvCxnSpPr>
        <p:spPr>
          <a:xfrm>
            <a:off x="10796774" y="144941"/>
            <a:ext cx="347476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CDB76E8-EA95-4797-AD03-F2163364F0A9}"/>
              </a:ext>
            </a:extLst>
          </p:cNvPr>
          <p:cNvCxnSpPr/>
          <p:nvPr/>
        </p:nvCxnSpPr>
        <p:spPr>
          <a:xfrm>
            <a:off x="992250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EBC2C8-F2CF-4AB4-A4AD-596A472140AD}"/>
              </a:ext>
            </a:extLst>
          </p:cNvPr>
          <p:cNvCxnSpPr/>
          <p:nvPr/>
        </p:nvCxnSpPr>
        <p:spPr>
          <a:xfrm>
            <a:off x="112074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265EE72-D667-4452-91B6-7E81E61B3E56}"/>
              </a:ext>
            </a:extLst>
          </p:cNvPr>
          <p:cNvCxnSpPr/>
          <p:nvPr/>
        </p:nvCxnSpPr>
        <p:spPr>
          <a:xfrm>
            <a:off x="1163557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7703C0-FDDE-48A6-8A53-77FA7D9040A6}"/>
              </a:ext>
            </a:extLst>
          </p:cNvPr>
          <p:cNvSpPr/>
          <p:nvPr/>
        </p:nvSpPr>
        <p:spPr>
          <a:xfrm>
            <a:off x="1090298" y="3331759"/>
            <a:ext cx="5529577" cy="1055158"/>
          </a:xfrm>
          <a:prstGeom prst="rect">
            <a:avLst/>
          </a:prstGeom>
          <a:ln>
            <a:solidFill>
              <a:srgbClr val="0000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사이버 물리 보안 시스템의 근간을 이루는 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센서의 탐지 데이터를 활용할 수 있다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98046E-9634-4217-85E0-C3BDB50A7731}"/>
              </a:ext>
            </a:extLst>
          </p:cNvPr>
          <p:cNvSpPr/>
          <p:nvPr/>
        </p:nvSpPr>
        <p:spPr>
          <a:xfrm>
            <a:off x="1083396" y="1616594"/>
            <a:ext cx="5529577" cy="1055158"/>
          </a:xfrm>
          <a:prstGeom prst="rect">
            <a:avLst/>
          </a:prstGeom>
          <a:ln>
            <a:solidFill>
              <a:srgbClr val="0000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강의를 통해 학습한 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</a:t>
            </a:r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크롤링을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활용할 수 있다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7C5DDB-576F-4173-B217-0D2410879BC7}"/>
              </a:ext>
            </a:extLst>
          </p:cNvPr>
          <p:cNvSpPr/>
          <p:nvPr/>
        </p:nvSpPr>
        <p:spPr>
          <a:xfrm>
            <a:off x="1090298" y="5064229"/>
            <a:ext cx="5529577" cy="1055158"/>
          </a:xfrm>
          <a:prstGeom prst="rect">
            <a:avLst/>
          </a:prstGeom>
          <a:ln>
            <a:solidFill>
              <a:srgbClr val="0000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 강화에 기여할 수 있다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EEF47-DCF3-42E8-8920-8BB2828B0EFE}"/>
              </a:ext>
            </a:extLst>
          </p:cNvPr>
          <p:cNvSpPr txBox="1"/>
          <p:nvPr/>
        </p:nvSpPr>
        <p:spPr>
          <a:xfrm>
            <a:off x="1083395" y="1138889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2800" spc="-3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DE385-C9CF-4DA3-807D-7C99BF07AF21}"/>
              </a:ext>
            </a:extLst>
          </p:cNvPr>
          <p:cNvSpPr txBox="1"/>
          <p:nvPr/>
        </p:nvSpPr>
        <p:spPr>
          <a:xfrm>
            <a:off x="1083396" y="2854054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2800" spc="-3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1738DB-53A9-4ADE-A6BA-0A405FE60EEC}"/>
              </a:ext>
            </a:extLst>
          </p:cNvPr>
          <p:cNvSpPr txBox="1"/>
          <p:nvPr/>
        </p:nvSpPr>
        <p:spPr>
          <a:xfrm>
            <a:off x="1090298" y="4609113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2800" spc="-3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92F6287-8690-43FF-B560-FB42E3A8B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29549"/>
              </p:ext>
            </p:extLst>
          </p:nvPr>
        </p:nvGraphicFramePr>
        <p:xfrm>
          <a:off x="7621946" y="3112718"/>
          <a:ext cx="3326208" cy="121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63104">
                  <a:extLst>
                    <a:ext uri="{9D8B030D-6E8A-4147-A177-3AD203B41FA5}">
                      <a16:colId xmlns:a16="http://schemas.microsoft.com/office/drawing/2014/main" val="1895330473"/>
                    </a:ext>
                  </a:extLst>
                </a:gridCol>
                <a:gridCol w="1663104">
                  <a:extLst>
                    <a:ext uri="{9D8B030D-6E8A-4147-A177-3AD203B41FA5}">
                      <a16:colId xmlns:a16="http://schemas.microsoft.com/office/drawing/2014/main" val="624958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2F"/>
                          </a:solidFill>
                        </a:rPr>
                        <a:t>용도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2F"/>
                          </a:solidFill>
                        </a:rPr>
                        <a:t>사용 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65386"/>
                  </a:ext>
                </a:extLst>
              </a:tr>
              <a:tr h="24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카카오톡</a:t>
                      </a:r>
                      <a:r>
                        <a:rPr lang="en-US" altLang="ko-KR" sz="1400" dirty="0"/>
                        <a:t>, Discord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55236"/>
                  </a:ext>
                </a:extLst>
              </a:tr>
              <a:tr h="24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문서 작업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Google Docs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832171"/>
                  </a:ext>
                </a:extLst>
              </a:tr>
              <a:tr h="243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Presentation </a:t>
                      </a:r>
                      <a:r>
                        <a:rPr lang="ko-KR" altLang="en-US" sz="1400" dirty="0"/>
                        <a:t>시현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Zoom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55069"/>
                  </a:ext>
                </a:extLst>
              </a:tr>
            </a:tbl>
          </a:graphicData>
        </a:graphic>
      </p:graphicFrame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4D33002-089C-40DD-BB40-239EE71E7A3D}"/>
              </a:ext>
            </a:extLst>
          </p:cNvPr>
          <p:cNvCxnSpPr>
            <a:cxnSpLocks/>
          </p:cNvCxnSpPr>
          <p:nvPr/>
        </p:nvCxnSpPr>
        <p:spPr>
          <a:xfrm>
            <a:off x="7621946" y="2877073"/>
            <a:ext cx="8181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003B14-F142-4001-AFA7-FA374F6DBEB3}"/>
              </a:ext>
            </a:extLst>
          </p:cNvPr>
          <p:cNvSpPr txBox="1"/>
          <p:nvPr/>
        </p:nvSpPr>
        <p:spPr>
          <a:xfrm>
            <a:off x="7479907" y="2476963"/>
            <a:ext cx="1053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협업 툴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미허가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출입 대응 프로세스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41074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8344" y="457849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미허가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출입 대응 프로세스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A9CC94-80D0-4B74-8939-12F8BF562D6E}"/>
              </a:ext>
            </a:extLst>
          </p:cNvPr>
          <p:cNvCxnSpPr/>
          <p:nvPr/>
        </p:nvCxnSpPr>
        <p:spPr>
          <a:xfrm>
            <a:off x="10780370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C547F9D-B2F3-47F0-A08B-D6A0455593AB}"/>
              </a:ext>
            </a:extLst>
          </p:cNvPr>
          <p:cNvCxnSpPr/>
          <p:nvPr/>
        </p:nvCxnSpPr>
        <p:spPr>
          <a:xfrm>
            <a:off x="991888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8B4DE9-7577-479B-AF27-C249A789736D}"/>
              </a:ext>
            </a:extLst>
          </p:cNvPr>
          <p:cNvCxnSpPr/>
          <p:nvPr/>
        </p:nvCxnSpPr>
        <p:spPr>
          <a:xfrm>
            <a:off x="1035087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D11E9F-C699-41A3-8B7D-7916275B8463}"/>
              </a:ext>
            </a:extLst>
          </p:cNvPr>
          <p:cNvCxnSpPr/>
          <p:nvPr/>
        </p:nvCxnSpPr>
        <p:spPr>
          <a:xfrm>
            <a:off x="112074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3BEB5DD-BD80-4E4E-905B-18B0B9143C87}"/>
              </a:ext>
            </a:extLst>
          </p:cNvPr>
          <p:cNvCxnSpPr/>
          <p:nvPr/>
        </p:nvCxnSpPr>
        <p:spPr>
          <a:xfrm>
            <a:off x="1163399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목록">
            <a:extLst>
              <a:ext uri="{FF2B5EF4-FFF2-40B4-BE49-F238E27FC236}">
                <a16:creationId xmlns:a16="http://schemas.microsoft.com/office/drawing/2014/main" id="{488A29A4-A2C1-441D-8CAB-AC47A96D7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832" y="2495550"/>
            <a:ext cx="1866900" cy="1866900"/>
          </a:xfrm>
          <a:prstGeom prst="rect">
            <a:avLst/>
          </a:prstGeom>
        </p:spPr>
      </p:pic>
      <p:pic>
        <p:nvPicPr>
          <p:cNvPr id="5" name="그래픽 4" descr="체크리스트">
            <a:extLst>
              <a:ext uri="{FF2B5EF4-FFF2-40B4-BE49-F238E27FC236}">
                <a16:creationId xmlns:a16="http://schemas.microsoft.com/office/drawing/2014/main" id="{4EBA1911-4A30-44E5-AB59-187D49FD0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1482" y="2495550"/>
            <a:ext cx="1866900" cy="186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6C665-F0BE-4835-9B9F-534614B63AE0}"/>
              </a:ext>
            </a:extLst>
          </p:cNvPr>
          <p:cNvSpPr txBox="1"/>
          <p:nvPr/>
        </p:nvSpPr>
        <p:spPr>
          <a:xfrm>
            <a:off x="648504" y="1573923"/>
            <a:ext cx="6592879" cy="3922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건물 별 </a:t>
            </a:r>
            <a:r>
              <a:rPr lang="ko-KR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호실 사용 계획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정리하여 저장한다</a:t>
            </a: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탐지 센서를 통하여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각 건물 별 현재 사용되고 있다고 예상되는 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호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실들을 파악한다.</a:t>
            </a: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맑은 고딕" panose="020B0503020000020004" pitchFamily="50" charset="-127"/>
              <a:buChar char="•"/>
            </a:pP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사용자 존재여부를 파악할 수 있는 외부조건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을</a:t>
            </a: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정한다. 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</a:b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ex. </a:t>
            </a: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모션 감지 센서 등)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/>
            </a:endParaRPr>
          </a:p>
          <a:p>
            <a:pPr marL="742950" lvl="1" indent="-285750">
              <a:lnSpc>
                <a:spcPct val="130000"/>
              </a:lnSpc>
              <a:spcAft>
                <a:spcPts val="0"/>
              </a:spcAft>
              <a:buFont typeface="맑은 고딕" panose="020B0503020000020004" pitchFamily="50" charset="-127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외부 조건이 하나뿐이면 신뢰도가 떨어지니 여러 조건을 개발하고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</a:b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종합하여 판단한다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정리된</a:t>
            </a:r>
            <a:r>
              <a:rPr lang="ko-KR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r>
              <a:rPr lang="ko-KR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현 시점 호실 사용현황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을 파일로 저장한다.</a:t>
            </a: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계획된 사용 데이터와 현 시점 실제 사용 데이터를</a:t>
            </a:r>
            <a:r>
              <a:rPr lang="ko-KR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r>
              <a:rPr lang="ko-KR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/>
              </a:rPr>
              <a:t>비교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한다.</a:t>
            </a: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ko-KR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서로 다른 부분을 </a:t>
            </a:r>
            <a:r>
              <a:rPr lang="ko-KR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비인가된</a:t>
            </a:r>
            <a:r>
              <a:rPr lang="ko-KR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출입이라 판단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조치를 취한다.</a:t>
            </a: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B7BCB2-FB1C-43E0-B07A-F7157237F767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9355732" y="3429000"/>
            <a:ext cx="385750" cy="0"/>
          </a:xfrm>
          <a:prstGeom prst="straightConnector1">
            <a:avLst/>
          </a:prstGeom>
          <a:ln w="38100">
            <a:solidFill>
              <a:srgbClr val="8DBAB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010B6-9DEF-46CF-BE14-43D39A9DD2F3}"/>
              </a:ext>
            </a:extLst>
          </p:cNvPr>
          <p:cNvSpPr txBox="1"/>
          <p:nvPr/>
        </p:nvSpPr>
        <p:spPr>
          <a:xfrm>
            <a:off x="9206474" y="3526393"/>
            <a:ext cx="68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A5E312-4DAF-4C7E-B670-D8E106F863C1}"/>
              </a:ext>
            </a:extLst>
          </p:cNvPr>
          <p:cNvSpPr txBox="1"/>
          <p:nvPr/>
        </p:nvSpPr>
        <p:spPr>
          <a:xfrm>
            <a:off x="7653426" y="4362450"/>
            <a:ext cx="153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 계획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EB0796-D482-46FB-9F45-FD721F3D1B03}"/>
              </a:ext>
            </a:extLst>
          </p:cNvPr>
          <p:cNvSpPr txBox="1"/>
          <p:nvPr/>
        </p:nvSpPr>
        <p:spPr>
          <a:xfrm>
            <a:off x="9782457" y="4362450"/>
            <a:ext cx="178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사용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추정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Data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파일럿 테스팅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340</Words>
  <Application>Microsoft Office PowerPoint</Application>
  <PresentationFormat>와이드스크린</PresentationFormat>
  <Paragraphs>115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Eras Demi ITC</vt:lpstr>
      <vt:lpstr>맑은 고딕</vt:lpstr>
      <vt:lpstr>Arial</vt:lpstr>
      <vt:lpstr>나눔스퀘어 Bold</vt:lpstr>
      <vt:lpstr>나눔스퀘어_ac ExtraBold</vt:lpstr>
      <vt:lpstr>나눔스퀘어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영빈</cp:lastModifiedBy>
  <cp:revision>18</cp:revision>
  <dcterms:created xsi:type="dcterms:W3CDTF">2017-05-29T09:12:16Z</dcterms:created>
  <dcterms:modified xsi:type="dcterms:W3CDTF">2020-05-18T07:41:06Z</dcterms:modified>
</cp:coreProperties>
</file>