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3"/>
  </p:notesMasterIdLst>
  <p:sldIdLst>
    <p:sldId id="257" r:id="rId2"/>
    <p:sldId id="270" r:id="rId3"/>
    <p:sldId id="261" r:id="rId4"/>
    <p:sldId id="276" r:id="rId5"/>
    <p:sldId id="263" r:id="rId6"/>
    <p:sldId id="266" r:id="rId7"/>
    <p:sldId id="281" r:id="rId8"/>
    <p:sldId id="277" r:id="rId9"/>
    <p:sldId id="278" r:id="rId10"/>
    <p:sldId id="279" r:id="rId11"/>
    <p:sldId id="265" r:id="rId12"/>
    <p:sldId id="264" r:id="rId13"/>
    <p:sldId id="282" r:id="rId14"/>
    <p:sldId id="267" r:id="rId15"/>
    <p:sldId id="283" r:id="rId16"/>
    <p:sldId id="284" r:id="rId17"/>
    <p:sldId id="287" r:id="rId18"/>
    <p:sldId id="286" r:id="rId19"/>
    <p:sldId id="271" r:id="rId20"/>
    <p:sldId id="256" r:id="rId21"/>
    <p:sldId id="269" r:id="rId22"/>
  </p:sldIdLst>
  <p:sldSz cx="12192000" cy="6858000"/>
  <p:notesSz cx="6858000" cy="9144000"/>
  <p:embeddedFontLst>
    <p:embeddedFont>
      <p:font typeface="Eras Demi ITC" panose="020B0805030504020804" pitchFamily="34" charset="0"/>
      <p:regular r:id="rId24"/>
    </p:embeddedFont>
    <p:embeddedFont>
      <p:font typeface="나눔명조 ExtraBold" panose="02020603020101020101" pitchFamily="18" charset="-127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4EEA"/>
    <a:srgbClr val="00002F"/>
    <a:srgbClr val="8DBABD"/>
    <a:srgbClr val="523BE8"/>
    <a:srgbClr val="BDBDFF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4198" autoAdjust="0"/>
  </p:normalViewPr>
  <p:slideViewPr>
    <p:cSldViewPr snapToGrid="0">
      <p:cViewPr varScale="1">
        <p:scale>
          <a:sx n="76" d="100"/>
          <a:sy n="76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6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6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9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6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6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7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5781-172D-41DD-85FB-10A33508BCC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5532-5099-49EB-98D6-8F7A33F2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jpe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3952" y="2447473"/>
            <a:ext cx="1008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범죄 예방을 위한 </a:t>
            </a:r>
            <a:r>
              <a:rPr lang="ko-KR" altLang="ko-KR" sz="32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미허가</a:t>
            </a:r>
            <a:r>
              <a:rPr lang="ko-KR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출입 탐지/대응 모델:</a:t>
            </a:r>
            <a:endParaRPr lang="en-US" altLang="ko-KR" sz="32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중앙대학교 310관 적용 예시</a:t>
            </a:r>
            <a:r>
              <a:rPr lang="en-US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– </a:t>
            </a:r>
            <a:r>
              <a:rPr lang="ko-KR" altLang="en-US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중간 발표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4161505"/>
            <a:ext cx="3818246" cy="3697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김영빈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조현우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최경식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6522" y="43739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05319" y="989148"/>
            <a:ext cx="1145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DB9E4A-2443-4469-8A4E-4C0E292C4BE1}"/>
              </a:ext>
            </a:extLst>
          </p:cNvPr>
          <p:cNvSpPr txBox="1"/>
          <p:nvPr/>
        </p:nvSpPr>
        <p:spPr>
          <a:xfrm>
            <a:off x="1026522" y="1261500"/>
            <a:ext cx="372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2-4.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4ACB97-521E-4D07-9EA0-3A0D6EE0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18" y="1762463"/>
            <a:ext cx="3979346" cy="4751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DF061-351D-46F9-A856-B7BABB088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21" y="343829"/>
            <a:ext cx="5097979" cy="61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CCFB4CC-E7B3-4560-964B-EF1BD28E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44" y="4702486"/>
            <a:ext cx="8227190" cy="2649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057410-E088-41CE-95F5-0614B24A46AF}"/>
              </a:ext>
            </a:extLst>
          </p:cNvPr>
          <p:cNvSpPr txBox="1"/>
          <p:nvPr/>
        </p:nvSpPr>
        <p:spPr>
          <a:xfrm>
            <a:off x="1145511" y="4051826"/>
            <a:ext cx="5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강의실을 두 개 이상 사용하는 경우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45512" y="989148"/>
            <a:ext cx="18488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7849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정제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26EC2-6E05-4002-AAD5-9528B12902E5}"/>
              </a:ext>
            </a:extLst>
          </p:cNvPr>
          <p:cNvSpPr txBox="1"/>
          <p:nvPr/>
        </p:nvSpPr>
        <p:spPr>
          <a:xfrm>
            <a:off x="1026521" y="1402027"/>
            <a:ext cx="196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B6AE4-CAF4-4993-8FEC-9BC7AB909E3F}"/>
              </a:ext>
            </a:extLst>
          </p:cNvPr>
          <p:cNvSpPr txBox="1"/>
          <p:nvPr/>
        </p:nvSpPr>
        <p:spPr>
          <a:xfrm>
            <a:off x="1145511" y="1921820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건물과 호실의 구분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2504FD5-488B-427A-A1F7-1AC9A719C7DD}"/>
              </a:ext>
            </a:extLst>
          </p:cNvPr>
          <p:cNvSpPr/>
          <p:nvPr/>
        </p:nvSpPr>
        <p:spPr>
          <a:xfrm>
            <a:off x="5694522" y="4638892"/>
            <a:ext cx="640395" cy="36933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949E2-7B35-4C7E-A288-3BEAE63036CF}"/>
              </a:ext>
            </a:extLst>
          </p:cNvPr>
          <p:cNvSpPr txBox="1"/>
          <p:nvPr/>
        </p:nvSpPr>
        <p:spPr>
          <a:xfrm>
            <a:off x="1107801" y="5106245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520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5, 6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래픽 12" descr="왼쪽으로 굽은 화살표">
            <a:extLst>
              <a:ext uri="{FF2B5EF4-FFF2-40B4-BE49-F238E27FC236}">
                <a16:creationId xmlns:a16="http://schemas.microsoft.com/office/drawing/2014/main" id="{B93B2080-8215-4519-B290-A5666029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100000">
            <a:off x="804163" y="4916841"/>
            <a:ext cx="444718" cy="4447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AE144B-10A6-4255-B64C-D2215E16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44" y="3255511"/>
            <a:ext cx="8227190" cy="2649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242E3F-10C3-4E39-BFCB-4F738D89B6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" r="41667" b="-6"/>
          <a:stretch/>
        </p:blipFill>
        <p:spPr>
          <a:xfrm>
            <a:off x="1190044" y="2512241"/>
            <a:ext cx="7112000" cy="1907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A8B453C-81A4-423D-8BF4-1277D69FE4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94" t="5" b="-6"/>
          <a:stretch/>
        </p:blipFill>
        <p:spPr>
          <a:xfrm>
            <a:off x="6632901" y="2767915"/>
            <a:ext cx="5084759" cy="190771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FBEEC6F6-C676-4E12-B26A-D1F6863196F2}"/>
              </a:ext>
            </a:extLst>
          </p:cNvPr>
          <p:cNvSpPr/>
          <p:nvPr/>
        </p:nvSpPr>
        <p:spPr>
          <a:xfrm>
            <a:off x="6476842" y="4638892"/>
            <a:ext cx="640395" cy="36933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왼쪽으로 굽은 화살표">
            <a:extLst>
              <a:ext uri="{FF2B5EF4-FFF2-40B4-BE49-F238E27FC236}">
                <a16:creationId xmlns:a16="http://schemas.microsoft.com/office/drawing/2014/main" id="{129B06E3-F102-45BB-BF37-BB78EEA62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100000">
            <a:off x="804163" y="2810793"/>
            <a:ext cx="444718" cy="4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145512" y="989148"/>
            <a:ext cx="18488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7849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정제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26EC2-6E05-4002-AAD5-9528B12902E5}"/>
              </a:ext>
            </a:extLst>
          </p:cNvPr>
          <p:cNvSpPr txBox="1"/>
          <p:nvPr/>
        </p:nvSpPr>
        <p:spPr>
          <a:xfrm>
            <a:off x="1026521" y="1402027"/>
            <a:ext cx="196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B6AE4-CAF4-4993-8FEC-9BC7AB909E3F}"/>
              </a:ext>
            </a:extLst>
          </p:cNvPr>
          <p:cNvSpPr txBox="1"/>
          <p:nvPr/>
        </p:nvSpPr>
        <p:spPr>
          <a:xfrm>
            <a:off x="1145511" y="3777976"/>
            <a:ext cx="44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1-4. 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없는 경우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1CFC6B-BAD1-4D60-9B2C-A8FB5FC8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06" y="4347946"/>
            <a:ext cx="2790825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65AF38-E5C2-43E8-B14E-47DA6D028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18" y="4347946"/>
            <a:ext cx="2819400" cy="174307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4A2FF82-FF17-4AF6-A260-510D4629B1B5}"/>
              </a:ext>
            </a:extLst>
          </p:cNvPr>
          <p:cNvSpPr/>
          <p:nvPr/>
        </p:nvSpPr>
        <p:spPr>
          <a:xfrm>
            <a:off x="3336447" y="5473677"/>
            <a:ext cx="743120" cy="3646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9F6FC2-F02E-4511-A407-5F5FD1AC0F74}"/>
              </a:ext>
            </a:extLst>
          </p:cNvPr>
          <p:cNvSpPr/>
          <p:nvPr/>
        </p:nvSpPr>
        <p:spPr>
          <a:xfrm>
            <a:off x="6933998" y="5473677"/>
            <a:ext cx="743120" cy="3646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57410-E088-41CE-95F5-0614B24A46AF}"/>
              </a:ext>
            </a:extLst>
          </p:cNvPr>
          <p:cNvSpPr txBox="1"/>
          <p:nvPr/>
        </p:nvSpPr>
        <p:spPr>
          <a:xfrm>
            <a:off x="1145511" y="2006930"/>
            <a:ext cx="47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1-3.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형식 데이터와 교시 형식 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9993E-CB45-4E4D-BE48-027D46EE0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691" y="2429589"/>
            <a:ext cx="7098724" cy="503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A0AF5-D1C9-4576-92F2-D92D20013AB8}"/>
              </a:ext>
            </a:extLst>
          </p:cNvPr>
          <p:cNvSpPr txBox="1"/>
          <p:nvPr/>
        </p:nvSpPr>
        <p:spPr>
          <a:xfrm>
            <a:off x="1278922" y="3075863"/>
            <a:ext cx="508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따로 처리하는 방법 사용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A6A927-2435-44B2-AD29-0D6B849B56BC}"/>
              </a:ext>
            </a:extLst>
          </p:cNvPr>
          <p:cNvCxnSpPr>
            <a:cxnSpLocks/>
          </p:cNvCxnSpPr>
          <p:nvPr/>
        </p:nvCxnSpPr>
        <p:spPr>
          <a:xfrm>
            <a:off x="4708729" y="2694013"/>
            <a:ext cx="35789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297E9EF-3BB1-4629-BA62-0811D83AAA78}"/>
              </a:ext>
            </a:extLst>
          </p:cNvPr>
          <p:cNvCxnSpPr>
            <a:cxnSpLocks/>
          </p:cNvCxnSpPr>
          <p:nvPr/>
        </p:nvCxnSpPr>
        <p:spPr>
          <a:xfrm>
            <a:off x="4708729" y="2919455"/>
            <a:ext cx="8894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E21E21C-0AD8-4A05-B5C7-D791AD549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134" y="5575843"/>
            <a:ext cx="8572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Arduino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145512" y="989148"/>
            <a:ext cx="14351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1" y="457849"/>
            <a:ext cx="1638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26EC2-6E05-4002-AAD5-9528B12902E5}"/>
              </a:ext>
            </a:extLst>
          </p:cNvPr>
          <p:cNvSpPr txBox="1"/>
          <p:nvPr/>
        </p:nvSpPr>
        <p:spPr>
          <a:xfrm>
            <a:off x="1026521" y="1402027"/>
            <a:ext cx="196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물품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D98080-321E-444C-92C5-64DE44987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6102"/>
              </p:ext>
            </p:extLst>
          </p:nvPr>
        </p:nvGraphicFramePr>
        <p:xfrm>
          <a:off x="1145512" y="2049780"/>
          <a:ext cx="4208808" cy="1473200"/>
        </p:xfrm>
        <a:graphic>
          <a:graphicData uri="http://schemas.openxmlformats.org/drawingml/2006/table">
            <a:tbl>
              <a:tblPr/>
              <a:tblGrid>
                <a:gridCol w="2052444">
                  <a:extLst>
                    <a:ext uri="{9D8B030D-6E8A-4147-A177-3AD203B41FA5}">
                      <a16:colId xmlns:a16="http://schemas.microsoft.com/office/drawing/2014/main" val="2994511738"/>
                    </a:ext>
                  </a:extLst>
                </a:gridCol>
                <a:gridCol w="2156364">
                  <a:extLst>
                    <a:ext uri="{9D8B030D-6E8A-4147-A177-3AD203B41FA5}">
                      <a16:colId xmlns:a16="http://schemas.microsoft.com/office/drawing/2014/main" val="2453544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WIFI D1 R2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보드</a:t>
                      </a:r>
                      <a:endParaRPr lang="ko-KR" altLang="en-US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안드로이드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핀 젠더</a:t>
                      </a:r>
                      <a:endParaRPr lang="ko-KR" altLang="en-US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977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브레드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보드</a:t>
                      </a:r>
                      <a:endParaRPr lang="ko-KR" altLang="en-US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AA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전지</a:t>
                      </a:r>
                      <a:endParaRPr lang="ko-KR" altLang="en-US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200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점퍼 케이블</a:t>
                      </a:r>
                      <a:endParaRPr lang="ko-KR" altLang="en-US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저항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220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옴</a:t>
                      </a:r>
                      <a:endParaRPr lang="ko-KR" altLang="en-US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03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전구</a:t>
                      </a:r>
                      <a:endParaRPr lang="ko-KR" altLang="en-US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저항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옴</a:t>
                      </a:r>
                      <a:endParaRPr lang="ko-KR" altLang="en-US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00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1.5V AA 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칸 배터리 홀더</a:t>
                      </a:r>
                      <a:endParaRPr lang="ko-KR" altLang="en-US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소형 적외선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PIR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인체감지 모션센서</a:t>
                      </a:r>
                      <a:endParaRPr lang="ko-KR" altLang="en-US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87539"/>
                  </a:ext>
                </a:extLst>
              </a:tr>
            </a:tbl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635C4A23-2278-4543-A03A-00C40AAD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92" y="940117"/>
            <a:ext cx="29622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3FAF2E8-4A1A-4B8F-ABCE-755FDF5A9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95" y="4110037"/>
            <a:ext cx="29527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7D975278-504E-49D5-A613-6A26117A5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17" y="4090987"/>
            <a:ext cx="2990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3C50FFA0-1FCB-42CF-A92F-8CA8EB7C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39" y="4090987"/>
            <a:ext cx="29527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A60AB0-3D3C-4331-8820-A07037DD877B}"/>
              </a:ext>
            </a:extLst>
          </p:cNvPr>
          <p:cNvSpPr txBox="1"/>
          <p:nvPr/>
        </p:nvSpPr>
        <p:spPr>
          <a:xfrm>
            <a:off x="6986842" y="3159442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WeMos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D1 R2 Board&gt;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67CA63-71C2-4112-A866-3FD94A89BAF5}"/>
              </a:ext>
            </a:extLst>
          </p:cNvPr>
          <p:cNvSpPr txBox="1"/>
          <p:nvPr/>
        </p:nvSpPr>
        <p:spPr>
          <a:xfrm>
            <a:off x="8144092" y="6329362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브레드보드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LED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저항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619689-48B2-4CDD-A444-F38BEB4976B7}"/>
              </a:ext>
            </a:extLst>
          </p:cNvPr>
          <p:cNvSpPr txBox="1"/>
          <p:nvPr/>
        </p:nvSpPr>
        <p:spPr>
          <a:xfrm>
            <a:off x="4609764" y="6329362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점퍼 케이블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5C7FEC-54A5-435F-8130-C47A02110BE3}"/>
              </a:ext>
            </a:extLst>
          </p:cNvPr>
          <p:cNvSpPr txBox="1"/>
          <p:nvPr/>
        </p:nvSpPr>
        <p:spPr>
          <a:xfrm>
            <a:off x="1003408" y="6329362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&lt;220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옴 저항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42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145512" y="989148"/>
            <a:ext cx="14351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1" y="457849"/>
            <a:ext cx="1638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98C5B-6AFB-4DE7-BEC6-72F3863C0347}"/>
              </a:ext>
            </a:extLst>
          </p:cNvPr>
          <p:cNvSpPr txBox="1"/>
          <p:nvPr/>
        </p:nvSpPr>
        <p:spPr>
          <a:xfrm>
            <a:off x="1026521" y="1402027"/>
            <a:ext cx="357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2-1.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 구축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A85E34-0B74-42C1-A4BA-2D25F869A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08" y="2646933"/>
            <a:ext cx="3384097" cy="252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6D69C9-B299-43A4-B6B5-C04F18C10033}"/>
              </a:ext>
            </a:extLst>
          </p:cNvPr>
          <p:cNvSpPr txBox="1"/>
          <p:nvPr/>
        </p:nvSpPr>
        <p:spPr>
          <a:xfrm>
            <a:off x="1145512" y="5178974"/>
            <a:ext cx="38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구축과 테스트를 위해 노트북과 연결한 모습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B76F2D-3713-4AA1-96E3-EC80DCD7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38" y="2348606"/>
            <a:ext cx="2652166" cy="180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D6F5B6E-5FFE-404C-BA7D-7C2E191A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895" y="657750"/>
            <a:ext cx="22764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CEF686-DA27-419D-AE4F-8D856F4B3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61735"/>
              </p:ext>
            </p:extLst>
          </p:nvPr>
        </p:nvGraphicFramePr>
        <p:xfrm>
          <a:off x="6216047" y="4726415"/>
          <a:ext cx="4314825" cy="1473835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:a16="http://schemas.microsoft.com/office/drawing/2014/main" val="3716900040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66135073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보드</a:t>
                      </a:r>
                      <a:endParaRPr lang="ko-KR" altLang="en-US" b="1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LOLIN(WEMOS) D1 R2 &amp; mini</a:t>
                      </a:r>
                      <a:endParaRPr lang="pt-BR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32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Upload Speed</a:t>
                      </a:r>
                      <a:endParaRPr lang="en-US" b="1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115200 bps</a:t>
                      </a:r>
                      <a:endParaRPr lang="ko-KR" altLang="en-US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01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CPU Frequency</a:t>
                      </a:r>
                      <a:endParaRPr lang="en-US" b="1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 MHz</a:t>
                      </a:r>
                      <a:endParaRPr lang="en-US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782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VTables</a:t>
                      </a:r>
                      <a:endParaRPr lang="en-US" b="1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Flash</a:t>
                      </a:r>
                      <a:endParaRPr lang="en-US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40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Flash Size</a:t>
                      </a:r>
                      <a:endParaRPr lang="en-US" b="1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4MB</a:t>
                      </a:r>
                      <a:endParaRPr lang="en-US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5118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E1D87DD-D9E2-44E2-BD54-C7B2F8C582E5}"/>
              </a:ext>
            </a:extLst>
          </p:cNvPr>
          <p:cNvSpPr txBox="1"/>
          <p:nvPr/>
        </p:nvSpPr>
        <p:spPr>
          <a:xfrm>
            <a:off x="7911688" y="4157122"/>
            <a:ext cx="38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WeMos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설정값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A93CB-C5CE-4C1C-89CA-AD169FE64815}"/>
              </a:ext>
            </a:extLst>
          </p:cNvPr>
          <p:cNvSpPr txBox="1"/>
          <p:nvPr/>
        </p:nvSpPr>
        <p:spPr>
          <a:xfrm>
            <a:off x="6463015" y="6215545"/>
            <a:ext cx="38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WeMos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설정값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요약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B68FC-9630-4EDD-BD2B-AE8810F4A23E}"/>
              </a:ext>
            </a:extLst>
          </p:cNvPr>
          <p:cNvSpPr txBox="1"/>
          <p:nvPr/>
        </p:nvSpPr>
        <p:spPr>
          <a:xfrm>
            <a:off x="4966400" y="4157122"/>
            <a:ext cx="38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72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145512" y="989148"/>
            <a:ext cx="14351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1" y="457849"/>
            <a:ext cx="1638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98C5B-6AFB-4DE7-BEC6-72F3863C0347}"/>
              </a:ext>
            </a:extLst>
          </p:cNvPr>
          <p:cNvSpPr txBox="1"/>
          <p:nvPr/>
        </p:nvSpPr>
        <p:spPr>
          <a:xfrm>
            <a:off x="1026520" y="1402027"/>
            <a:ext cx="476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2-2. 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네트워크에 무선 포트 오픈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52081-1D17-45D0-9B99-B5F9104BBC00}"/>
              </a:ext>
            </a:extLst>
          </p:cNvPr>
          <p:cNvSpPr txBox="1"/>
          <p:nvPr/>
        </p:nvSpPr>
        <p:spPr>
          <a:xfrm>
            <a:off x="670196" y="5438301"/>
            <a:ext cx="38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&lt;OTA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코드의 일부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3741E7-8E1A-4DBB-905C-EA6FEB0FAEDF}"/>
              </a:ext>
            </a:extLst>
          </p:cNvPr>
          <p:cNvGrpSpPr/>
          <p:nvPr/>
        </p:nvGrpSpPr>
        <p:grpSpPr>
          <a:xfrm>
            <a:off x="859254" y="2486611"/>
            <a:ext cx="3442772" cy="2813191"/>
            <a:chOff x="1026521" y="2223095"/>
            <a:chExt cx="4114800" cy="33623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BABE69-CDD1-43D9-A1BB-BB91358D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521" y="2223095"/>
              <a:ext cx="4114800" cy="33623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5C4CF2-E018-4372-A14F-055515127F9B}"/>
                </a:ext>
              </a:extLst>
            </p:cNvPr>
            <p:cNvSpPr/>
            <p:nvPr/>
          </p:nvSpPr>
          <p:spPr>
            <a:xfrm>
              <a:off x="1026521" y="3020787"/>
              <a:ext cx="2957648" cy="4408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F56E10-7AF5-4436-945A-F0444212635E}"/>
                </a:ext>
              </a:extLst>
            </p:cNvPr>
            <p:cNvSpPr/>
            <p:nvPr/>
          </p:nvSpPr>
          <p:spPr>
            <a:xfrm>
              <a:off x="2759076" y="3242582"/>
              <a:ext cx="774700" cy="195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1C8BD5-90F2-41E4-BB03-274D0AB3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71" y="2486611"/>
            <a:ext cx="2944467" cy="2668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0E721-2CA6-405C-BE33-387E5D773815}"/>
              </a:ext>
            </a:extLst>
          </p:cNvPr>
          <p:cNvSpPr txBox="1"/>
          <p:nvPr/>
        </p:nvSpPr>
        <p:spPr>
          <a:xfrm>
            <a:off x="8146261" y="5299802"/>
            <a:ext cx="38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기기에서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보드 연결 확인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650003-65FF-4F84-9BD5-A7C91B1EF1F8}"/>
              </a:ext>
            </a:extLst>
          </p:cNvPr>
          <p:cNvSpPr/>
          <p:nvPr/>
        </p:nvSpPr>
        <p:spPr>
          <a:xfrm>
            <a:off x="8686506" y="3307595"/>
            <a:ext cx="774700" cy="1959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E79BB7-4622-48F5-9B75-08BA6A14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7" y="2212044"/>
            <a:ext cx="2933091" cy="3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9B3B57-FDB1-4B73-84DE-FA132A9CF5FE}"/>
              </a:ext>
            </a:extLst>
          </p:cNvPr>
          <p:cNvSpPr txBox="1"/>
          <p:nvPr/>
        </p:nvSpPr>
        <p:spPr>
          <a:xfrm>
            <a:off x="4408228" y="5784220"/>
            <a:ext cx="38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&lt;OTA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실행 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시리얼 모니터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B0A368-FD15-458F-B141-AE31BFD00B96}"/>
              </a:ext>
            </a:extLst>
          </p:cNvPr>
          <p:cNvSpPr/>
          <p:nvPr/>
        </p:nvSpPr>
        <p:spPr>
          <a:xfrm>
            <a:off x="8636664" y="2541728"/>
            <a:ext cx="2074208" cy="4453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4C6E2A-9A55-4EEB-95BA-ADAF3253422C}"/>
              </a:ext>
            </a:extLst>
          </p:cNvPr>
          <p:cNvSpPr/>
          <p:nvPr/>
        </p:nvSpPr>
        <p:spPr>
          <a:xfrm>
            <a:off x="8584471" y="4734661"/>
            <a:ext cx="1108169" cy="357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145512" y="989148"/>
            <a:ext cx="14351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1" y="457849"/>
            <a:ext cx="1638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98C5B-6AFB-4DE7-BEC6-72F3863C0347}"/>
              </a:ext>
            </a:extLst>
          </p:cNvPr>
          <p:cNvSpPr txBox="1"/>
          <p:nvPr/>
        </p:nvSpPr>
        <p:spPr>
          <a:xfrm>
            <a:off x="1026521" y="1402027"/>
            <a:ext cx="408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2-3. 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A7AA89-E7A0-411D-BBB9-9DE0CF3A2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512" y="2791895"/>
            <a:ext cx="2075208" cy="2383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KakaoTalk_20200527_180109561">
            <a:hlinkClick r:id="" action="ppaction://media"/>
            <a:extLst>
              <a:ext uri="{FF2B5EF4-FFF2-40B4-BE49-F238E27FC236}">
                <a16:creationId xmlns:a16="http://schemas.microsoft.com/office/drawing/2014/main" id="{2261CB6F-523C-4F4F-BD8E-900906F26F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61681" y="2223095"/>
            <a:ext cx="6249191" cy="35206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E89214-DEC3-40B9-8D8A-A4C542F6A010}"/>
              </a:ext>
            </a:extLst>
          </p:cNvPr>
          <p:cNvSpPr txBox="1"/>
          <p:nvPr/>
        </p:nvSpPr>
        <p:spPr>
          <a:xfrm>
            <a:off x="272672" y="5317473"/>
            <a:ext cx="38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테스트를 위한 함수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E597BB-079D-46C4-97B0-4EB4B552C9D2}"/>
              </a:ext>
            </a:extLst>
          </p:cNvPr>
          <p:cNvSpPr txBox="1"/>
          <p:nvPr/>
        </p:nvSpPr>
        <p:spPr>
          <a:xfrm>
            <a:off x="5675832" y="5826170"/>
            <a:ext cx="38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성공 영상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발표까지 수행 목표</a:t>
            </a:r>
          </a:p>
        </p:txBody>
      </p:sp>
    </p:spTree>
    <p:extLst>
      <p:ext uri="{BB962C8B-B14F-4D97-AF65-F5344CB8AC3E}">
        <p14:creationId xmlns:p14="http://schemas.microsoft.com/office/powerpoint/2010/main" val="179085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293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9646" y="3947819"/>
            <a:ext cx="2272018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 전반 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5471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1638" y="394781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4425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81711" y="3947819"/>
            <a:ext cx="2998910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E2D2DC-3DF8-47C6-AD02-0982802862F4}"/>
              </a:ext>
            </a:extLst>
          </p:cNvPr>
          <p:cNvSpPr txBox="1"/>
          <p:nvPr/>
        </p:nvSpPr>
        <p:spPr>
          <a:xfrm>
            <a:off x="9837183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1DF3C2-1C1F-4BF0-8000-1E3E8AE8A27D}"/>
              </a:ext>
            </a:extLst>
          </p:cNvPr>
          <p:cNvSpPr/>
          <p:nvPr/>
        </p:nvSpPr>
        <p:spPr>
          <a:xfrm>
            <a:off x="9193090" y="3947819"/>
            <a:ext cx="2998910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발표까지 수행 목표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2C5D3E-C510-4FAA-887B-6A65239FAD3A}"/>
              </a:ext>
            </a:extLst>
          </p:cNvPr>
          <p:cNvSpPr txBox="1"/>
          <p:nvPr/>
        </p:nvSpPr>
        <p:spPr>
          <a:xfrm>
            <a:off x="7525804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3D187C-757C-491A-8A3A-C910E8F46B46}"/>
              </a:ext>
            </a:extLst>
          </p:cNvPr>
          <p:cNvSpPr/>
          <p:nvPr/>
        </p:nvSpPr>
        <p:spPr>
          <a:xfrm>
            <a:off x="4570332" y="3947818"/>
            <a:ext cx="2998910" cy="820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1283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WS Infrastructure Services | Amazon EC2 and its Benefits | SNDK COR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6" r="28896"/>
          <a:stretch/>
        </p:blipFill>
        <p:spPr bwMode="auto">
          <a:xfrm>
            <a:off x="3947843" y="1134629"/>
            <a:ext cx="1191556" cy="19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7" y="1369851"/>
            <a:ext cx="1072357" cy="1072357"/>
          </a:xfrm>
          <a:prstGeom prst="rect">
            <a:avLst/>
          </a:prstGeom>
        </p:spPr>
      </p:pic>
      <p:pic>
        <p:nvPicPr>
          <p:cNvPr id="1040" name="Picture 16" descr="How to configure AWS Lambda SQS Trigger to consume messages only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72" y="2158747"/>
            <a:ext cx="4325338" cy="276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tudyholicMan: Gmail에서 GoogleDrive를 이용한 대용량 첨부자료 보내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7" y="4922158"/>
            <a:ext cx="1786400" cy="94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rduino Svg Png Icon Free Download (#218517) - OnlineWebFonts.C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10" y="494156"/>
            <a:ext cx="1249523" cy="8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dmin Icon Stock Illustrations – 11,039 Admin Icon Stock ..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39" y="4362587"/>
            <a:ext cx="1848735" cy="184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860706" y="1304462"/>
            <a:ext cx="1222131" cy="1751378"/>
            <a:chOff x="5992589" y="1369851"/>
            <a:chExt cx="1222131" cy="1751378"/>
          </a:xfrm>
        </p:grpSpPr>
        <p:pic>
          <p:nvPicPr>
            <p:cNvPr id="1044" name="Picture 20" descr="AWS API Gateway to hide request credentials - Mickaël Mouillé - Medium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03" r="36577"/>
            <a:stretch/>
          </p:blipFill>
          <p:spPr bwMode="auto">
            <a:xfrm>
              <a:off x="6107383" y="1369851"/>
              <a:ext cx="992545" cy="117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992589" y="2474898"/>
              <a:ext cx="1222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API Gateway</a:t>
              </a:r>
              <a:endParaRPr lang="ko-KR" altLang="en-US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274306" y="2460867"/>
            <a:ext cx="1872762" cy="2130749"/>
            <a:chOff x="10154719" y="2956320"/>
            <a:chExt cx="1872762" cy="2130749"/>
          </a:xfrm>
        </p:grpSpPr>
        <p:pic>
          <p:nvPicPr>
            <p:cNvPr id="1042" name="Picture 18" descr="Amazon DynamoDB - Wikipedia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940" y="2956320"/>
              <a:ext cx="1676321" cy="151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0154719" y="4379183"/>
              <a:ext cx="18727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Amazon</a:t>
              </a:r>
            </a:p>
            <a:p>
              <a:pPr algn="ctr"/>
              <a:r>
                <a:rPr lang="en-US" altLang="ko-KR" sz="2000" b="1" dirty="0"/>
                <a:t>DynamoDB</a:t>
              </a:r>
              <a:endParaRPr lang="ko-KR" altLang="en-US" sz="2000" b="1" dirty="0"/>
            </a:p>
          </p:txBody>
        </p:sp>
      </p:grpSp>
      <p:pic>
        <p:nvPicPr>
          <p:cNvPr id="31" name="Picture 10" descr="시계 7 시 시간 아이콘 0명에 대한 스톡 벡터 아트 및 기타 이미지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9420" r="18769" b="20992"/>
          <a:stretch/>
        </p:blipFill>
        <p:spPr bwMode="auto">
          <a:xfrm>
            <a:off x="9234040" y="1516772"/>
            <a:ext cx="1121358" cy="10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Auditorium, cinema, movie, room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903" y="3930960"/>
            <a:ext cx="1151704" cy="11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8E17F7F-CA96-4C19-A7A4-E641CFA6C7F5}"/>
              </a:ext>
            </a:extLst>
          </p:cNvPr>
          <p:cNvSpPr/>
          <p:nvPr/>
        </p:nvSpPr>
        <p:spPr>
          <a:xfrm>
            <a:off x="2079087" y="1717847"/>
            <a:ext cx="149764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387457F-668E-4559-A21F-33EC0CCE4C58}"/>
              </a:ext>
            </a:extLst>
          </p:cNvPr>
          <p:cNvSpPr/>
          <p:nvPr/>
        </p:nvSpPr>
        <p:spPr>
          <a:xfrm>
            <a:off x="5178302" y="1717847"/>
            <a:ext cx="66442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CC7BE3B-1B3F-4DB5-8F27-809D3CDC60C2}"/>
              </a:ext>
            </a:extLst>
          </p:cNvPr>
          <p:cNvSpPr/>
          <p:nvPr/>
        </p:nvSpPr>
        <p:spPr>
          <a:xfrm>
            <a:off x="9566544" y="2816328"/>
            <a:ext cx="66442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418B99DB-E43A-4F3A-9B8D-39ED1158A345}"/>
              </a:ext>
            </a:extLst>
          </p:cNvPr>
          <p:cNvSpPr/>
          <p:nvPr/>
        </p:nvSpPr>
        <p:spPr>
          <a:xfrm rot="10800000">
            <a:off x="9566544" y="3234510"/>
            <a:ext cx="66442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7983FA2-F6A6-4C77-A27F-7947E8BF16E4}"/>
              </a:ext>
            </a:extLst>
          </p:cNvPr>
          <p:cNvSpPr/>
          <p:nvPr/>
        </p:nvSpPr>
        <p:spPr>
          <a:xfrm rot="1800000">
            <a:off x="7245581" y="2435358"/>
            <a:ext cx="66442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2FA1544-3982-45F1-9A83-571EAB63C0A1}"/>
              </a:ext>
            </a:extLst>
          </p:cNvPr>
          <p:cNvSpPr/>
          <p:nvPr/>
        </p:nvSpPr>
        <p:spPr>
          <a:xfrm rot="8100000">
            <a:off x="6966646" y="4256396"/>
            <a:ext cx="66442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1B8D801-4F69-45AA-BCE4-7848EB759E95}"/>
              </a:ext>
            </a:extLst>
          </p:cNvPr>
          <p:cNvSpPr/>
          <p:nvPr/>
        </p:nvSpPr>
        <p:spPr>
          <a:xfrm rot="10800000">
            <a:off x="3492174" y="5218438"/>
            <a:ext cx="1232596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3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Questions &amp; Comments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 전반 설명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CA2FD70-EC61-4096-9068-C0D519D4B75B}"/>
              </a:ext>
            </a:extLst>
          </p:cNvPr>
          <p:cNvSpPr txBox="1"/>
          <p:nvPr/>
        </p:nvSpPr>
        <p:spPr>
          <a:xfrm>
            <a:off x="921747" y="140202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미허가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출입 탐지</a:t>
            </a:r>
          </a:p>
        </p:txBody>
      </p:sp>
      <p:pic>
        <p:nvPicPr>
          <p:cNvPr id="2050" name="Picture 2" descr="Sensor 이미지, 스톡 사진 및 벡터 | Shutterstock">
            <a:extLst>
              <a:ext uri="{FF2B5EF4-FFF2-40B4-BE49-F238E27FC236}">
                <a16:creationId xmlns:a16="http://schemas.microsoft.com/office/drawing/2014/main" id="{FD5B6453-6EBE-4FE6-A23B-A6C1CFFFC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7"/>
          <a:stretch/>
        </p:blipFill>
        <p:spPr bwMode="auto">
          <a:xfrm>
            <a:off x="1170294" y="2675687"/>
            <a:ext cx="1891847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목록">
            <a:extLst>
              <a:ext uri="{FF2B5EF4-FFF2-40B4-BE49-F238E27FC236}">
                <a16:creationId xmlns:a16="http://schemas.microsoft.com/office/drawing/2014/main" id="{49045DB6-D62D-4896-995C-9864DDD8B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3870" y="2839497"/>
            <a:ext cx="1440724" cy="1440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92FA30-58BC-42F3-A43D-5D3685BF5645}"/>
              </a:ext>
            </a:extLst>
          </p:cNvPr>
          <p:cNvSpPr txBox="1"/>
          <p:nvPr/>
        </p:nvSpPr>
        <p:spPr>
          <a:xfrm>
            <a:off x="6265376" y="4222322"/>
            <a:ext cx="15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시간표</a:t>
            </a:r>
          </a:p>
        </p:txBody>
      </p:sp>
      <p:pic>
        <p:nvPicPr>
          <p:cNvPr id="13" name="그래픽 12" descr="체크리스트">
            <a:extLst>
              <a:ext uri="{FF2B5EF4-FFF2-40B4-BE49-F238E27FC236}">
                <a16:creationId xmlns:a16="http://schemas.microsoft.com/office/drawing/2014/main" id="{30ACC530-A03B-4011-91BB-19EBC8887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5016" y="2806573"/>
            <a:ext cx="1440724" cy="1440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FBAA5C-A658-44AF-9B68-69A44A2A2292}"/>
              </a:ext>
            </a:extLst>
          </p:cNvPr>
          <p:cNvSpPr txBox="1"/>
          <p:nvPr/>
        </p:nvSpPr>
        <p:spPr>
          <a:xfrm>
            <a:off x="3642903" y="4219450"/>
            <a:ext cx="178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사용</a:t>
            </a:r>
            <a:r>
              <a:rPr lang="en-US" altLang="ko-KR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추정</a:t>
            </a:r>
            <a:r>
              <a:rPr lang="en-US" altLang="ko-KR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Data</a:t>
            </a: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FAE80C35-BAC5-4F59-B53F-2CD888063787}"/>
              </a:ext>
            </a:extLst>
          </p:cNvPr>
          <p:cNvSpPr/>
          <p:nvPr/>
        </p:nvSpPr>
        <p:spPr>
          <a:xfrm>
            <a:off x="5466029" y="3449755"/>
            <a:ext cx="638386" cy="318763"/>
          </a:xfrm>
          <a:prstGeom prst="leftRightArrow">
            <a:avLst>
              <a:gd name="adj1" fmla="val 36993"/>
              <a:gd name="adj2" fmla="val 57486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B8386-1155-41BD-907A-0C61C7604347}"/>
              </a:ext>
            </a:extLst>
          </p:cNvPr>
          <p:cNvSpPr txBox="1"/>
          <p:nvPr/>
        </p:nvSpPr>
        <p:spPr>
          <a:xfrm>
            <a:off x="5447575" y="3783160"/>
            <a:ext cx="68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E199036-002C-47EF-A1C7-08BA4C3812EF}"/>
              </a:ext>
            </a:extLst>
          </p:cNvPr>
          <p:cNvSpPr/>
          <p:nvPr/>
        </p:nvSpPr>
        <p:spPr>
          <a:xfrm>
            <a:off x="921747" y="2090654"/>
            <a:ext cx="7816457" cy="3452404"/>
          </a:xfrm>
          <a:prstGeom prst="roundRect">
            <a:avLst/>
          </a:prstGeom>
          <a:noFill/>
          <a:ln w="3810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9A0A2-9BD1-4A4F-ADC7-EB53F0E36794}"/>
              </a:ext>
            </a:extLst>
          </p:cNvPr>
          <p:cNvSpPr txBox="1"/>
          <p:nvPr/>
        </p:nvSpPr>
        <p:spPr>
          <a:xfrm>
            <a:off x="4006074" y="5329287"/>
            <a:ext cx="16478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latin typeface="Eras Demi ITC" panose="020B0805030504020804" pitchFamily="34" charset="0"/>
              </a:rPr>
              <a:t>Real-Time</a:t>
            </a:r>
            <a:endParaRPr lang="ko-KR" altLang="en-US" sz="2000" dirty="0">
              <a:latin typeface="Eras Demi ITC" panose="020B08050305040208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65BE33-E5CD-403E-8582-C054F8781164}"/>
              </a:ext>
            </a:extLst>
          </p:cNvPr>
          <p:cNvSpPr/>
          <p:nvPr/>
        </p:nvSpPr>
        <p:spPr>
          <a:xfrm>
            <a:off x="8254665" y="3435114"/>
            <a:ext cx="967077" cy="625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349E2C9-D1CD-46F2-8315-5F2577896A3B}"/>
              </a:ext>
            </a:extLst>
          </p:cNvPr>
          <p:cNvSpPr/>
          <p:nvPr/>
        </p:nvSpPr>
        <p:spPr>
          <a:xfrm>
            <a:off x="3129725" y="3435114"/>
            <a:ext cx="50990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B5604-3CDE-447B-AF79-F47E953AE622}"/>
              </a:ext>
            </a:extLst>
          </p:cNvPr>
          <p:cNvSpPr txBox="1"/>
          <p:nvPr/>
        </p:nvSpPr>
        <p:spPr>
          <a:xfrm>
            <a:off x="9511977" y="4065561"/>
            <a:ext cx="15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중앙대학교 서버</a:t>
            </a:r>
          </a:p>
        </p:txBody>
      </p:sp>
      <p:pic>
        <p:nvPicPr>
          <p:cNvPr id="21" name="그래픽 20" descr="학교">
            <a:extLst>
              <a:ext uri="{FF2B5EF4-FFF2-40B4-BE49-F238E27FC236}">
                <a16:creationId xmlns:a16="http://schemas.microsoft.com/office/drawing/2014/main" id="{2F62BD38-A262-45E5-A593-7CFB459C3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4221" y="2839497"/>
            <a:ext cx="1313224" cy="1313224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29487F4-5645-43F0-8138-8A90DA5EE898}"/>
              </a:ext>
            </a:extLst>
          </p:cNvPr>
          <p:cNvSpPr/>
          <p:nvPr/>
        </p:nvSpPr>
        <p:spPr>
          <a:xfrm rot="10800000">
            <a:off x="7941272" y="3435114"/>
            <a:ext cx="149764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48B8C-73AB-4E2A-B6C3-182DBD1CF9AA}"/>
              </a:ext>
            </a:extLst>
          </p:cNvPr>
          <p:cNvSpPr txBox="1"/>
          <p:nvPr/>
        </p:nvSpPr>
        <p:spPr>
          <a:xfrm>
            <a:off x="8394943" y="3662967"/>
            <a:ext cx="68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크롤링</a:t>
            </a:r>
            <a:endParaRPr lang="ko-KR" altLang="en-US" sz="1100" dirty="0">
              <a:solidFill>
                <a:srgbClr val="00002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FB6915-AD26-4D5C-A85D-35EA05675208}"/>
              </a:ext>
            </a:extLst>
          </p:cNvPr>
          <p:cNvSpPr txBox="1"/>
          <p:nvPr/>
        </p:nvSpPr>
        <p:spPr>
          <a:xfrm>
            <a:off x="1069803" y="439791"/>
            <a:ext cx="32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전반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607FCF1-618E-4338-935F-FBA5E497FC33}"/>
              </a:ext>
            </a:extLst>
          </p:cNvPr>
          <p:cNvCxnSpPr>
            <a:cxnSpLocks/>
          </p:cNvCxnSpPr>
          <p:nvPr/>
        </p:nvCxnSpPr>
        <p:spPr>
          <a:xfrm>
            <a:off x="1164634" y="989148"/>
            <a:ext cx="29893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돋보기">
            <a:extLst>
              <a:ext uri="{FF2B5EF4-FFF2-40B4-BE49-F238E27FC236}">
                <a16:creationId xmlns:a16="http://schemas.microsoft.com/office/drawing/2014/main" id="{69AD401C-CCC7-4BB2-A025-40110DF062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2520" y="1808390"/>
            <a:ext cx="4503538" cy="4503538"/>
          </a:xfrm>
          <a:prstGeom prst="rect">
            <a:avLst/>
          </a:prstGeom>
        </p:spPr>
      </p:pic>
      <p:pic>
        <p:nvPicPr>
          <p:cNvPr id="41" name="그래픽 40" descr="돋보기">
            <a:extLst>
              <a:ext uri="{FF2B5EF4-FFF2-40B4-BE49-F238E27FC236}">
                <a16:creationId xmlns:a16="http://schemas.microsoft.com/office/drawing/2014/main" id="{4D157B00-1636-4A28-9E47-692DB3DE4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9975" y="-622917"/>
            <a:ext cx="9806275" cy="98062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3B9A26-6F16-4865-9C24-F908EEE21E50}"/>
              </a:ext>
            </a:extLst>
          </p:cNvPr>
          <p:cNvSpPr txBox="1"/>
          <p:nvPr/>
        </p:nvSpPr>
        <p:spPr>
          <a:xfrm>
            <a:off x="7516288" y="1551254"/>
            <a:ext cx="2347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크롤링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39256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중앙대학교 사이트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05319" y="437393"/>
            <a:ext cx="1305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224643" y="989148"/>
            <a:ext cx="1061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8990EFCB-380C-4227-9988-23993505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98" y="1222252"/>
            <a:ext cx="4990681" cy="44352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8521D19-E92A-4820-8D45-EACCC9D724D2}"/>
              </a:ext>
            </a:extLst>
          </p:cNvPr>
          <p:cNvSpPr txBox="1"/>
          <p:nvPr/>
        </p:nvSpPr>
        <p:spPr>
          <a:xfrm>
            <a:off x="2216271" y="5396684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중앙대학교 캠퍼스 안내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ED216-940C-456B-B715-284F5AE4767E}"/>
              </a:ext>
            </a:extLst>
          </p:cNvPr>
          <p:cNvSpPr txBox="1"/>
          <p:nvPr/>
        </p:nvSpPr>
        <p:spPr>
          <a:xfrm>
            <a:off x="1026521" y="1222252"/>
            <a:ext cx="196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강의실 정보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28F51F-4FC3-4EDC-A2ED-D3F5A700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1" y="1884001"/>
            <a:ext cx="5721256" cy="3512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D0D91-387E-4030-8427-73C0A18B1782}"/>
              </a:ext>
            </a:extLst>
          </p:cNvPr>
          <p:cNvSpPr txBox="1"/>
          <p:nvPr/>
        </p:nvSpPr>
        <p:spPr>
          <a:xfrm>
            <a:off x="7939460" y="5673683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&lt;310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B4F330-45C9-4D23-BDE3-3CFE020B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19" y="3037685"/>
            <a:ext cx="5734050" cy="2162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61F5E3-026C-49E0-A51B-D523D2BD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961485"/>
            <a:ext cx="3200400" cy="2238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B9E4A-2443-4469-8A4E-4C0E292C4BE1}"/>
              </a:ext>
            </a:extLst>
          </p:cNvPr>
          <p:cNvSpPr txBox="1"/>
          <p:nvPr/>
        </p:nvSpPr>
        <p:spPr>
          <a:xfrm>
            <a:off x="1026522" y="1884001"/>
            <a:ext cx="40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2-1. Selenium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시도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 포탈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DA8B4-4101-43AF-A20D-1B4059912BC4}"/>
              </a:ext>
            </a:extLst>
          </p:cNvPr>
          <p:cNvSpPr txBox="1"/>
          <p:nvPr/>
        </p:nvSpPr>
        <p:spPr>
          <a:xfrm>
            <a:off x="1105319" y="437393"/>
            <a:ext cx="1305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1EB6AE-AD65-4FB7-AB50-2EBCBFEBDBA2}"/>
              </a:ext>
            </a:extLst>
          </p:cNvPr>
          <p:cNvCxnSpPr>
            <a:cxnSpLocks/>
          </p:cNvCxnSpPr>
          <p:nvPr/>
        </p:nvCxnSpPr>
        <p:spPr>
          <a:xfrm>
            <a:off x="1224643" y="989148"/>
            <a:ext cx="1061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60A008-EB8E-4767-A566-E3D18EF99B99}"/>
              </a:ext>
            </a:extLst>
          </p:cNvPr>
          <p:cNvSpPr txBox="1"/>
          <p:nvPr/>
        </p:nvSpPr>
        <p:spPr>
          <a:xfrm>
            <a:off x="1026521" y="1222252"/>
            <a:ext cx="281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 시간표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2167D-7FFA-46FB-9ED3-878B976B668A}"/>
              </a:ext>
            </a:extLst>
          </p:cNvPr>
          <p:cNvSpPr txBox="1"/>
          <p:nvPr/>
        </p:nvSpPr>
        <p:spPr>
          <a:xfrm>
            <a:off x="2771566" y="5199859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강의계획서 검색 탭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4B79E-C81A-4415-8645-E60471AF2140}"/>
              </a:ext>
            </a:extLst>
          </p:cNvPr>
          <p:cNvSpPr txBox="1"/>
          <p:nvPr/>
        </p:nvSpPr>
        <p:spPr>
          <a:xfrm>
            <a:off x="8343272" y="5199860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조건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05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6522" y="43739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05319" y="989148"/>
            <a:ext cx="1145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DB9E4A-2443-4469-8A4E-4C0E292C4BE1}"/>
              </a:ext>
            </a:extLst>
          </p:cNvPr>
          <p:cNvSpPr txBox="1"/>
          <p:nvPr/>
        </p:nvSpPr>
        <p:spPr>
          <a:xfrm>
            <a:off x="1026522" y="1884001"/>
            <a:ext cx="372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2-2. Request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 시도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 포탈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E6248-E70D-4626-B78A-B413FF2ED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6" t="82685" r="3736"/>
          <a:stretch/>
        </p:blipFill>
        <p:spPr bwMode="auto">
          <a:xfrm>
            <a:off x="1207185" y="2704207"/>
            <a:ext cx="6129494" cy="14495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EBD85CB-82BA-4D0A-887E-27A5A4B8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76" y="4638044"/>
            <a:ext cx="5232712" cy="9384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C3350B-3202-49D6-86D0-D310B62EAE4D}"/>
              </a:ext>
            </a:extLst>
          </p:cNvPr>
          <p:cNvSpPr txBox="1"/>
          <p:nvPr/>
        </p:nvSpPr>
        <p:spPr>
          <a:xfrm>
            <a:off x="3071154" y="4156305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 포탈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Body&gt;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CE8DB-BA53-4D5E-B073-C470E35978A5}"/>
              </a:ext>
            </a:extLst>
          </p:cNvPr>
          <p:cNvSpPr txBox="1"/>
          <p:nvPr/>
        </p:nvSpPr>
        <p:spPr>
          <a:xfrm>
            <a:off x="3073984" y="5576464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 포탈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URL&gt;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0ED9E-E0B9-4683-B5DA-A65657881B6E}"/>
              </a:ext>
            </a:extLst>
          </p:cNvPr>
          <p:cNvSpPr txBox="1"/>
          <p:nvPr/>
        </p:nvSpPr>
        <p:spPr>
          <a:xfrm>
            <a:off x="8542006" y="3319093"/>
            <a:ext cx="1994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유지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헤더값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77133-02CA-419B-9D87-14F568DCFA55}"/>
              </a:ext>
            </a:extLst>
          </p:cNvPr>
          <p:cNvSpPr txBox="1"/>
          <p:nvPr/>
        </p:nvSpPr>
        <p:spPr>
          <a:xfrm>
            <a:off x="1026521" y="1222252"/>
            <a:ext cx="281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 시간표 정보</a:t>
            </a:r>
          </a:p>
        </p:txBody>
      </p:sp>
    </p:spTree>
    <p:extLst>
      <p:ext uri="{BB962C8B-B14F-4D97-AF65-F5344CB8AC3E}">
        <p14:creationId xmlns:p14="http://schemas.microsoft.com/office/powerpoint/2010/main" val="91628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6409FE7-7100-4C72-9FB6-3C9A4D7FC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r="10280"/>
          <a:stretch/>
        </p:blipFill>
        <p:spPr bwMode="auto">
          <a:xfrm>
            <a:off x="914400" y="2259741"/>
            <a:ext cx="4813161" cy="1876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C4995A8-78AA-4D9E-99AA-85746FD0D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" r="5045"/>
          <a:stretch/>
        </p:blipFill>
        <p:spPr bwMode="auto">
          <a:xfrm>
            <a:off x="6343859" y="2284111"/>
            <a:ext cx="5154805" cy="1981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3B324E9-7CE1-4E55-9E42-B195947B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012" y="4796981"/>
            <a:ext cx="4181475" cy="1381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73E83B-6678-4841-A264-87B3900AF24D}"/>
              </a:ext>
            </a:extLst>
          </p:cNvPr>
          <p:cNvSpPr txBox="1"/>
          <p:nvPr/>
        </p:nvSpPr>
        <p:spPr>
          <a:xfrm>
            <a:off x="4719971" y="6178106"/>
            <a:ext cx="2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 포탈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Body&gt;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5543F-B07E-480A-AE90-3D81280C961F}"/>
              </a:ext>
            </a:extLst>
          </p:cNvPr>
          <p:cNvSpPr txBox="1"/>
          <p:nvPr/>
        </p:nvSpPr>
        <p:spPr>
          <a:xfrm>
            <a:off x="1921989" y="4194973"/>
            <a:ext cx="27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검색조건을 입력하지 않았을 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A111FE-4EE1-4931-8367-CA462451945F}"/>
              </a:ext>
            </a:extLst>
          </p:cNvPr>
          <p:cNvSpPr txBox="1"/>
          <p:nvPr/>
        </p:nvSpPr>
        <p:spPr>
          <a:xfrm>
            <a:off x="7305152" y="4324118"/>
            <a:ext cx="323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검색조건을 한 자리만 입력했을 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E82CF-1D94-429B-B15B-D450C76C3982}"/>
              </a:ext>
            </a:extLst>
          </p:cNvPr>
          <p:cNvSpPr txBox="1"/>
          <p:nvPr/>
        </p:nvSpPr>
        <p:spPr>
          <a:xfrm>
            <a:off x="1026522" y="43739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470775-1352-4E5D-A4A9-E4680403C266}"/>
              </a:ext>
            </a:extLst>
          </p:cNvPr>
          <p:cNvCxnSpPr>
            <a:cxnSpLocks/>
          </p:cNvCxnSpPr>
          <p:nvPr/>
        </p:nvCxnSpPr>
        <p:spPr>
          <a:xfrm>
            <a:off x="1105319" y="989148"/>
            <a:ext cx="1145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A52C94-96E5-4655-836D-CAB63AE54205}"/>
              </a:ext>
            </a:extLst>
          </p:cNvPr>
          <p:cNvSpPr txBox="1"/>
          <p:nvPr/>
        </p:nvSpPr>
        <p:spPr>
          <a:xfrm>
            <a:off x="1026522" y="1884001"/>
            <a:ext cx="372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2-3.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 포탈 이용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796DD-A443-4352-A901-57516D1BE3EE}"/>
              </a:ext>
            </a:extLst>
          </p:cNvPr>
          <p:cNvSpPr txBox="1"/>
          <p:nvPr/>
        </p:nvSpPr>
        <p:spPr>
          <a:xfrm>
            <a:off x="1026521" y="1222252"/>
            <a:ext cx="281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 시간표 정보</a:t>
            </a:r>
          </a:p>
        </p:txBody>
      </p:sp>
    </p:spTree>
    <p:extLst>
      <p:ext uri="{BB962C8B-B14F-4D97-AF65-F5344CB8AC3E}">
        <p14:creationId xmlns:p14="http://schemas.microsoft.com/office/powerpoint/2010/main" val="6374293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428</Words>
  <Application>Microsoft Office PowerPoint</Application>
  <PresentationFormat>와이드스크린</PresentationFormat>
  <Paragraphs>123</Paragraphs>
  <Slides>21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맑은 고딕</vt:lpstr>
      <vt:lpstr>Arial</vt:lpstr>
      <vt:lpstr>나눔스퀘어</vt:lpstr>
      <vt:lpstr>나눔스퀘어_ac ExtraBold</vt:lpstr>
      <vt:lpstr>나눔스퀘어 Bold</vt:lpstr>
      <vt:lpstr>나눔스퀘어 ExtraBold</vt:lpstr>
      <vt:lpstr>나눔명조 ExtraBold</vt:lpstr>
      <vt:lpstr>Eras Demi ITC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영빈</cp:lastModifiedBy>
  <cp:revision>18</cp:revision>
  <dcterms:created xsi:type="dcterms:W3CDTF">2017-05-29T09:12:16Z</dcterms:created>
  <dcterms:modified xsi:type="dcterms:W3CDTF">2020-05-28T01:29:45Z</dcterms:modified>
</cp:coreProperties>
</file>