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6f73a04f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6f73a04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e3a4f3175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e3a4f317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e3a4f3175_0_5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e3a4f317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e3a4f3175_0_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e3a4f317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e3a4f3175_0_6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e3a4f317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e3a4f3175_0_7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e3a4f3175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e3a4f3175_0_8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e3a4f3175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Cadre: Democratizing Private investments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By: Borna Vahabzadeh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Thanks!</a:t>
            </a:r>
            <a:endParaRPr sz="3000"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endParaRPr sz="1400"/>
          </a:p>
        </p:txBody>
      </p:sp>
      <p:pic>
        <p:nvPicPr>
          <p:cNvPr descr="Black and white upward shot of Golden Gate Bridge" id="115" name="Google Shape;115;p22"/>
          <p:cNvPicPr preferRelativeResize="0"/>
          <p:nvPr/>
        </p:nvPicPr>
        <p:blipFill rotWithShape="1">
          <a:blip r:embed="rId3">
            <a:alphaModFix/>
          </a:blip>
          <a:srcRect b="0" l="19071" r="4853" t="9"/>
          <a:stretch/>
        </p:blipFill>
        <p:spPr>
          <a:xfrm>
            <a:off x="3274676" y="0"/>
            <a:ext cx="5869325" cy="5143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and Origin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</a:rPr>
              <a:t>Cadre is an online marketplace that connects investors and operators of real estate.</a:t>
            </a:r>
            <a:endParaRPr sz="21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Cadre was started in New York City in 2014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Founders are:</a:t>
            </a:r>
            <a:endParaRPr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Ryan Williams - Harvard graduate who went on to Goldman Sachs and Blackstone before Cadre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Joshua Kushner - Williams’ classmate who went on to found venture capital firm, Thrive Capital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Jared Kushner - CEO of Kushner Companies (real estate development)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and Origin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7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</a:rPr>
              <a:t>Cadre is built on the idea that commercial real estate should be accessible. It allows investors to invest directly in large properties.</a:t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FFFFFF"/>
                </a:solidFill>
              </a:rPr>
              <a:t>Benefits of Cadre:</a:t>
            </a:r>
            <a:endParaRPr>
              <a:solidFill>
                <a:srgbClr val="FFFFFF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Diversification and tax benefits</a:t>
            </a:r>
            <a:endParaRPr>
              <a:solidFill>
                <a:srgbClr val="FFFFFF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Higher returns than the S&amp;P 500</a:t>
            </a:r>
            <a:endParaRPr>
              <a:solidFill>
                <a:srgbClr val="FFFFFF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Fast transaction times</a:t>
            </a:r>
            <a:endParaRPr>
              <a:solidFill>
                <a:srgbClr val="FFFFFF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Lower fees and access to data across markets</a:t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Cadre funding and backers:</a:t>
            </a:r>
            <a:endParaRPr>
              <a:solidFill>
                <a:srgbClr val="FFFFFF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Cadre has received $165mm of capital</a:t>
            </a:r>
            <a:endParaRPr>
              <a:solidFill>
                <a:srgbClr val="FFFFFF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Firms: Goldman Sachs, Founders Fund, Ford Foundation, SL Green, Khosla Ventures, Andreessen Horowitz</a:t>
            </a:r>
            <a:endParaRPr>
              <a:solidFill>
                <a:srgbClr val="FFFFFF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Private stakeholders: Jack Ma, Mark Cuban, George Soros, Michael Fascitelli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Activities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</a:rPr>
              <a:t>At its core, Cadre is an online marketplace that gives accredited investors the opportunity to invest directly in commercial real estate.</a:t>
            </a:r>
            <a:endParaRPr sz="18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</a:rPr>
              <a:t>Benefits of investing with Cadre are:</a:t>
            </a:r>
            <a:endParaRPr sz="1800">
              <a:solidFill>
                <a:schemeClr val="accent2"/>
              </a:solidFill>
            </a:endParaRPr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</a:pPr>
            <a:r>
              <a:rPr lang="en" sz="1500">
                <a:solidFill>
                  <a:schemeClr val="accent2"/>
                </a:solidFill>
              </a:rPr>
              <a:t>Fast transaction times</a:t>
            </a:r>
            <a:endParaRPr sz="1500">
              <a:solidFill>
                <a:schemeClr val="accent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</a:pPr>
            <a:r>
              <a:rPr lang="en" sz="1500">
                <a:solidFill>
                  <a:schemeClr val="accent2"/>
                </a:solidFill>
              </a:rPr>
              <a:t>Lower fees</a:t>
            </a:r>
            <a:endParaRPr sz="1500">
              <a:solidFill>
                <a:schemeClr val="accent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</a:pPr>
            <a:r>
              <a:rPr lang="en" sz="1500">
                <a:solidFill>
                  <a:schemeClr val="accent2"/>
                </a:solidFill>
              </a:rPr>
              <a:t>Secondary marketplace (liquidity)</a:t>
            </a:r>
            <a:endParaRPr sz="1500">
              <a:solidFill>
                <a:schemeClr val="accent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</a:pPr>
            <a:r>
              <a:rPr lang="en" sz="1500">
                <a:solidFill>
                  <a:schemeClr val="accent2"/>
                </a:solidFill>
              </a:rPr>
              <a:t>Access to data (historically unavailable)</a:t>
            </a:r>
            <a:endParaRPr sz="1500">
              <a:solidFill>
                <a:schemeClr val="accent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</a:pPr>
            <a:r>
              <a:rPr lang="en" sz="1500">
                <a:solidFill>
                  <a:schemeClr val="accent2"/>
                </a:solidFill>
              </a:rPr>
              <a:t>Low investment minimums $50k</a:t>
            </a:r>
            <a:endParaRPr sz="15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</a:endParaRPr>
          </a:p>
        </p:txBody>
      </p:sp>
      <p:sp>
        <p:nvSpPr>
          <p:cNvPr id="74" name="Google Shape;74;p16"/>
          <p:cNvSpPr txBox="1"/>
          <p:nvPr>
            <p:ph idx="2" type="body"/>
          </p:nvPr>
        </p:nvSpPr>
        <p:spPr>
          <a:xfrm>
            <a:off x="4832400" y="1744675"/>
            <a:ext cx="3999900" cy="22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</a:rPr>
              <a:t>Cadre is open to accredited investors who are:</a:t>
            </a:r>
            <a:endParaRPr sz="1800">
              <a:solidFill>
                <a:schemeClr val="accent2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" sz="1600">
                <a:solidFill>
                  <a:schemeClr val="accent2"/>
                </a:solidFill>
              </a:rPr>
              <a:t>Family offices</a:t>
            </a:r>
            <a:endParaRPr sz="1600">
              <a:solidFill>
                <a:schemeClr val="accent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" sz="1600">
                <a:solidFill>
                  <a:schemeClr val="accent2"/>
                </a:solidFill>
              </a:rPr>
              <a:t>Institutional Investors</a:t>
            </a:r>
            <a:endParaRPr sz="1600">
              <a:solidFill>
                <a:schemeClr val="accent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" sz="1600">
                <a:solidFill>
                  <a:schemeClr val="accent2"/>
                </a:solidFill>
              </a:rPr>
              <a:t>Wealth managers</a:t>
            </a:r>
            <a:endParaRPr sz="1600">
              <a:solidFill>
                <a:schemeClr val="accent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" sz="1600">
                <a:solidFill>
                  <a:schemeClr val="accent2"/>
                </a:solidFill>
              </a:rPr>
              <a:t>High-net-worth-individuals</a:t>
            </a:r>
            <a:endParaRPr sz="16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Activities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5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 sz="1800">
                <a:solidFill>
                  <a:schemeClr val="accent2"/>
                </a:solidFill>
              </a:rPr>
              <a:t>Cadre’s edge comes from data driven decision making. They analyze over 100+ data sources, track over 1+ million assets, and 900 submarkets. This allows to execute deals quickly.</a:t>
            </a:r>
            <a:endParaRPr sz="1800"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 sz="1800">
                <a:solidFill>
                  <a:schemeClr val="accent2"/>
                </a:solidFill>
              </a:rPr>
              <a:t>The online crowdfunding platform makes it easier for investors to invest in CRE</a:t>
            </a:r>
            <a:endParaRPr sz="1800"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 sz="1800">
                <a:solidFill>
                  <a:schemeClr val="accent2"/>
                </a:solidFill>
              </a:rPr>
              <a:t>Having a secondary marketplace means that investors can exit their positions at any time after a year, creating liquidity in an asset class that is illiquid</a:t>
            </a:r>
            <a:endParaRPr sz="1800"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 sz="1800">
                <a:solidFill>
                  <a:schemeClr val="accent2"/>
                </a:solidFill>
              </a:rPr>
              <a:t>Will provide other alternative assets in the future such as infrastructure, farmland, timber, and energy</a:t>
            </a:r>
            <a:endParaRPr sz="18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Landcape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3755700" cy="37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Commercial real estate is notoriously slow moving and opaque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It is ready for disruption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Lots of middlemen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Inaccessible to most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Where FinTech means real estate</a:t>
            </a:r>
            <a:endParaRPr>
              <a:solidFill>
                <a:srgbClr val="FFFFFF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Crowdfunding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Co-working spaces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Streamlining processes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Portfolio management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eREITS and online investing</a:t>
            </a:r>
            <a:endParaRPr sz="1600">
              <a:solidFill>
                <a:srgbClr val="FFFFFF"/>
              </a:solidFill>
            </a:endParaRPr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1400" y="1017725"/>
            <a:ext cx="3013375" cy="374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Landcape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5076600" y="1017725"/>
            <a:ext cx="3755700" cy="37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Competitors within FinTech</a:t>
            </a:r>
            <a:endParaRPr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Fundrise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Crowdstreet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RealtyMogul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Peerstreet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Competitors outside of FinTech</a:t>
            </a:r>
            <a:endParaRPr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REITs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Private Equity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Brokerages</a:t>
            </a:r>
            <a:endParaRPr sz="15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 rotWithShape="1">
          <a:blip r:embed="rId3">
            <a:alphaModFix/>
          </a:blip>
          <a:srcRect b="39542" l="0" r="0" t="36789"/>
          <a:stretch/>
        </p:blipFill>
        <p:spPr>
          <a:xfrm>
            <a:off x="311700" y="2571750"/>
            <a:ext cx="3810000" cy="90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549250"/>
            <a:ext cx="3516323" cy="264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695" y="3852150"/>
            <a:ext cx="4589525" cy="100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</a:rPr>
              <a:t>Cadre has raised more than 2x capital than any other competitor in the real estate crowdfunding domain</a:t>
            </a:r>
            <a:endParaRPr sz="21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FFFFFF"/>
                </a:solidFill>
              </a:rPr>
              <a:t>Closed $1.5+ billion of real estate transactions vs $2.5 billion by fundrise and $2 billion by RealtyMogul</a:t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Target IRR of 10-15%+. Fundrise has an annual average return of 10.79% over the past 5 years and crowdstreet has an average IRR of 25.5%</a:t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Cadre will start offering other alternative assets which presents an opportunity for growth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 sz="2100">
                <a:solidFill>
                  <a:srgbClr val="FFFFFF"/>
                </a:solidFill>
              </a:rPr>
              <a:t>Offer investments with more aggressive returns</a:t>
            </a:r>
            <a:endParaRPr sz="2100">
              <a:solidFill>
                <a:srgbClr val="FFFFFF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Char char="●"/>
            </a:pPr>
            <a:r>
              <a:rPr lang="en" sz="2100">
                <a:solidFill>
                  <a:srgbClr val="FFFFFF"/>
                </a:solidFill>
              </a:rPr>
              <a:t>Implement other alternative assets</a:t>
            </a:r>
            <a:endParaRPr sz="2100">
              <a:solidFill>
                <a:srgbClr val="FFFFFF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Char char="●"/>
            </a:pPr>
            <a:r>
              <a:rPr lang="en" sz="2100">
                <a:solidFill>
                  <a:srgbClr val="FFFFFF"/>
                </a:solidFill>
              </a:rPr>
              <a:t>Utilize brokerage designation and data analytics to offer undervalued properties</a:t>
            </a:r>
            <a:endParaRPr sz="2100">
              <a:solidFill>
                <a:srgbClr val="FFFFFF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Char char="●"/>
            </a:pPr>
            <a:r>
              <a:rPr lang="en" sz="2100">
                <a:solidFill>
                  <a:srgbClr val="FFFFFF"/>
                </a:solidFill>
              </a:rPr>
              <a:t>Allow peer to peer transactions</a:t>
            </a:r>
            <a:endParaRPr sz="2100">
              <a:solidFill>
                <a:srgbClr val="FFFFFF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Char char="●"/>
            </a:pPr>
            <a:r>
              <a:rPr lang="en" sz="2100">
                <a:solidFill>
                  <a:srgbClr val="FFFFFF"/>
                </a:solidFill>
              </a:rPr>
              <a:t>Expand beyond accredited investors</a:t>
            </a:r>
            <a:endParaRPr sz="2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