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6" r:id="rId4"/>
    <p:sldId id="269" r:id="rId5"/>
    <p:sldId id="259" r:id="rId6"/>
    <p:sldId id="260" r:id="rId7"/>
    <p:sldId id="264" r:id="rId8"/>
    <p:sldId id="263" r:id="rId9"/>
    <p:sldId id="262" r:id="rId10"/>
    <p:sldId id="261" r:id="rId11"/>
    <p:sldId id="268"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90" autoAdjust="0"/>
    <p:restoredTop sz="94660"/>
  </p:normalViewPr>
  <p:slideViewPr>
    <p:cSldViewPr snapToGrid="0">
      <p:cViewPr>
        <p:scale>
          <a:sx n="125" d="100"/>
          <a:sy n="125" d="100"/>
        </p:scale>
        <p:origin x="619" y="14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57255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44885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880838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95633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142420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1508891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900433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702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51699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43176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2307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8465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81814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94930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294141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11285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2523D-B5A7-49A1-84B2-9DADD1346526}" type="datetimeFigureOut">
              <a:rPr lang="en-US" smtClean="0"/>
              <a:pPr/>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169783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82523D-B5A7-49A1-84B2-9DADD1346526}" type="datetimeFigureOut">
              <a:rPr lang="en-US" smtClean="0"/>
              <a:pPr/>
              <a:t>11/23/2019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4538A8-8457-4485-8EDE-6108659F61BC}" type="slidenum">
              <a:rPr lang="en-US" smtClean="0"/>
              <a:pPr/>
              <a:t>‹#›</a:t>
            </a:fld>
            <a:endParaRPr lang="en-US" dirty="0"/>
          </a:p>
        </p:txBody>
      </p:sp>
    </p:spTree>
    <p:extLst>
      <p:ext uri="{BB962C8B-B14F-4D97-AF65-F5344CB8AC3E}">
        <p14:creationId xmlns:p14="http://schemas.microsoft.com/office/powerpoint/2010/main" xmlns="" val="3314267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ternetofthings.ibmcloud.com/" TargetMode="External"/><Relationship Id="rId2" Type="http://schemas.openxmlformats.org/officeDocument/2006/relationships/hyperlink" Target="https://console.bluemix.net/catalog/" TargetMode="External"/><Relationship Id="rId1" Type="http://schemas.openxmlformats.org/officeDocument/2006/relationships/slideLayout" Target="../slideLayouts/slideLayout2.xml"/><Relationship Id="rId5" Type="http://schemas.openxmlformats.org/officeDocument/2006/relationships/hyperlink" Target="https://console.bluemix.net/catalog/services/db2-warehouse" TargetMode="External"/><Relationship Id="rId4" Type="http://schemas.openxmlformats.org/officeDocument/2006/relationships/hyperlink" Target="https://www.ibm.com/bs-en/marketplace/data-science-exper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9733" y="0"/>
            <a:ext cx="10515600" cy="6604000"/>
          </a:xfrm>
        </p:spPr>
        <p:txBody>
          <a:bodyPr>
            <a:noAutofit/>
          </a:bodyPr>
          <a:lstStyle/>
          <a:p>
            <a:pPr algn="ctr"/>
            <a:r>
              <a:rPr lang="en-US" sz="1600" dirty="0" smtClean="0"/>
              <a:t>PROJECT REPORT</a:t>
            </a:r>
            <a:br>
              <a:rPr lang="en-US" sz="1600" dirty="0" smtClean="0"/>
            </a:br>
            <a:r>
              <a:rPr lang="en-US" sz="1600" u="sng" dirty="0" smtClean="0">
                <a:latin typeface="Times New Roman" pitchFamily="18" charset="0"/>
                <a:cs typeface="Times New Roman" pitchFamily="18" charset="0"/>
              </a:rPr>
              <a:t>on</a:t>
            </a:r>
            <a:br>
              <a:rPr lang="en-US" sz="1600" u="sng"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IOT Analytics Using Predictive Models And Integration With Edge Devices To Send Commands Based On Prediction Outcomes.</a:t>
            </a:r>
            <a:br>
              <a:rPr lang="en-US" sz="2400" b="1" u="sng" dirty="0" smtClean="0">
                <a:latin typeface="Times New Roman" pitchFamily="18" charset="0"/>
                <a:cs typeface="Times New Roman" pitchFamily="18" charset="0"/>
              </a:rPr>
            </a:br>
            <a:r>
              <a:rPr lang="en-US" sz="1600" dirty="0" smtClean="0"/>
              <a:t/>
            </a:r>
            <a:br>
              <a:rPr lang="en-US" sz="1600" dirty="0" smtClean="0"/>
            </a:br>
            <a:r>
              <a:rPr lang="en-US" sz="1600" i="1" dirty="0" smtClean="0"/>
              <a:t>Submitted in partial fulfillment of requirements for the award of </a:t>
            </a:r>
            <a:r>
              <a:rPr lang="en-US" sz="1600" dirty="0" smtClean="0"/>
              <a:t/>
            </a:r>
            <a:br>
              <a:rPr lang="en-US" sz="1600" dirty="0" smtClean="0"/>
            </a:br>
            <a:r>
              <a:rPr lang="en-US" sz="1600" i="1" dirty="0" smtClean="0"/>
              <a:t> </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i="1" dirty="0" smtClean="0"/>
              <a:t>Submitted by</a:t>
            </a:r>
            <a:r>
              <a:rPr lang="en-US" sz="1600" dirty="0" smtClean="0"/>
              <a:t>:</a:t>
            </a:r>
            <a:br>
              <a:rPr lang="en-US" sz="1600" dirty="0" smtClean="0"/>
            </a:br>
            <a:r>
              <a:rPr lang="en-US" sz="1600" b="1" dirty="0" smtClean="0"/>
              <a:t>Twinkle </a:t>
            </a:r>
            <a:r>
              <a:rPr lang="en-US" sz="1600" b="1" dirty="0" err="1" smtClean="0"/>
              <a:t>Dey</a:t>
            </a:r>
            <a:r>
              <a:rPr lang="en-US" sz="1600" b="1" dirty="0" smtClean="0"/>
              <a:t>-(ET16BTHEC046)</a:t>
            </a:r>
            <a:r>
              <a:rPr lang="en-US" sz="1600" dirty="0" smtClean="0"/>
              <a:t/>
            </a:r>
            <a:br>
              <a:rPr lang="en-US" sz="1600" dirty="0" smtClean="0"/>
            </a:br>
            <a:r>
              <a:rPr lang="en-US" sz="1600" b="1" dirty="0" err="1" smtClean="0"/>
              <a:t>Ritpan</a:t>
            </a:r>
            <a:r>
              <a:rPr lang="en-US" sz="1600" b="1" dirty="0" smtClean="0"/>
              <a:t> </a:t>
            </a:r>
            <a:r>
              <a:rPr lang="en-US" sz="1600" b="1" dirty="0" err="1" smtClean="0"/>
              <a:t>Changmai</a:t>
            </a:r>
            <a:r>
              <a:rPr lang="en-US" sz="1600" b="1" dirty="0" smtClean="0"/>
              <a:t>-(ET16BTHCS033)</a:t>
            </a:r>
            <a:r>
              <a:rPr lang="en-US" sz="1600" dirty="0" smtClean="0"/>
              <a:t/>
            </a:r>
            <a:br>
              <a:rPr lang="en-US" sz="1600" dirty="0" smtClean="0"/>
            </a:br>
            <a:r>
              <a:rPr lang="en-US" sz="1600" b="1" dirty="0" err="1" smtClean="0"/>
              <a:t>Bornali</a:t>
            </a:r>
            <a:r>
              <a:rPr lang="en-US" sz="1600" b="1" dirty="0" smtClean="0"/>
              <a:t> </a:t>
            </a:r>
            <a:r>
              <a:rPr lang="en-US" sz="1600" b="1" dirty="0" err="1" smtClean="0"/>
              <a:t>Neog</a:t>
            </a:r>
            <a:r>
              <a:rPr lang="en-US" sz="1600" b="1" dirty="0" smtClean="0"/>
              <a:t>-(ET16BTHCS040)</a:t>
            </a:r>
            <a:r>
              <a:rPr lang="en-US" sz="1600" dirty="0" smtClean="0"/>
              <a:t/>
            </a:r>
            <a:br>
              <a:rPr lang="en-US" sz="1600" dirty="0" smtClean="0"/>
            </a:br>
            <a:r>
              <a:rPr lang="en-US" sz="1600" b="1" dirty="0" err="1" smtClean="0"/>
              <a:t>Trinayan</a:t>
            </a:r>
            <a:r>
              <a:rPr lang="en-US" sz="1600" b="1" dirty="0" smtClean="0"/>
              <a:t> Borah-(ET16BTHCS033)</a:t>
            </a:r>
            <a:r>
              <a:rPr lang="en-US" sz="1600" dirty="0" smtClean="0"/>
              <a:t/>
            </a:r>
            <a:br>
              <a:rPr lang="en-US" sz="1600" dirty="0" smtClean="0"/>
            </a:br>
            <a:r>
              <a:rPr lang="en-US" sz="1600" b="1" dirty="0" smtClean="0"/>
              <a:t> </a:t>
            </a:r>
            <a:r>
              <a:rPr lang="en-US" sz="1600" dirty="0" smtClean="0"/>
              <a:t/>
            </a:r>
            <a:br>
              <a:rPr lang="en-US" sz="1600" dirty="0" smtClean="0"/>
            </a:br>
            <a:r>
              <a:rPr lang="en-US" sz="1600" dirty="0" smtClean="0"/>
              <a:t> </a:t>
            </a:r>
            <a:br>
              <a:rPr lang="en-US" sz="1600" dirty="0" smtClean="0"/>
            </a:br>
            <a:r>
              <a:rPr lang="en-US" sz="1600" i="1" dirty="0" smtClean="0"/>
              <a:t>Under the Supervision and Guidance of</a:t>
            </a:r>
            <a:r>
              <a:rPr lang="en-US" sz="1600" dirty="0" smtClean="0"/>
              <a:t/>
            </a:r>
            <a:br>
              <a:rPr lang="en-US" sz="1600" dirty="0" smtClean="0"/>
            </a:br>
            <a:r>
              <a:rPr lang="en-US" sz="1600" i="1" dirty="0" smtClean="0"/>
              <a:t> </a:t>
            </a:r>
            <a:r>
              <a:rPr lang="en-US" sz="1600" dirty="0" smtClean="0"/>
              <a:t/>
            </a:r>
            <a:br>
              <a:rPr lang="en-US" sz="1600" dirty="0" smtClean="0"/>
            </a:br>
            <a:r>
              <a:rPr lang="en-US" sz="1600" b="1" dirty="0" err="1" smtClean="0"/>
              <a:t>Yogendra</a:t>
            </a:r>
            <a:r>
              <a:rPr lang="en-US" sz="1600" b="1" dirty="0" smtClean="0"/>
              <a:t> </a:t>
            </a:r>
            <a:r>
              <a:rPr lang="en-US" sz="1600" b="1" dirty="0" err="1" smtClean="0"/>
              <a:t>Solanki</a:t>
            </a:r>
            <a:r>
              <a:rPr lang="en-US" sz="1600" dirty="0" smtClean="0"/>
              <a:t/>
            </a:r>
            <a:br>
              <a:rPr lang="en-US" sz="1600" dirty="0" smtClean="0"/>
            </a:br>
            <a:r>
              <a:rPr lang="en-US" sz="1600" dirty="0" smtClean="0"/>
              <a:t> </a:t>
            </a:r>
            <a:br>
              <a:rPr lang="en-US" sz="1600" dirty="0" smtClean="0"/>
            </a:br>
            <a:r>
              <a:rPr lang="en-US" sz="1600" dirty="0" smtClean="0"/>
              <a:t> </a:t>
            </a:r>
            <a:r>
              <a:rPr lang="en-US" sz="1600" b="1" dirty="0" err="1" smtClean="0"/>
              <a:t>Manashee</a:t>
            </a:r>
            <a:r>
              <a:rPr lang="en-US" sz="1600" b="1" dirty="0" smtClean="0"/>
              <a:t> </a:t>
            </a:r>
            <a:r>
              <a:rPr lang="en-US" sz="1600" b="1" dirty="0" err="1" smtClean="0"/>
              <a:t>Kalita</a:t>
            </a:r>
            <a:endParaRPr lang="en-US" sz="1600"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5395024" y="2009859"/>
            <a:ext cx="1378563" cy="1402080"/>
          </a:xfrm>
          <a:prstGeom prst="rect">
            <a:avLst/>
          </a:prstGeom>
        </p:spPr>
      </p:pic>
    </p:spTree>
    <p:extLst>
      <p:ext uri="{BB962C8B-B14F-4D97-AF65-F5344CB8AC3E}">
        <p14:creationId xmlns:p14="http://schemas.microsoft.com/office/powerpoint/2010/main" xmlns="" val="1419510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5519"/>
            <a:ext cx="8825659" cy="754487"/>
          </a:xfrm>
        </p:spPr>
        <p:txBody>
          <a:bodyPr/>
          <a:lstStyle/>
          <a:p>
            <a:r>
              <a:rPr lang="en-US" dirty="0" smtClean="0"/>
              <a:t>Explanation:</a:t>
            </a:r>
            <a:endParaRPr lang="en-US" dirty="0"/>
          </a:p>
        </p:txBody>
      </p:sp>
      <p:sp>
        <p:nvSpPr>
          <p:cNvPr id="3" name="Text Placeholder 2"/>
          <p:cNvSpPr>
            <a:spLocks noGrp="1"/>
          </p:cNvSpPr>
          <p:nvPr>
            <p:ph type="body" sz="half" idx="2"/>
          </p:nvPr>
        </p:nvSpPr>
        <p:spPr>
          <a:xfrm>
            <a:off x="1154954" y="1043189"/>
            <a:ext cx="8825660" cy="2362200"/>
          </a:xfrm>
        </p:spPr>
        <p:txBody>
          <a:bodyPr>
            <a:normAutofit lnSpcReduction="10000"/>
          </a:bodyPr>
          <a:lstStyle/>
          <a:p>
            <a:pPr marL="285750" indent="-285750">
              <a:buFont typeface="Wingdings" panose="05000000000000000000" pitchFamily="2" charset="2"/>
              <a:buChar char="q"/>
            </a:pPr>
            <a:r>
              <a:rPr lang="en-US" dirty="0"/>
              <a:t> This data is sent to the Watson IoT platform and stored in a DB2 </a:t>
            </a:r>
            <a:r>
              <a:rPr lang="en-US" dirty="0" smtClean="0"/>
              <a:t>database</a:t>
            </a:r>
          </a:p>
          <a:p>
            <a:pPr marL="285750" indent="-285750">
              <a:buFont typeface="Wingdings" panose="05000000000000000000" pitchFamily="2" charset="2"/>
              <a:buChar char="q"/>
            </a:pPr>
            <a:r>
              <a:rPr lang="en-US" dirty="0"/>
              <a:t> A predictive model is built using the data in the DB2 </a:t>
            </a:r>
            <a:r>
              <a:rPr lang="en-US" dirty="0" smtClean="0"/>
              <a:t>database</a:t>
            </a:r>
          </a:p>
          <a:p>
            <a:pPr marL="285750" indent="-285750">
              <a:buFont typeface="Wingdings" panose="05000000000000000000" pitchFamily="2" charset="2"/>
              <a:buChar char="q"/>
            </a:pPr>
            <a:r>
              <a:rPr lang="en-US" dirty="0"/>
              <a:t>The predictive model then takes the sensor events from Watson IoT platform as input and returns the state of the equipment </a:t>
            </a:r>
            <a:r>
              <a:rPr lang="en-US" dirty="0" smtClean="0"/>
              <a:t>as running or falling.</a:t>
            </a:r>
          </a:p>
          <a:p>
            <a:pPr marL="285750" indent="-285750">
              <a:buFont typeface="Wingdings" panose="05000000000000000000" pitchFamily="2" charset="2"/>
              <a:buChar char="q"/>
            </a:pPr>
            <a:r>
              <a:rPr lang="en-US" dirty="0"/>
              <a:t>If the equipment is failing, then a shutdown command is sent back to the edge device which is a Raspberry Pi.</a:t>
            </a:r>
          </a:p>
        </p:txBody>
      </p:sp>
    </p:spTree>
    <p:extLst>
      <p:ext uri="{BB962C8B-B14F-4D97-AF65-F5344CB8AC3E}">
        <p14:creationId xmlns:p14="http://schemas.microsoft.com/office/powerpoint/2010/main" xmlns="" val="1442782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Node-red</a:t>
            </a:r>
            <a:endParaRPr lang="en-US" dirty="0"/>
          </a:p>
        </p:txBody>
      </p:sp>
      <p:sp>
        <p:nvSpPr>
          <p:cNvPr id="3" name="Content Placeholder 2"/>
          <p:cNvSpPr>
            <a:spLocks noGrp="1"/>
          </p:cNvSpPr>
          <p:nvPr>
            <p:ph idx="1"/>
          </p:nvPr>
        </p:nvSpPr>
        <p:spPr>
          <a:xfrm>
            <a:off x="1110932" y="1351878"/>
            <a:ext cx="8946541" cy="4195481"/>
          </a:xfrm>
        </p:spPr>
        <p:txBody>
          <a:bodyPr/>
          <a:lstStyle/>
          <a:p>
            <a:pPr>
              <a:buFont typeface="Wingdings" pitchFamily="2" charset="2"/>
              <a:buChar char="q"/>
            </a:pPr>
            <a:r>
              <a:rPr lang="en-US" sz="1600" dirty="0" smtClean="0"/>
              <a:t>Node-RED is a programming tool for wiring together hardware devices, APIs and online services in new and interesting ways.</a:t>
            </a:r>
          </a:p>
          <a:p>
            <a:pPr>
              <a:buNone/>
            </a:pPr>
            <a:r>
              <a:rPr lang="en-US" dirty="0" smtClean="0"/>
              <a:t>Browser-based flow editing:</a:t>
            </a:r>
          </a:p>
          <a:p>
            <a:pPr>
              <a:buFont typeface="Wingdings" pitchFamily="2" charset="2"/>
              <a:buChar char="q"/>
            </a:pPr>
            <a:r>
              <a:rPr lang="en-US" dirty="0" smtClean="0"/>
              <a:t>It provides a browser-based editor that makes it easy to wire together flows using the wide range of nodes in the palette that can be deployed to its runtime in a single-click.</a:t>
            </a:r>
          </a:p>
          <a:p>
            <a:pPr>
              <a:buNone/>
            </a:pPr>
            <a:r>
              <a:rPr lang="en-US" dirty="0" smtClean="0"/>
              <a:t>Social Development:</a:t>
            </a:r>
          </a:p>
          <a:p>
            <a:pPr>
              <a:buFont typeface="Wingdings" pitchFamily="2" charset="2"/>
              <a:buChar char="q"/>
            </a:pPr>
            <a:r>
              <a:rPr lang="en-US" dirty="0" smtClean="0"/>
              <a:t>The flows created in Node-RED are stored using JSON which can be easily imported and exported for sharing with others.</a:t>
            </a:r>
          </a:p>
          <a:p>
            <a:pPr>
              <a:buNone/>
            </a:pPr>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pPr lvl="0">
              <a:buFont typeface="Arial" pitchFamily="34" charset="0"/>
              <a:buChar char="•"/>
            </a:pPr>
            <a:r>
              <a:rPr lang="en-US" b="1" u="sng" dirty="0" smtClean="0"/>
              <a:t>JSON</a:t>
            </a:r>
            <a:r>
              <a:rPr lang="en-US" b="1" dirty="0" smtClean="0"/>
              <a:t>:</a:t>
            </a:r>
            <a:r>
              <a:rPr lang="en-US" dirty="0" smtClean="0"/>
              <a:t> JavaScript Object Notation is an open-standard file format that uses human-readable text to transmit data objects consisting of </a:t>
            </a:r>
            <a:r>
              <a:rPr lang="it-IT" dirty="0" smtClean="0"/>
              <a:t>attribute</a:t>
            </a:r>
            <a:r>
              <a:rPr lang="en-US" dirty="0" smtClean="0"/>
              <a:t>–value pairs and array data types (or any other </a:t>
            </a:r>
            <a:r>
              <a:rPr lang="es-ES_tradnl" dirty="0" err="1" smtClean="0"/>
              <a:t>serializable</a:t>
            </a:r>
            <a:r>
              <a:rPr lang="en-US" dirty="0" smtClean="0"/>
              <a:t> value).</a:t>
            </a:r>
          </a:p>
          <a:p>
            <a:pPr lvl="0">
              <a:buFont typeface="Arial" pitchFamily="34" charset="0"/>
              <a:buChar char="•"/>
            </a:pPr>
            <a:r>
              <a:rPr lang="en-US" dirty="0" smtClean="0"/>
              <a:t> It is a very common </a:t>
            </a:r>
            <a:r>
              <a:rPr lang="nl-NL" dirty="0" smtClean="0"/>
              <a:t>data</a:t>
            </a:r>
            <a:r>
              <a:rPr lang="en-US" dirty="0" smtClean="0"/>
              <a:t> format, with a diverse range of applications, such as serving as replacement for XML in AJAX systems. It was derived from JavaScript.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 OF NODE-RED</a:t>
            </a:r>
            <a:endParaRPr lang="en-US" dirty="0"/>
          </a:p>
        </p:txBody>
      </p:sp>
      <p:pic>
        <p:nvPicPr>
          <p:cNvPr id="4" name="Content Placeholder 3" descr="WhatsApp Image 2019-11-23 at 10.36.41 AM.jpeg"/>
          <p:cNvPicPr>
            <a:picLocks noGrp="1" noChangeAspect="1"/>
          </p:cNvPicPr>
          <p:nvPr>
            <p:ph idx="1"/>
          </p:nvPr>
        </p:nvPicPr>
        <p:blipFill>
          <a:blip r:embed="rId2"/>
          <a:stretch>
            <a:fillRect/>
          </a:stretch>
        </p:blipFill>
        <p:spPr>
          <a:xfrm>
            <a:off x="1353312" y="1810512"/>
            <a:ext cx="8668512" cy="504748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351" y="2198298"/>
            <a:ext cx="8825659" cy="1981200"/>
          </a:xfrm>
        </p:spPr>
        <p:txBody>
          <a:bodyPr/>
          <a:lstStyle/>
          <a:p>
            <a:r>
              <a:rPr lang="en-US" sz="11500" dirty="0" smtClean="0"/>
              <a:t>THANK YOU</a:t>
            </a:r>
            <a:endParaRPr 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244698"/>
            <a:ext cx="9144000" cy="888642"/>
          </a:xfrm>
        </p:spPr>
        <p:txBody>
          <a:bodyPr>
            <a:normAutofit fontScale="90000"/>
          </a:bodyPr>
          <a:lstStyle/>
          <a:p>
            <a:pPr algn="ctr"/>
            <a:r>
              <a:rPr lang="en-US" dirty="0" smtClean="0"/>
              <a:t/>
            </a:r>
            <a:br>
              <a:rPr lang="en-US" dirty="0" smtClean="0"/>
            </a:br>
            <a:r>
              <a:rPr lang="en-US" dirty="0"/>
              <a:t/>
            </a:r>
            <a:br>
              <a:rPr lang="en-US" dirty="0"/>
            </a:br>
            <a:r>
              <a:rPr lang="en-US" dirty="0" smtClean="0"/>
              <a:t>INTRODUCTION</a:t>
            </a:r>
            <a:endParaRPr lang="en-US" dirty="0"/>
          </a:p>
        </p:txBody>
      </p:sp>
      <p:sp>
        <p:nvSpPr>
          <p:cNvPr id="4" name="Subtitle 3"/>
          <p:cNvSpPr>
            <a:spLocks noGrp="1"/>
          </p:cNvSpPr>
          <p:nvPr>
            <p:ph type="subTitle" idx="1"/>
          </p:nvPr>
        </p:nvSpPr>
        <p:spPr>
          <a:xfrm>
            <a:off x="1524000" y="1223492"/>
            <a:ext cx="9144000" cy="5306703"/>
          </a:xfrm>
        </p:spPr>
        <p:txBody>
          <a:bodyPr>
            <a:normAutofit/>
          </a:bodyPr>
          <a:lstStyle/>
          <a:p>
            <a:pPr lvl="0" algn="ctr"/>
            <a:r>
              <a:rPr lang="en-US" sz="2400" u="sng" dirty="0" smtClean="0">
                <a:solidFill>
                  <a:schemeClr val="tx1"/>
                </a:solidFill>
                <a:latin typeface="Times New Roman" pitchFamily="18" charset="0"/>
                <a:cs typeface="Times New Roman" pitchFamily="18" charset="0"/>
              </a:rPr>
              <a:t>IOT</a:t>
            </a:r>
          </a:p>
          <a:p>
            <a:pPr lvl="0">
              <a:buFont typeface="Wingdings" pitchFamily="2" charset="2"/>
              <a:buChar char="§"/>
            </a:pPr>
            <a:r>
              <a:rPr lang="en-US" sz="1600" u="sng" dirty="0" smtClean="0">
                <a:solidFill>
                  <a:schemeClr val="tx1"/>
                </a:solidFill>
                <a:latin typeface="Times New Roman" pitchFamily="18" charset="0"/>
                <a:cs typeface="Times New Roman" pitchFamily="18" charset="0"/>
              </a:rPr>
              <a:t>Internet of Things </a:t>
            </a:r>
            <a:r>
              <a:rPr lang="en-US" sz="1600" dirty="0" smtClean="0">
                <a:solidFill>
                  <a:schemeClr val="tx1"/>
                </a:solidFill>
                <a:latin typeface="Times New Roman" pitchFamily="18" charset="0"/>
                <a:cs typeface="Times New Roman" pitchFamily="18" charset="0"/>
              </a:rPr>
              <a:t>- Anything that has a sensor attached to it and can     transmit data from one object to another or to people with the help of internet</a:t>
            </a:r>
          </a:p>
          <a:p>
            <a:pPr>
              <a:buFont typeface="Wingdings" pitchFamily="2" charset="2"/>
              <a:buChar char="§"/>
            </a:pPr>
            <a:r>
              <a:rPr lang="en-US" sz="1600" dirty="0" smtClean="0">
                <a:solidFill>
                  <a:schemeClr val="tx1"/>
                </a:solidFill>
                <a:latin typeface="Times New Roman" pitchFamily="18" charset="0"/>
                <a:cs typeface="Times New Roman" pitchFamily="18" charset="0"/>
              </a:rPr>
              <a:t>a </a:t>
            </a:r>
            <a:r>
              <a:rPr lang="en-US" sz="1600" dirty="0">
                <a:solidFill>
                  <a:schemeClr val="tx1"/>
                </a:solidFill>
                <a:latin typeface="Times New Roman" pitchFamily="18" charset="0"/>
                <a:cs typeface="Times New Roman" pitchFamily="18" charset="0"/>
              </a:rPr>
              <a:t>Predictive model that predicts a faulty condition ahead of </a:t>
            </a:r>
            <a:r>
              <a:rPr lang="en-US" sz="1600" dirty="0" smtClean="0">
                <a:solidFill>
                  <a:schemeClr val="tx1"/>
                </a:solidFill>
                <a:latin typeface="Times New Roman" pitchFamily="18" charset="0"/>
                <a:cs typeface="Times New Roman" pitchFamily="18" charset="0"/>
              </a:rPr>
              <a:t>time.</a:t>
            </a:r>
          </a:p>
          <a:p>
            <a:pPr>
              <a:buFont typeface="Wingdings" pitchFamily="2" charset="2"/>
              <a:buChar char="§"/>
            </a:pPr>
            <a:r>
              <a:rPr lang="en-US" sz="1600" dirty="0" smtClean="0">
                <a:solidFill>
                  <a:schemeClr val="tx1"/>
                </a:solidFill>
                <a:latin typeface="Times New Roman" pitchFamily="18" charset="0"/>
                <a:cs typeface="Times New Roman" pitchFamily="18" charset="0"/>
              </a:rPr>
              <a:t>Internet of Things (</a:t>
            </a:r>
            <a:r>
              <a:rPr lang="en-US" sz="1600" dirty="0" err="1" smtClean="0">
                <a:solidFill>
                  <a:schemeClr val="tx1"/>
                </a:solidFill>
                <a:latin typeface="Times New Roman" pitchFamily="18" charset="0"/>
                <a:cs typeface="Times New Roman" pitchFamily="18" charset="0"/>
              </a:rPr>
              <a:t>IoT</a:t>
            </a:r>
            <a:r>
              <a:rPr lang="en-US" sz="1600" dirty="0" smtClean="0">
                <a:solidFill>
                  <a:schemeClr val="tx1"/>
                </a:solidFill>
                <a:latin typeface="Times New Roman" pitchFamily="18" charset="0"/>
                <a:cs typeface="Times New Roman" pitchFamily="18" charset="0"/>
              </a:rPr>
              <a:t>) have evolved tremendously in all spheres of our lives like Industrial applications, Social interactions, Remote management of facilities and equipment to name a few.</a:t>
            </a:r>
          </a:p>
          <a:p>
            <a:pPr>
              <a:buFont typeface="Wingdings" pitchFamily="2" charset="2"/>
              <a:buChar char="§"/>
            </a:pPr>
            <a:r>
              <a:rPr lang="en-US" sz="1600" dirty="0" err="1" smtClean="0">
                <a:solidFill>
                  <a:schemeClr val="tx1"/>
                </a:solidFill>
                <a:latin typeface="Times New Roman" pitchFamily="18" charset="0"/>
                <a:cs typeface="Times New Roman" pitchFamily="18" charset="0"/>
              </a:rPr>
              <a:t>IoT</a:t>
            </a:r>
            <a:r>
              <a:rPr lang="en-US" sz="1600" dirty="0" smtClean="0">
                <a:solidFill>
                  <a:schemeClr val="tx1"/>
                </a:solidFill>
                <a:latin typeface="Times New Roman" pitchFamily="18" charset="0"/>
                <a:cs typeface="Times New Roman" pitchFamily="18" charset="0"/>
              </a:rPr>
              <a:t> has </a:t>
            </a:r>
            <a:r>
              <a:rPr lang="en-US" sz="1600" dirty="0" err="1" smtClean="0">
                <a:solidFill>
                  <a:schemeClr val="tx1"/>
                </a:solidFill>
                <a:latin typeface="Times New Roman" pitchFamily="18" charset="0"/>
                <a:cs typeface="Times New Roman" pitchFamily="18" charset="0"/>
              </a:rPr>
              <a:t>easied</a:t>
            </a:r>
            <a:r>
              <a:rPr lang="en-US" sz="1600" dirty="0" smtClean="0">
                <a:solidFill>
                  <a:schemeClr val="tx1"/>
                </a:solidFill>
                <a:latin typeface="Times New Roman" pitchFamily="18" charset="0"/>
                <a:cs typeface="Times New Roman" pitchFamily="18" charset="0"/>
              </a:rPr>
              <a:t> the lives of humans. Imagine a hospital connected with all the smart devices.</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6656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Iot Platform: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9238" y="1397478"/>
            <a:ext cx="8721305" cy="4868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SERVICE</a:t>
            </a:r>
            <a:r>
              <a:rPr lang="en-US" b="1" dirty="0" smtClean="0"/>
              <a:t> </a:t>
            </a:r>
            <a:r>
              <a:rPr lang="en-US" b="1" dirty="0" smtClean="0"/>
              <a:t>DETAILS</a:t>
            </a:r>
            <a:r>
              <a:rPr lang="en-US" dirty="0" smtClean="0"/>
              <a:t/>
            </a:r>
            <a:br>
              <a:rPr lang="en-US" dirty="0" smtClean="0"/>
            </a:br>
            <a:endParaRPr lang="en-US" dirty="0"/>
          </a:p>
        </p:txBody>
      </p:sp>
      <p:sp>
        <p:nvSpPr>
          <p:cNvPr id="3" name="Content Placeholder 2"/>
          <p:cNvSpPr>
            <a:spLocks noGrp="1"/>
          </p:cNvSpPr>
          <p:nvPr>
            <p:ph idx="1"/>
          </p:nvPr>
        </p:nvSpPr>
        <p:spPr>
          <a:xfrm>
            <a:off x="1103312" y="1483743"/>
            <a:ext cx="8946541" cy="5262113"/>
          </a:xfrm>
        </p:spPr>
        <p:txBody>
          <a:bodyPr>
            <a:normAutofit fontScale="92500" lnSpcReduction="20000"/>
          </a:bodyPr>
          <a:lstStyle/>
          <a:p>
            <a:pPr>
              <a:buNone/>
            </a:pPr>
            <a:r>
              <a:rPr lang="en-US" u="sng" dirty="0" smtClean="0">
                <a:hlinkClick r:id="rId2"/>
              </a:rPr>
              <a:t>IBM Cloud</a:t>
            </a:r>
            <a:endParaRPr lang="en-US" u="sng" dirty="0" smtClean="0"/>
          </a:p>
          <a:p>
            <a:r>
              <a:rPr lang="en-US" dirty="0" smtClean="0"/>
              <a:t> IBM's innovative cloud computing platform or IBM Cloud combines.</a:t>
            </a:r>
          </a:p>
          <a:p>
            <a:r>
              <a:rPr lang="en-US" dirty="0" smtClean="0"/>
              <a:t>Platform as a service (</a:t>
            </a:r>
            <a:r>
              <a:rPr lang="en-US" dirty="0" err="1" smtClean="0"/>
              <a:t>PaaS</a:t>
            </a:r>
            <a:r>
              <a:rPr lang="en-US" dirty="0" smtClean="0"/>
              <a:t>) with infrastructure as a service (</a:t>
            </a:r>
            <a:r>
              <a:rPr lang="en-US" dirty="0" err="1" smtClean="0"/>
              <a:t>IaaS</a:t>
            </a:r>
            <a:r>
              <a:rPr lang="en-US" dirty="0" smtClean="0"/>
              <a:t>).</a:t>
            </a:r>
          </a:p>
          <a:p>
            <a:pPr lvl="0">
              <a:buNone/>
            </a:pPr>
            <a:r>
              <a:rPr lang="en-US" u="sng" dirty="0" smtClean="0">
                <a:hlinkClick r:id="rId3"/>
              </a:rPr>
              <a:t>IBM Watson </a:t>
            </a:r>
            <a:r>
              <a:rPr lang="en-US" u="sng" dirty="0" err="1" smtClean="0">
                <a:hlinkClick r:id="rId3"/>
              </a:rPr>
              <a:t>IoT</a:t>
            </a:r>
            <a:r>
              <a:rPr lang="en-US" u="sng" dirty="0" smtClean="0">
                <a:hlinkClick r:id="rId3"/>
              </a:rPr>
              <a:t> Platform</a:t>
            </a:r>
            <a:endParaRPr lang="en-US" u="sng" dirty="0" smtClean="0"/>
          </a:p>
          <a:p>
            <a:r>
              <a:rPr lang="en-US" dirty="0" smtClean="0"/>
              <a:t>IBM Watson </a:t>
            </a:r>
            <a:r>
              <a:rPr lang="en-US" dirty="0" err="1" smtClean="0"/>
              <a:t>IoT</a:t>
            </a:r>
            <a:r>
              <a:rPr lang="en-US" dirty="0" smtClean="0"/>
              <a:t> Platform for IBM Cloud gives you a versatile toolkit that includes gateway devices, device management, and powerful application access.</a:t>
            </a:r>
          </a:p>
          <a:p>
            <a:r>
              <a:rPr lang="en-US" dirty="0" smtClean="0"/>
              <a:t> By using Watson </a:t>
            </a:r>
            <a:r>
              <a:rPr lang="en-US" dirty="0" err="1" smtClean="0"/>
              <a:t>IoT</a:t>
            </a:r>
            <a:r>
              <a:rPr lang="en-US" dirty="0" smtClean="0"/>
              <a:t> Platform, you can collect connected device data and perform analytics on real-time data from your organization.</a:t>
            </a:r>
          </a:p>
          <a:p>
            <a:pPr lvl="0">
              <a:buNone/>
            </a:pPr>
            <a:r>
              <a:rPr lang="en-US" u="sng" dirty="0" smtClean="0">
                <a:hlinkClick r:id="rId4"/>
              </a:rPr>
              <a:t>IBM Watson Studio</a:t>
            </a:r>
            <a:endParaRPr lang="en-US" u="sng" dirty="0" smtClean="0"/>
          </a:p>
          <a:p>
            <a:r>
              <a:rPr lang="en-US" dirty="0" smtClean="0"/>
              <a:t> Analyze data using Python, </a:t>
            </a:r>
            <a:r>
              <a:rPr lang="en-US" dirty="0" err="1" smtClean="0"/>
              <a:t>Jupyter</a:t>
            </a:r>
            <a:r>
              <a:rPr lang="en-US" dirty="0" smtClean="0"/>
              <a:t> Notebook</a:t>
            </a:r>
            <a:br>
              <a:rPr lang="en-US" dirty="0" smtClean="0"/>
            </a:br>
            <a:r>
              <a:rPr lang="en-US" dirty="0" smtClean="0"/>
              <a:t>and </a:t>
            </a:r>
            <a:r>
              <a:rPr lang="en-US" dirty="0" err="1" smtClean="0"/>
              <a:t>RStudio</a:t>
            </a:r>
            <a:r>
              <a:rPr lang="en-US" dirty="0" smtClean="0"/>
              <a:t> in a configured, collaborative environment that includes IBM value-adds, such as managed Spark.</a:t>
            </a:r>
          </a:p>
          <a:p>
            <a:pPr lvl="0">
              <a:buNone/>
            </a:pPr>
            <a:r>
              <a:rPr lang="en-US" u="sng" dirty="0" smtClean="0">
                <a:hlinkClick r:id="rId5"/>
              </a:rPr>
              <a:t>DB2 Warehouse</a:t>
            </a:r>
            <a:endParaRPr lang="en-US" u="sng" dirty="0" smtClean="0"/>
          </a:p>
          <a:p>
            <a:r>
              <a:rPr lang="en-US" dirty="0" smtClean="0"/>
              <a:t> IBM Db2 Warehouse on Cloud is a fully-managed, enterprise-class, cloud data warehouse service.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1380226" y="0"/>
            <a:ext cx="9049110" cy="6858000"/>
          </a:xfrm>
        </p:spPr>
        <p:txBody>
          <a:bodyPr/>
          <a:lstStyle/>
          <a:p>
            <a:r>
              <a:rPr lang="en-US" sz="2400" b="1" dirty="0"/>
              <a:t>The end to end process steps for applying Analytics on IoT data are listed below</a:t>
            </a:r>
            <a:r>
              <a:rPr lang="en-US" sz="2400" b="1" dirty="0" smtClean="0"/>
              <a:t>:</a:t>
            </a:r>
          </a:p>
          <a:p>
            <a:pPr marL="285750" indent="-285750">
              <a:buFont typeface="Wingdings" panose="05000000000000000000" pitchFamily="2" charset="2"/>
              <a:buChar char="q"/>
            </a:pPr>
            <a:r>
              <a:rPr lang="en-US" dirty="0"/>
              <a:t>Collect IoT data from sensor</a:t>
            </a:r>
          </a:p>
          <a:p>
            <a:pPr marL="285750" indent="-285750">
              <a:buFont typeface="Wingdings" panose="05000000000000000000" pitchFamily="2" charset="2"/>
              <a:buChar char="q"/>
            </a:pPr>
            <a:r>
              <a:rPr lang="en-US" dirty="0"/>
              <a:t>Change point detection using IoT Sensor </a:t>
            </a:r>
            <a:r>
              <a:rPr lang="en-US" dirty="0" smtClean="0"/>
              <a:t>data.</a:t>
            </a:r>
            <a:endParaRPr lang="en-US" dirty="0"/>
          </a:p>
          <a:p>
            <a:pPr marL="285750" indent="-285750">
              <a:buFont typeface="Wingdings" panose="05000000000000000000" pitchFamily="2" charset="2"/>
              <a:buChar char="q"/>
            </a:pPr>
            <a:r>
              <a:rPr lang="en-US" dirty="0"/>
              <a:t>Predicting equipment failure using IoT </a:t>
            </a:r>
            <a:r>
              <a:rPr lang="en-US"/>
              <a:t>Sensor </a:t>
            </a:r>
            <a:r>
              <a:rPr lang="en-US" smtClean="0"/>
              <a:t>data.</a:t>
            </a:r>
            <a:endParaRPr lang="en-US" dirty="0"/>
          </a:p>
          <a:p>
            <a:pPr marL="285750" indent="-285750">
              <a:buFont typeface="Wingdings" panose="05000000000000000000" pitchFamily="2" charset="2"/>
              <a:buChar char="q"/>
            </a:pPr>
            <a:r>
              <a:rPr lang="en-US" dirty="0"/>
              <a:t>Sending decisions based on Analytics insights to the edge for automated </a:t>
            </a:r>
            <a:r>
              <a:rPr lang="en-US" dirty="0" smtClean="0"/>
              <a:t>action.</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xmlns="" val="331554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44698"/>
            <a:ext cx="8825659" cy="901521"/>
          </a:xfrm>
        </p:spPr>
        <p:txBody>
          <a:bodyPr/>
          <a:lstStyle/>
          <a:p>
            <a:r>
              <a:rPr lang="en-US" dirty="0" smtClean="0"/>
              <a:t>Steps of the process:</a:t>
            </a:r>
            <a:endParaRPr lang="en-US" dirty="0"/>
          </a:p>
        </p:txBody>
      </p:sp>
      <p:sp>
        <p:nvSpPr>
          <p:cNvPr id="3" name="Text Placeholder 2"/>
          <p:cNvSpPr>
            <a:spLocks noGrp="1"/>
          </p:cNvSpPr>
          <p:nvPr>
            <p:ph type="body" sz="half" idx="2"/>
          </p:nvPr>
        </p:nvSpPr>
        <p:spPr>
          <a:xfrm>
            <a:off x="1154953" y="1146219"/>
            <a:ext cx="8825659" cy="3650087"/>
          </a:xfrm>
        </p:spPr>
        <p:txBody>
          <a:bodyPr>
            <a:normAutofit/>
          </a:bodyPr>
          <a:lstStyle/>
          <a:p>
            <a:pPr marL="285750" indent="-285750">
              <a:buFont typeface="Wingdings" panose="05000000000000000000" pitchFamily="2" charset="2"/>
              <a:buChar char="q"/>
            </a:pPr>
            <a:r>
              <a:rPr lang="en-US" dirty="0"/>
              <a:t>Send events from an edge device (we use Raspberry Pi for demonstration) to the Watson IoT Platform</a:t>
            </a:r>
          </a:p>
          <a:p>
            <a:pPr marL="285750" indent="-285750">
              <a:buFont typeface="Wingdings" panose="05000000000000000000" pitchFamily="2" charset="2"/>
              <a:buChar char="q"/>
            </a:pPr>
            <a:r>
              <a:rPr lang="en-US" dirty="0"/>
              <a:t>Store the events in a DB2 database on IBM Cloud</a:t>
            </a:r>
          </a:p>
          <a:p>
            <a:pPr marL="285750" indent="-285750">
              <a:buFont typeface="Wingdings" panose="05000000000000000000" pitchFamily="2" charset="2"/>
              <a:buChar char="q"/>
            </a:pPr>
            <a:r>
              <a:rPr lang="en-US" dirty="0"/>
              <a:t>Invoke a predictive model on Watson Studio for IoT events using the below code patterns:</a:t>
            </a:r>
          </a:p>
          <a:p>
            <a:pPr marL="628650" lvl="1" indent="-171450">
              <a:buFont typeface="Wingdings" panose="05000000000000000000" pitchFamily="2" charset="2"/>
              <a:buChar char="q"/>
            </a:pPr>
            <a:r>
              <a:rPr lang="en-US" dirty="0"/>
              <a:t>Predict equipment failure using IoT sensor data</a:t>
            </a:r>
          </a:p>
          <a:p>
            <a:pPr marL="628650" lvl="1" indent="-171450">
              <a:buFont typeface="Wingdings" panose="05000000000000000000" pitchFamily="2" charset="2"/>
              <a:buChar char="q"/>
            </a:pPr>
            <a:r>
              <a:rPr lang="en-US" dirty="0"/>
              <a:t>Orchestrate data science workflows using Node-RED</a:t>
            </a:r>
          </a:p>
          <a:p>
            <a:pPr marL="285750" indent="-285750">
              <a:buFont typeface="Wingdings" panose="05000000000000000000" pitchFamily="2" charset="2"/>
              <a:buChar char="q"/>
            </a:pPr>
            <a:r>
              <a:rPr lang="en-US" dirty="0"/>
              <a:t>Send a command back to the edge (we use Raspberry Pi for demonstration) based on the outcome of the predictive model</a:t>
            </a:r>
          </a:p>
          <a:p>
            <a:endParaRPr lang="en-US" dirty="0"/>
          </a:p>
        </p:txBody>
      </p:sp>
    </p:spTree>
    <p:extLst>
      <p:ext uri="{BB962C8B-B14F-4D97-AF65-F5344CB8AC3E}">
        <p14:creationId xmlns:p14="http://schemas.microsoft.com/office/powerpoint/2010/main" xmlns="" val="3867163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96" y="426839"/>
            <a:ext cx="8463574" cy="927508"/>
          </a:xfrm>
        </p:spPr>
        <p:txBody>
          <a:bodyPr/>
          <a:lstStyle/>
          <a:p>
            <a:r>
              <a:rPr lang="en-US" dirty="0" smtClean="0"/>
              <a:t>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4726" y="1863172"/>
            <a:ext cx="7973538" cy="4477375"/>
          </a:xfrm>
          <a:prstGeom prst="rect">
            <a:avLst/>
          </a:prstGeom>
        </p:spPr>
      </p:pic>
    </p:spTree>
    <p:extLst>
      <p:ext uri="{BB962C8B-B14F-4D97-AF65-F5344CB8AC3E}">
        <p14:creationId xmlns:p14="http://schemas.microsoft.com/office/powerpoint/2010/main" xmlns="" val="1737278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086" y="112144"/>
            <a:ext cx="8825659" cy="1035170"/>
          </a:xfrm>
        </p:spPr>
        <p:txBody>
          <a:bodyPr/>
          <a:lstStyle/>
          <a:p>
            <a:r>
              <a:rPr lang="en-US" dirty="0" smtClean="0"/>
              <a:t>Steps to proceed:</a:t>
            </a:r>
            <a:endParaRPr lang="en-US" dirty="0"/>
          </a:p>
        </p:txBody>
      </p:sp>
      <p:sp>
        <p:nvSpPr>
          <p:cNvPr id="3" name="Text Placeholder 2"/>
          <p:cNvSpPr>
            <a:spLocks noGrp="1"/>
          </p:cNvSpPr>
          <p:nvPr>
            <p:ph type="body" sz="half" idx="2"/>
          </p:nvPr>
        </p:nvSpPr>
        <p:spPr>
          <a:xfrm>
            <a:off x="1154954" y="1477108"/>
            <a:ext cx="8825659" cy="4542692"/>
          </a:xfrm>
        </p:spPr>
        <p:txBody>
          <a:bodyPr>
            <a:normAutofit lnSpcReduction="10000"/>
          </a:bodyPr>
          <a:lstStyle/>
          <a:p>
            <a:pPr>
              <a:buFont typeface="Wingdings" pitchFamily="2" charset="2"/>
              <a:buChar char="q"/>
            </a:pPr>
            <a:r>
              <a:rPr lang="en-US" dirty="0"/>
              <a:t>The Raspberry Pi gets events from the sensors. In the absence of sensors, the sensor events are read from a file.</a:t>
            </a:r>
          </a:p>
          <a:p>
            <a:pPr>
              <a:buFont typeface="Wingdings" pitchFamily="2" charset="2"/>
              <a:buChar char="q"/>
            </a:pPr>
            <a:r>
              <a:rPr lang="en-US" dirty="0"/>
              <a:t>The Node-RED flows are invoked on the Raspberry Pi.</a:t>
            </a:r>
          </a:p>
          <a:p>
            <a:pPr>
              <a:buFont typeface="Wingdings" pitchFamily="2" charset="2"/>
              <a:buChar char="q"/>
            </a:pPr>
            <a:r>
              <a:rPr lang="en-US" dirty="0"/>
              <a:t>The sensor events are sent to the Watson IoT platform.</a:t>
            </a:r>
          </a:p>
          <a:p>
            <a:pPr>
              <a:buFont typeface="Wingdings" pitchFamily="2" charset="2"/>
              <a:buChar char="q"/>
            </a:pPr>
            <a:r>
              <a:rPr lang="en-US" dirty="0"/>
              <a:t>The Watson IoT platform receives the events and sends it to all subscribing applications.</a:t>
            </a:r>
          </a:p>
          <a:p>
            <a:pPr>
              <a:buFont typeface="Wingdings" pitchFamily="2" charset="2"/>
              <a:buChar char="q"/>
            </a:pPr>
            <a:r>
              <a:rPr lang="en-US" dirty="0"/>
              <a:t>The Node-RED flows on IBM Cloud are triggered. The sensor events are recieved and stored into a database.</a:t>
            </a:r>
          </a:p>
          <a:p>
            <a:pPr>
              <a:buFont typeface="Wingdings" pitchFamily="2" charset="2"/>
              <a:buChar char="q"/>
            </a:pPr>
            <a:r>
              <a:rPr lang="en-US" dirty="0"/>
              <a:t>The predictive model on Watson Studio is triggered. The outcome of the model execution is sent back to the Node-RED through websockets.</a:t>
            </a:r>
          </a:p>
          <a:p>
            <a:pPr>
              <a:buFont typeface="Wingdings" pitchFamily="2" charset="2"/>
              <a:buChar char="q"/>
            </a:pPr>
            <a:r>
              <a:rPr lang="en-US" dirty="0"/>
              <a:t>Based on the outcome, the Node-RED flow sends a command with the action to be taken to the edge device(Raspberry Pi) through the Watson IoT platform</a:t>
            </a:r>
          </a:p>
          <a:p>
            <a:pPr>
              <a:buFont typeface="Wingdings" pitchFamily="2" charset="2"/>
              <a:buChar char="q"/>
            </a:pPr>
            <a:r>
              <a:rPr lang="en-US" dirty="0"/>
              <a:t>The Node-RED flow on Raspberry Pi recieve the command</a:t>
            </a:r>
          </a:p>
          <a:p>
            <a:pPr>
              <a:buFont typeface="Wingdings" pitchFamily="2" charset="2"/>
              <a:buChar char="q"/>
            </a:pPr>
            <a:endParaRPr lang="en-US" dirty="0"/>
          </a:p>
        </p:txBody>
      </p:sp>
    </p:spTree>
    <p:extLst>
      <p:ext uri="{BB962C8B-B14F-4D97-AF65-F5344CB8AC3E}">
        <p14:creationId xmlns:p14="http://schemas.microsoft.com/office/powerpoint/2010/main" xmlns="" val="427512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5611"/>
            <a:ext cx="8825659" cy="1390919"/>
          </a:xfrm>
        </p:spPr>
        <p:txBody>
          <a:bodyPr/>
          <a:lstStyle/>
          <a:p>
            <a:r>
              <a:rPr lang="en-US" dirty="0" smtClean="0"/>
              <a:t>Data import:</a:t>
            </a:r>
            <a:endParaRPr lang="en-US" dirty="0"/>
          </a:p>
        </p:txBody>
      </p:sp>
      <p:sp>
        <p:nvSpPr>
          <p:cNvPr id="3" name="Text Placeholder 2"/>
          <p:cNvSpPr>
            <a:spLocks noGrp="1"/>
          </p:cNvSpPr>
          <p:nvPr>
            <p:ph type="body" sz="half" idx="2"/>
          </p:nvPr>
        </p:nvSpPr>
        <p:spPr>
          <a:xfrm>
            <a:off x="1154954" y="2176530"/>
            <a:ext cx="8825659" cy="3843270"/>
          </a:xfrm>
        </p:spPr>
        <p:txBody>
          <a:bodyPr>
            <a:normAutofit/>
          </a:bodyPr>
          <a:lstStyle/>
          <a:p>
            <a:pPr marL="285750" indent="-285750">
              <a:buFont typeface="Wingdings" panose="05000000000000000000" pitchFamily="2" charset="2"/>
              <a:buChar char="q"/>
            </a:pPr>
            <a:r>
              <a:rPr lang="en-US" dirty="0"/>
              <a:t>Implementing device client on Raspberry Pi to send events to Watson IoT platform</a:t>
            </a:r>
          </a:p>
          <a:p>
            <a:pPr marL="285750" indent="-285750">
              <a:buFont typeface="Wingdings" panose="05000000000000000000" pitchFamily="2" charset="2"/>
              <a:buChar char="q"/>
            </a:pPr>
            <a:r>
              <a:rPr lang="en-US" dirty="0"/>
              <a:t>Consuming events from Watson IoT platform on IBM Cloud and storing the events in a DB2 database</a:t>
            </a:r>
          </a:p>
          <a:p>
            <a:pPr marL="285750" indent="-285750">
              <a:buFont typeface="Wingdings" panose="05000000000000000000" pitchFamily="2" charset="2"/>
              <a:buChar char="q"/>
            </a:pPr>
            <a:r>
              <a:rPr lang="en-US" dirty="0"/>
              <a:t>Invoke predictive model on Watson Studio and get a response back for an IoT event</a:t>
            </a:r>
          </a:p>
          <a:p>
            <a:pPr marL="285750" indent="-285750">
              <a:buFont typeface="Wingdings" panose="05000000000000000000" pitchFamily="2" charset="2"/>
              <a:buChar char="q"/>
            </a:pPr>
            <a:r>
              <a:rPr lang="en-US" dirty="0"/>
              <a:t>Send a command back to the Raspberry Pi through the Watson IoT platform</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xmlns="" val="34996043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227</TotalTime>
  <Words>635</Words>
  <Application>Microsoft Office PowerPoint</Application>
  <PresentationFormat>Custom</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PROJECT REPORT on IOT Analytics Using Predictive Models And Integration With Edge Devices To Send Commands Based On Prediction Outcomes.  Submitted in partial fulfillment of requirements for the award of           Submitted by: Twinkle Dey-(ET16BTHEC046) Ritpan Changmai-(ET16BTHCS033) Bornali Neog-(ET16BTHCS040) Trinayan Borah-(ET16BTHCS033)     Under the Supervision and Guidance of   Yogendra Solanki    Manashee Kalita</vt:lpstr>
      <vt:lpstr>  INTRODUCTION</vt:lpstr>
      <vt:lpstr>Ibm Iot Platform:</vt:lpstr>
      <vt:lpstr> SERVICE DETAILS </vt:lpstr>
      <vt:lpstr>Slide 5</vt:lpstr>
      <vt:lpstr>Steps of the process:</vt:lpstr>
      <vt:lpstr>Flow diagram:</vt:lpstr>
      <vt:lpstr>Steps to proceed:</vt:lpstr>
      <vt:lpstr>Data import:</vt:lpstr>
      <vt:lpstr>Explanation:</vt:lpstr>
      <vt:lpstr>Node-red</vt:lpstr>
      <vt:lpstr>JSON</vt:lpstr>
      <vt:lpstr>FLOW DIAGRAM OF NODE-RED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ANALYTICS USING PREDICTIVE MODELS AND INTEGRATION WITH EDGE DEVICES TO SEND COMMANDS BASED ON PREDICTION OUTCOMES</dc:title>
  <dc:creator>Trinayan borah</dc:creator>
  <cp:lastModifiedBy>Twinkle</cp:lastModifiedBy>
  <cp:revision>13</cp:revision>
  <dcterms:created xsi:type="dcterms:W3CDTF">2019-11-13T09:36:17Z</dcterms:created>
  <dcterms:modified xsi:type="dcterms:W3CDTF">2019-11-23T05:08:48Z</dcterms:modified>
</cp:coreProperties>
</file>