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8"/>
  </p:notesMasterIdLst>
  <p:sldIdLst>
    <p:sldId id="256" r:id="rId3"/>
    <p:sldId id="261" r:id="rId4"/>
    <p:sldId id="279" r:id="rId5"/>
    <p:sldId id="278" r:id="rId6"/>
    <p:sldId id="277" r:id="rId7"/>
  </p:sldIdLst>
  <p:sldSz cx="11523663" cy="6480175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7BF956A0-39C1-49AA-80FF-85AEB319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F347F44E-AFDB-4E78-B528-BCF6E9D90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652903B0-53F2-4E93-BE91-43F4094BB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53B5C506-CE4F-4BBA-B393-D86CC0880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8" name="AutoShape 5">
            <a:extLst>
              <a:ext uri="{FF2B5EF4-FFF2-40B4-BE49-F238E27FC236}">
                <a16:creationId xmlns:a16="http://schemas.microsoft.com/office/drawing/2014/main" id="{48213981-AAB3-4F0E-8D1C-EB59E3605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9" name="AutoShape 6">
            <a:extLst>
              <a:ext uri="{FF2B5EF4-FFF2-40B4-BE49-F238E27FC236}">
                <a16:creationId xmlns:a16="http://schemas.microsoft.com/office/drawing/2014/main" id="{2DDDE046-1E6B-4BB6-8B99-9F07068A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0" name="Text Box 7">
            <a:extLst>
              <a:ext uri="{FF2B5EF4-FFF2-40B4-BE49-F238E27FC236}">
                <a16:creationId xmlns:a16="http://schemas.microsoft.com/office/drawing/2014/main" id="{3F45EFA6-18CC-46AC-A17D-05EF5EF9A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1" name="Text Box 8">
            <a:extLst>
              <a:ext uri="{FF2B5EF4-FFF2-40B4-BE49-F238E27FC236}">
                <a16:creationId xmlns:a16="http://schemas.microsoft.com/office/drawing/2014/main" id="{06F8EAA0-12C5-4A6B-A99D-FAA877B0B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2" name="Rectangle 9">
            <a:extLst>
              <a:ext uri="{FF2B5EF4-FFF2-40B4-BE49-F238E27FC236}">
                <a16:creationId xmlns:a16="http://schemas.microsoft.com/office/drawing/2014/main" id="{F0F25CDF-284A-4FEC-9C1B-A6772954843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864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CA04167E-243B-4A3A-B701-BADDA7A4778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3084" name="Text Box 11">
            <a:extLst>
              <a:ext uri="{FF2B5EF4-FFF2-40B4-BE49-F238E27FC236}">
                <a16:creationId xmlns:a16="http://schemas.microsoft.com/office/drawing/2014/main" id="{B515578D-51D6-4F24-9FC6-906E78F0F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24262B0-AFBB-4A37-BF86-23FA6AF2129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583F838-35D6-4AC4-94AC-57F059CE2105}" type="slidenum">
              <a:rPr lang="fr-CH"/>
              <a:pPr>
                <a:defRPr/>
              </a:pPr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>
            <a:extLst>
              <a:ext uri="{FF2B5EF4-FFF2-40B4-BE49-F238E27FC236}">
                <a16:creationId xmlns:a16="http://schemas.microsoft.com/office/drawing/2014/main" id="{03EED301-D0B4-460A-83FA-00B578D8D48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6917361-FF2F-46F9-9523-E20BD05A5ECB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16B2674A-8AF2-4620-9817-CD0D7EE84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9B47925-9060-4EFF-83E2-58EABC5A215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D6AC03CF-242A-4CE9-926F-31F80BF79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249C9F4-FFB0-49A1-9861-F13B7D9A8001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1" name="Text Box 3">
            <a:extLst>
              <a:ext uri="{FF2B5EF4-FFF2-40B4-BE49-F238E27FC236}">
                <a16:creationId xmlns:a16="http://schemas.microsoft.com/office/drawing/2014/main" id="{EA7693A8-B428-4C65-98D8-7DFD8C685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AF44C25-27FF-46F1-AC6B-7E93CB8B9E84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2" name="Text Box 4">
            <a:extLst>
              <a:ext uri="{FF2B5EF4-FFF2-40B4-BE49-F238E27FC236}">
                <a16:creationId xmlns:a16="http://schemas.microsoft.com/office/drawing/2014/main" id="{823D999B-29A8-4463-A958-3DC10BADD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DD5F363-AA3C-4CDB-B9CF-77A810E5546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3" name="Rectangle 5">
            <a:extLst>
              <a:ext uri="{FF2B5EF4-FFF2-40B4-BE49-F238E27FC236}">
                <a16:creationId xmlns:a16="http://schemas.microsoft.com/office/drawing/2014/main" id="{168C05AE-71FA-45A7-B2C0-30BC462E673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84887" cy="34210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4" name="Rectangle 6">
            <a:extLst>
              <a:ext uri="{FF2B5EF4-FFF2-40B4-BE49-F238E27FC236}">
                <a16:creationId xmlns:a16="http://schemas.microsoft.com/office/drawing/2014/main" id="{88F2F2E0-46B4-480E-9083-1EFB6902C32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FD6BE888-8129-4419-BA63-EE636B68780D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865A342-BF4B-4675-887D-B1AA1D3472D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3D6696A-5D7A-406E-8E45-B51613B6B9C6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0C54DC3-A94A-4225-92D0-B967AA84C81E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8FD409A-83F5-4847-99D6-ACED7EC6CBBD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Rectangle 5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279A1FF-50E7-40F8-B155-E1E07C1298C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52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9863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9863" y="3403600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99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738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47075" y="19050"/>
            <a:ext cx="2589213" cy="57610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6263" y="19050"/>
            <a:ext cx="7618412" cy="57610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626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263" y="19050"/>
            <a:ext cx="10360025" cy="156051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0795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9863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9863" y="3403600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57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7816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813" y="1616075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5813" y="4337050"/>
            <a:ext cx="9939337" cy="14176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86515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6263" y="1516063"/>
            <a:ext cx="5108575" cy="42751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37238" y="1516063"/>
            <a:ext cx="5108575" cy="42751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5814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344488"/>
            <a:ext cx="9939338" cy="12525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834063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834063" y="2366963"/>
            <a:ext cx="4899025" cy="34813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5305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1305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88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7083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61561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27600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3751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53425" y="258763"/>
            <a:ext cx="2592388" cy="553243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6263" y="258763"/>
            <a:ext cx="7624762" cy="553243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256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813" y="1616075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5813" y="4337050"/>
            <a:ext cx="9939337" cy="14176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533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6263" y="1511300"/>
            <a:ext cx="5103812" cy="42687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32475" y="1511300"/>
            <a:ext cx="5103813" cy="42687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56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344488"/>
            <a:ext cx="9939338" cy="12525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834063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834063" y="2366963"/>
            <a:ext cx="4899025" cy="34813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8001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849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9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2072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308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C50CD177-268B-407C-B3EF-43AB8852D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19050"/>
            <a:ext cx="10360025" cy="15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C8DFA98E-89B8-4F99-9947-5B7B655C6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1511300"/>
            <a:ext cx="10360025" cy="426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pic>
        <p:nvPicPr>
          <p:cNvPr id="1028" name="Picture 3">
            <a:extLst>
              <a:ext uri="{FF2B5EF4-FFF2-40B4-BE49-F238E27FC236}">
                <a16:creationId xmlns:a16="http://schemas.microsoft.com/office/drawing/2014/main" id="{70E13716-ADAD-46DB-B36C-F19E4C4D7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2790825"/>
            <a:ext cx="4175125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1" fontAlgn="base" hangingPunct="1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6BF125DC-D241-43F9-BC14-AB9A863E3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258763"/>
            <a:ext cx="103695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F18FCFA3-7A40-476C-A69C-9091727F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1516063"/>
            <a:ext cx="10369550" cy="42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3D15F350-D3B8-4752-AB70-77942F2FB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5976938"/>
            <a:ext cx="268605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997138A1-5B01-4584-B1BA-317BCBA0F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5976938"/>
            <a:ext cx="365125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8BA56B4A-60AA-4BA8-BAD3-4A4BCC3AF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25" y="5951538"/>
            <a:ext cx="2700338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SzPct val="100000"/>
              <a:defRPr/>
            </a:pPr>
            <a:r>
              <a:rPr lang="fr-CH" sz="1200" b="1">
                <a:solidFill>
                  <a:srgbClr val="4C4C4C"/>
                </a:solidFill>
              </a:rPr>
              <a:t>HES-SO Valais-Wallis </a:t>
            </a:r>
          </a:p>
          <a:p>
            <a:pPr eaLnBrk="1" hangingPunct="1">
              <a:lnSpc>
                <a:spcPct val="90000"/>
              </a:lnSpc>
              <a:buSzPct val="100000"/>
              <a:defRPr/>
            </a:pPr>
            <a:r>
              <a:rPr lang="fr-CH" sz="1000">
                <a:solidFill>
                  <a:srgbClr val="4C4C4C"/>
                </a:solidFill>
              </a:rPr>
              <a:t>Page </a:t>
            </a:r>
            <a:fld id="{C3CDF930-8FEC-4427-B322-6E6C00734FD1}" type="slidenum">
              <a:rPr lang="fr-CH" sz="1000" smtClean="0">
                <a:solidFill>
                  <a:srgbClr val="4C4C4C"/>
                </a:solidFill>
              </a:rPr>
              <a:pPr eaLnBrk="1" hangingPunct="1">
                <a:lnSpc>
                  <a:spcPct val="90000"/>
                </a:lnSpc>
                <a:buSzPct val="100000"/>
                <a:defRPr/>
              </a:pPr>
              <a:t>‹N°›</a:t>
            </a:fld>
            <a:endParaRPr lang="fr-CH" sz="1000">
              <a:solidFill>
                <a:srgbClr val="4C4C4C"/>
              </a:solidFill>
            </a:endParaRPr>
          </a:p>
        </p:txBody>
      </p:sp>
      <p:pic>
        <p:nvPicPr>
          <p:cNvPr id="2055" name="Picture 6">
            <a:extLst>
              <a:ext uri="{FF2B5EF4-FFF2-40B4-BE49-F238E27FC236}">
                <a16:creationId xmlns:a16="http://schemas.microsoft.com/office/drawing/2014/main" id="{6E398CC8-DF44-487D-9751-8111CD9F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5975350"/>
            <a:ext cx="1169988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6" name="Picture 7">
            <a:extLst>
              <a:ext uri="{FF2B5EF4-FFF2-40B4-BE49-F238E27FC236}">
                <a16:creationId xmlns:a16="http://schemas.microsoft.com/office/drawing/2014/main" id="{532A10BF-DB28-4113-AE4A-EB00E4863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579596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7" name="Picture 8">
            <a:extLst>
              <a:ext uri="{FF2B5EF4-FFF2-40B4-BE49-F238E27FC236}">
                <a16:creationId xmlns:a16="http://schemas.microsoft.com/office/drawing/2014/main" id="{D125A19D-93BA-4F90-8B43-8F0A4AB9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252413"/>
            <a:ext cx="4032250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9AC4425-62E5-484D-B8C3-7EBBFE8DC3F6}"/>
              </a:ext>
            </a:extLst>
          </p:cNvPr>
          <p:cNvSpPr txBox="1"/>
          <p:nvPr/>
        </p:nvSpPr>
        <p:spPr>
          <a:xfrm>
            <a:off x="289223" y="40437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800" dirty="0">
                <a:solidFill>
                  <a:schemeClr val="tx1"/>
                </a:solidFill>
              </a:rPr>
              <a:t>Module 635-1, </a:t>
            </a:r>
            <a:r>
              <a:rPr lang="fr-CH" sz="1800" dirty="0" err="1">
                <a:solidFill>
                  <a:schemeClr val="tx1"/>
                </a:solidFill>
              </a:rPr>
              <a:t>JavaEE</a:t>
            </a:r>
            <a:endParaRPr lang="fr-CH" sz="1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7E5BFA-573D-42EB-8B8C-4A7635D29419}"/>
              </a:ext>
            </a:extLst>
          </p:cNvPr>
          <p:cNvSpPr txBox="1"/>
          <p:nvPr/>
        </p:nvSpPr>
        <p:spPr>
          <a:xfrm>
            <a:off x="1765387" y="1648360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 err="1">
                <a:solidFill>
                  <a:schemeClr val="tx1"/>
                </a:solidFill>
              </a:rPr>
              <a:t>ByeByeCar</a:t>
            </a:r>
            <a:endParaRPr lang="fr-CH" sz="6000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F1F3EC-D796-4102-B59C-3F7CE39284EE}"/>
              </a:ext>
            </a:extLst>
          </p:cNvPr>
          <p:cNvSpPr txBox="1"/>
          <p:nvPr/>
        </p:nvSpPr>
        <p:spPr>
          <a:xfrm>
            <a:off x="2845507" y="4248199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>
                <a:solidFill>
                  <a:schemeClr val="tx1"/>
                </a:solidFill>
              </a:rPr>
              <a:t>Mini-projet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C85078-F5C5-4A5B-BE9A-E7CBD97DC3BB}"/>
              </a:ext>
            </a:extLst>
          </p:cNvPr>
          <p:cNvSpPr txBox="1"/>
          <p:nvPr/>
        </p:nvSpPr>
        <p:spPr>
          <a:xfrm>
            <a:off x="5689823" y="5760367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800" i="1" dirty="0">
                <a:solidFill>
                  <a:schemeClr val="tx1"/>
                </a:solidFill>
              </a:rPr>
              <a:t>Valentin BORNATICI &amp; Montaine BURGER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AF551566-59B3-4BE2-87BD-AE7BB286B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77" y="431775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</a:pPr>
            <a:r>
              <a:rPr lang="fr-CH" altLang="fr-FR" sz="4800" b="1" dirty="0">
                <a:solidFill>
                  <a:srgbClr val="000000"/>
                </a:solidFill>
              </a:rPr>
              <a:t>Diagramme d’entités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2BF3F2F-6678-42F4-ADA2-A5650AB85BEC}"/>
              </a:ext>
            </a:extLst>
          </p:cNvPr>
          <p:cNvGrpSpPr/>
          <p:nvPr/>
        </p:nvGrpSpPr>
        <p:grpSpPr>
          <a:xfrm>
            <a:off x="8953634" y="2489116"/>
            <a:ext cx="2304256" cy="1825603"/>
            <a:chOff x="6625927" y="2231975"/>
            <a:chExt cx="3168352" cy="182560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9F4E60F-63AE-4701-934C-E51B74A1719F}"/>
                </a:ext>
              </a:extLst>
            </p:cNvPr>
            <p:cNvSpPr/>
            <p:nvPr/>
          </p:nvSpPr>
          <p:spPr bwMode="auto">
            <a:xfrm>
              <a:off x="6625927" y="2231975"/>
              <a:ext cx="3168352" cy="4676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fr-CH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rPr>
                <a:t>VEHICLE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1858E3-D41E-435A-BDEA-F4FC262A6098}"/>
                </a:ext>
              </a:extLst>
            </p:cNvPr>
            <p:cNvSpPr/>
            <p:nvPr/>
          </p:nvSpPr>
          <p:spPr bwMode="auto">
            <a:xfrm>
              <a:off x="6625927" y="2687078"/>
              <a:ext cx="3168352" cy="13705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Long</a:t>
              </a:r>
              <a:r>
                <a:rPr lang="fr-CH" sz="1600" dirty="0">
                  <a:solidFill>
                    <a:schemeClr val="tx1"/>
                  </a:solidFill>
                </a:rPr>
                <a:t> id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brand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 err="1">
                  <a:solidFill>
                    <a:srgbClr val="CC0066"/>
                  </a:solidFill>
                </a:rPr>
                <a:t>int</a:t>
              </a:r>
              <a:r>
                <a:rPr lang="fr-CH" sz="1600" dirty="0">
                  <a:solidFill>
                    <a:schemeClr val="tx1"/>
                  </a:solidFill>
                </a:rPr>
                <a:t> km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color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rgbClr val="CC0066"/>
                  </a:solidFill>
                </a:rPr>
                <a:t>double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price</a:t>
              </a:r>
              <a:endParaRPr lang="fr-CH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052B9FA-256E-4A25-873A-A81DFCF98B18}"/>
              </a:ext>
            </a:extLst>
          </p:cNvPr>
          <p:cNvGrpSpPr/>
          <p:nvPr/>
        </p:nvGrpSpPr>
        <p:grpSpPr>
          <a:xfrm>
            <a:off x="5933940" y="4068322"/>
            <a:ext cx="2304000" cy="1080619"/>
            <a:chOff x="6985967" y="3620039"/>
            <a:chExt cx="3168352" cy="10806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D4287A-9F2D-4E63-926E-3B128D0AAEC2}"/>
                </a:ext>
              </a:extLst>
            </p:cNvPr>
            <p:cNvSpPr/>
            <p:nvPr/>
          </p:nvSpPr>
          <p:spPr bwMode="auto">
            <a:xfrm>
              <a:off x="6985967" y="3620039"/>
              <a:ext cx="3168352" cy="4676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fr-CH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rPr>
                <a:t>BIKE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673682-BF22-4FC9-8849-A343C2BCA5C4}"/>
                </a:ext>
              </a:extLst>
            </p:cNvPr>
            <p:cNvSpPr/>
            <p:nvPr/>
          </p:nvSpPr>
          <p:spPr bwMode="auto">
            <a:xfrm>
              <a:off x="6985967" y="4075142"/>
              <a:ext cx="3168352" cy="6255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category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User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owner</a:t>
              </a:r>
              <a:endParaRPr lang="fr-CH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689E130-BE92-4E18-9299-764711CB37F6}"/>
              </a:ext>
            </a:extLst>
          </p:cNvPr>
          <p:cNvGrpSpPr/>
          <p:nvPr/>
        </p:nvGrpSpPr>
        <p:grpSpPr>
          <a:xfrm>
            <a:off x="5933940" y="1827132"/>
            <a:ext cx="2304000" cy="1080619"/>
            <a:chOff x="2593479" y="2851983"/>
            <a:chExt cx="3168352" cy="10806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5D175D-2F4A-43F3-A060-AA1FA0E2E43D}"/>
                </a:ext>
              </a:extLst>
            </p:cNvPr>
            <p:cNvSpPr/>
            <p:nvPr/>
          </p:nvSpPr>
          <p:spPr bwMode="auto">
            <a:xfrm>
              <a:off x="2593479" y="2851983"/>
              <a:ext cx="3168352" cy="4676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fr-CH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rPr>
                <a:t>CAR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7B7FA-336A-4169-A825-1921C96997C1}"/>
                </a:ext>
              </a:extLst>
            </p:cNvPr>
            <p:cNvSpPr/>
            <p:nvPr/>
          </p:nvSpPr>
          <p:spPr bwMode="auto">
            <a:xfrm>
              <a:off x="2593479" y="3307086"/>
              <a:ext cx="3168352" cy="6255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state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User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owner</a:t>
              </a:r>
              <a:endParaRPr lang="fr-CH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E4C4B2E-D78F-459B-9439-C70BF91E7C63}"/>
              </a:ext>
            </a:extLst>
          </p:cNvPr>
          <p:cNvGrpSpPr/>
          <p:nvPr/>
        </p:nvGrpSpPr>
        <p:grpSpPr>
          <a:xfrm>
            <a:off x="1442511" y="1331888"/>
            <a:ext cx="2734498" cy="2581437"/>
            <a:chOff x="6625927" y="2231975"/>
            <a:chExt cx="3168352" cy="229533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6B4B05-9E40-4F99-A7A5-5A75C419F607}"/>
                </a:ext>
              </a:extLst>
            </p:cNvPr>
            <p:cNvSpPr/>
            <p:nvPr/>
          </p:nvSpPr>
          <p:spPr bwMode="auto">
            <a:xfrm>
              <a:off x="6625927" y="2231975"/>
              <a:ext cx="3168352" cy="4676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fr-CH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rPr>
                <a:t>USER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A4B1878-3259-4585-92BB-EF6D440F4E26}"/>
                </a:ext>
              </a:extLst>
            </p:cNvPr>
            <p:cNvSpPr/>
            <p:nvPr/>
          </p:nvSpPr>
          <p:spPr bwMode="auto">
            <a:xfrm>
              <a:off x="6625927" y="2687078"/>
              <a:ext cx="3168352" cy="18402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Long</a:t>
              </a:r>
              <a:r>
                <a:rPr lang="fr-CH" sz="1600" dirty="0">
                  <a:solidFill>
                    <a:schemeClr val="tx1"/>
                  </a:solidFill>
                </a:rPr>
                <a:t> id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username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firstname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lastname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rgbClr val="CC0066"/>
                  </a:solidFill>
                </a:rPr>
                <a:t>double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account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 err="1">
                  <a:solidFill>
                    <a:schemeClr val="accent2"/>
                  </a:solidFill>
                </a:rPr>
                <a:t>Address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address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rgbClr val="00B0F0"/>
                  </a:solidFill>
                </a:rPr>
                <a:t>List&lt;</a:t>
              </a:r>
              <a:r>
                <a:rPr lang="fr-CH" sz="1600" b="1" dirty="0">
                  <a:solidFill>
                    <a:srgbClr val="996633"/>
                  </a:solidFill>
                </a:rPr>
                <a:t>Car</a:t>
              </a:r>
              <a:r>
                <a:rPr lang="fr-CH" sz="1600" b="1" dirty="0">
                  <a:solidFill>
                    <a:srgbClr val="00B0F0"/>
                  </a:solidFill>
                </a:rPr>
                <a:t>&gt;</a:t>
              </a:r>
              <a:r>
                <a:rPr lang="fr-CH" sz="1600" dirty="0">
                  <a:solidFill>
                    <a:schemeClr val="tx1"/>
                  </a:solidFill>
                </a:rPr>
                <a:t> cars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rgbClr val="00B0F0"/>
                  </a:solidFill>
                </a:rPr>
                <a:t>List&lt;</a:t>
              </a:r>
              <a:r>
                <a:rPr lang="fr-CH" sz="1600" b="1" dirty="0">
                  <a:solidFill>
                    <a:srgbClr val="996633"/>
                  </a:solidFill>
                </a:rPr>
                <a:t>Bike</a:t>
              </a:r>
              <a:r>
                <a:rPr lang="fr-CH" sz="1600" b="1" dirty="0">
                  <a:solidFill>
                    <a:srgbClr val="00B0F0"/>
                  </a:solidFill>
                </a:rPr>
                <a:t>&gt;</a:t>
              </a:r>
              <a:r>
                <a:rPr lang="fr-CH" sz="1600" dirty="0">
                  <a:solidFill>
                    <a:schemeClr val="tx1"/>
                  </a:solidFill>
                </a:rPr>
                <a:t> bikes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B146991-1BCD-4AB2-8E19-71C843588101}"/>
              </a:ext>
            </a:extLst>
          </p:cNvPr>
          <p:cNvGrpSpPr/>
          <p:nvPr/>
        </p:nvGrpSpPr>
        <p:grpSpPr>
          <a:xfrm>
            <a:off x="398177" y="4495337"/>
            <a:ext cx="2734498" cy="1293216"/>
            <a:chOff x="6625927" y="2231975"/>
            <a:chExt cx="3168352" cy="129321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AA39474-8E6B-46F0-89CB-F5D8EE107380}"/>
                </a:ext>
              </a:extLst>
            </p:cNvPr>
            <p:cNvSpPr/>
            <p:nvPr/>
          </p:nvSpPr>
          <p:spPr bwMode="auto">
            <a:xfrm>
              <a:off x="6625927" y="2231975"/>
              <a:ext cx="3168352" cy="4676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fr-CH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rPr>
                <a:t>ADDRESS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961F0B-CC7F-416F-9DB2-E42D66272594}"/>
                </a:ext>
              </a:extLst>
            </p:cNvPr>
            <p:cNvSpPr/>
            <p:nvPr/>
          </p:nvSpPr>
          <p:spPr bwMode="auto">
            <a:xfrm>
              <a:off x="6625927" y="2687078"/>
              <a:ext cx="3168352" cy="8381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street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code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city</a:t>
              </a:r>
            </a:p>
          </p:txBody>
        </p:sp>
      </p:grp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40913AF-F881-4C6B-90EA-6ADC7B7D105C}"/>
              </a:ext>
            </a:extLst>
          </p:cNvPr>
          <p:cNvCxnSpPr>
            <a:stCxn id="28" idx="0"/>
          </p:cNvCxnSpPr>
          <p:nvPr/>
        </p:nvCxnSpPr>
        <p:spPr bwMode="auto">
          <a:xfrm flipV="1">
            <a:off x="1765426" y="3938174"/>
            <a:ext cx="219102" cy="55716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Losange 31">
            <a:extLst>
              <a:ext uri="{FF2B5EF4-FFF2-40B4-BE49-F238E27FC236}">
                <a16:creationId xmlns:a16="http://schemas.microsoft.com/office/drawing/2014/main" id="{D27A2A54-A328-4FE3-BEFE-0E4AF40A79A6}"/>
              </a:ext>
            </a:extLst>
          </p:cNvPr>
          <p:cNvSpPr/>
          <p:nvPr/>
        </p:nvSpPr>
        <p:spPr bwMode="auto">
          <a:xfrm rot="1242811">
            <a:off x="1844455" y="3902875"/>
            <a:ext cx="178574" cy="324550"/>
          </a:xfrm>
          <a:prstGeom prst="diamon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CH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26E76CE-7DED-40ED-92EC-2DD9FE98247E}"/>
              </a:ext>
            </a:extLst>
          </p:cNvPr>
          <p:cNvSpPr txBox="1"/>
          <p:nvPr/>
        </p:nvSpPr>
        <p:spPr>
          <a:xfrm>
            <a:off x="5670247" y="2031180"/>
            <a:ext cx="3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A08F95D-F47A-41D1-A95E-FB47855879E5}"/>
              </a:ext>
            </a:extLst>
          </p:cNvPr>
          <p:cNvSpPr txBox="1"/>
          <p:nvPr/>
        </p:nvSpPr>
        <p:spPr>
          <a:xfrm>
            <a:off x="4142195" y="1731886"/>
            <a:ext cx="3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5A06EE-4698-43A5-9183-C2C0AF1CEAE9}"/>
              </a:ext>
            </a:extLst>
          </p:cNvPr>
          <p:cNvCxnSpPr/>
          <p:nvPr/>
        </p:nvCxnSpPr>
        <p:spPr bwMode="auto">
          <a:xfrm>
            <a:off x="4177009" y="2060936"/>
            <a:ext cx="1756931" cy="3756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B238278-9E6E-4B16-AF03-89CFE9EEE3B5}"/>
              </a:ext>
            </a:extLst>
          </p:cNvPr>
          <p:cNvCxnSpPr/>
          <p:nvPr/>
        </p:nvCxnSpPr>
        <p:spPr bwMode="auto">
          <a:xfrm>
            <a:off x="4177009" y="3312095"/>
            <a:ext cx="1756931" cy="141704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8BF6E8F9-7107-4CAF-A27D-C288157C6EFF}"/>
              </a:ext>
            </a:extLst>
          </p:cNvPr>
          <p:cNvSpPr txBox="1"/>
          <p:nvPr/>
        </p:nvSpPr>
        <p:spPr>
          <a:xfrm>
            <a:off x="4177009" y="3003718"/>
            <a:ext cx="3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818110A-E9DE-41FA-B17B-B0EF3EEEC1C7}"/>
              </a:ext>
            </a:extLst>
          </p:cNvPr>
          <p:cNvSpPr txBox="1"/>
          <p:nvPr/>
        </p:nvSpPr>
        <p:spPr>
          <a:xfrm>
            <a:off x="5634126" y="4225582"/>
            <a:ext cx="3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ABDE6DB-A5AF-4BF0-9D18-4C29195C0A58}"/>
              </a:ext>
            </a:extLst>
          </p:cNvPr>
          <p:cNvCxnSpPr/>
          <p:nvPr/>
        </p:nvCxnSpPr>
        <p:spPr bwMode="auto">
          <a:xfrm>
            <a:off x="8237940" y="2431290"/>
            <a:ext cx="715694" cy="8087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3D38C4F-1B51-4CCD-96C7-0164C621202B}"/>
              </a:ext>
            </a:extLst>
          </p:cNvPr>
          <p:cNvCxnSpPr>
            <a:stCxn id="10" idx="3"/>
          </p:cNvCxnSpPr>
          <p:nvPr/>
        </p:nvCxnSpPr>
        <p:spPr bwMode="auto">
          <a:xfrm flipV="1">
            <a:off x="8237940" y="3848002"/>
            <a:ext cx="715694" cy="98818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139B12B3-5AE1-4491-A609-31D50D4CF502}"/>
              </a:ext>
            </a:extLst>
          </p:cNvPr>
          <p:cNvSpPr/>
          <p:nvPr/>
        </p:nvSpPr>
        <p:spPr bwMode="auto">
          <a:xfrm rot="8149532">
            <a:off x="8769930" y="3006935"/>
            <a:ext cx="190821" cy="265115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CH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0" name="Triangle isocèle 39">
            <a:extLst>
              <a:ext uri="{FF2B5EF4-FFF2-40B4-BE49-F238E27FC236}">
                <a16:creationId xmlns:a16="http://schemas.microsoft.com/office/drawing/2014/main" id="{81DEF73D-701E-46CA-985E-9C600A7EC3E3}"/>
              </a:ext>
            </a:extLst>
          </p:cNvPr>
          <p:cNvSpPr/>
          <p:nvPr/>
        </p:nvSpPr>
        <p:spPr bwMode="auto">
          <a:xfrm rot="2355090">
            <a:off x="8786803" y="3805617"/>
            <a:ext cx="190821" cy="265115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CH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302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63B288D5-22FA-4F5B-B744-4571A8FB4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77" y="431775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</a:pPr>
            <a:r>
              <a:rPr lang="fr-CH" altLang="fr-FR" sz="4800" b="1" dirty="0">
                <a:solidFill>
                  <a:srgbClr val="000000"/>
                </a:solidFill>
              </a:rPr>
              <a:t>Schéma UML – Use Cases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988943-F398-41F8-AAAC-F316F407C3F3}"/>
              </a:ext>
            </a:extLst>
          </p:cNvPr>
          <p:cNvSpPr/>
          <p:nvPr/>
        </p:nvSpPr>
        <p:spPr bwMode="auto">
          <a:xfrm>
            <a:off x="3313559" y="1310022"/>
            <a:ext cx="7200800" cy="50765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CH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5" name="Graphique 4" descr="Capitaine">
            <a:extLst>
              <a:ext uri="{FF2B5EF4-FFF2-40B4-BE49-F238E27FC236}">
                <a16:creationId xmlns:a16="http://schemas.microsoft.com/office/drawing/2014/main" id="{2CC2E1F0-781E-482F-8B71-FE8FAA086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1744" y="4248199"/>
            <a:ext cx="1008112" cy="1008112"/>
          </a:xfrm>
          <a:prstGeom prst="rect">
            <a:avLst/>
          </a:prstGeom>
        </p:spPr>
      </p:pic>
      <p:pic>
        <p:nvPicPr>
          <p:cNvPr id="7" name="Graphique 6" descr="Fermier(ère)">
            <a:extLst>
              <a:ext uri="{FF2B5EF4-FFF2-40B4-BE49-F238E27FC236}">
                <a16:creationId xmlns:a16="http://schemas.microsoft.com/office/drawing/2014/main" id="{E1913FF0-C11A-4046-B107-162880384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1744" y="1943943"/>
            <a:ext cx="1008112" cy="100811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9BD8BB2-1D53-488F-A719-4126C5A95687}"/>
              </a:ext>
            </a:extLst>
          </p:cNvPr>
          <p:cNvSpPr txBox="1"/>
          <p:nvPr/>
        </p:nvSpPr>
        <p:spPr>
          <a:xfrm>
            <a:off x="4378238" y="127993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i="1" dirty="0" err="1">
                <a:solidFill>
                  <a:schemeClr val="accent2"/>
                </a:solidFill>
                <a:latin typeface="Calibri" panose="020F0502020204030204" pitchFamily="34" charset="0"/>
              </a:rPr>
              <a:t>ByeByeCar</a:t>
            </a:r>
            <a:endParaRPr lang="fr-CH" b="1" i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CC8E4A8-C266-4D57-806F-DB948AA6219A}"/>
              </a:ext>
            </a:extLst>
          </p:cNvPr>
          <p:cNvSpPr txBox="1"/>
          <p:nvPr/>
        </p:nvSpPr>
        <p:spPr>
          <a:xfrm>
            <a:off x="1609264" y="2746251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i="1" dirty="0">
                <a:solidFill>
                  <a:schemeClr val="accent1"/>
                </a:solidFill>
                <a:latin typeface="Calibri" panose="020F0502020204030204" pitchFamily="34" charset="0"/>
              </a:rPr>
              <a:t>user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894D18-D3E2-4614-BEDD-8D36B80A3D5E}"/>
              </a:ext>
            </a:extLst>
          </p:cNvPr>
          <p:cNvSpPr txBox="1"/>
          <p:nvPr/>
        </p:nvSpPr>
        <p:spPr>
          <a:xfrm>
            <a:off x="1641744" y="5040287"/>
            <a:ext cx="10081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i="1" dirty="0">
                <a:solidFill>
                  <a:srgbClr val="CC0066"/>
                </a:solidFill>
                <a:latin typeface="Calibri" panose="020F0502020204030204" pitchFamily="34" charset="0"/>
              </a:rPr>
              <a:t>admin</a:t>
            </a:r>
          </a:p>
          <a:p>
            <a:pPr algn="ctr"/>
            <a:r>
              <a:rPr lang="fr-CH" sz="1400" b="1" i="1" dirty="0">
                <a:solidFill>
                  <a:srgbClr val="CC0066"/>
                </a:solidFill>
                <a:latin typeface="Calibri" panose="020F0502020204030204" pitchFamily="34" charset="0"/>
              </a:rPr>
              <a:t>(+ user)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1EEE4EE-7A92-4E88-AF4E-2CCD3A7954C9}"/>
              </a:ext>
            </a:extLst>
          </p:cNvPr>
          <p:cNvSpPr/>
          <p:nvPr/>
        </p:nvSpPr>
        <p:spPr bwMode="auto">
          <a:xfrm>
            <a:off x="3673599" y="5519123"/>
            <a:ext cx="2952328" cy="50405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CH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Supprimer un ut</a:t>
            </a:r>
            <a:r>
              <a:rPr lang="fr-CH" sz="1400" dirty="0">
                <a:solidFill>
                  <a:schemeClr val="tx1"/>
                </a:solidFill>
              </a:rPr>
              <a:t>ilisateur</a:t>
            </a:r>
            <a:endParaRPr kumimoji="0" lang="fr-CH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12B285F-2B90-40D5-9E6C-F57B941EA2B4}"/>
              </a:ext>
            </a:extLst>
          </p:cNvPr>
          <p:cNvCxnSpPr>
            <a:stCxn id="5" idx="3"/>
          </p:cNvCxnSpPr>
          <p:nvPr/>
        </p:nvCxnSpPr>
        <p:spPr bwMode="auto">
          <a:xfrm>
            <a:off x="2649856" y="4752255"/>
            <a:ext cx="1095751" cy="93610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CC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902AA277-3296-4662-A424-9F46078A03E4}"/>
              </a:ext>
            </a:extLst>
          </p:cNvPr>
          <p:cNvSpPr/>
          <p:nvPr/>
        </p:nvSpPr>
        <p:spPr bwMode="auto">
          <a:xfrm>
            <a:off x="6410093" y="1545621"/>
            <a:ext cx="2211685" cy="39832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1400" dirty="0">
                <a:solidFill>
                  <a:schemeClr val="tx1"/>
                </a:solidFill>
              </a:rPr>
              <a:t>Créer un compte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7DE3A05-96BF-49C5-A4CF-00F5005377D2}"/>
              </a:ext>
            </a:extLst>
          </p:cNvPr>
          <p:cNvCxnSpPr/>
          <p:nvPr/>
        </p:nvCxnSpPr>
        <p:spPr bwMode="auto">
          <a:xfrm flipV="1">
            <a:off x="2617376" y="1835945"/>
            <a:ext cx="3936543" cy="25201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34793B87-4640-4911-B0F7-BEB0291A67E3}"/>
              </a:ext>
            </a:extLst>
          </p:cNvPr>
          <p:cNvSpPr/>
          <p:nvPr/>
        </p:nvSpPr>
        <p:spPr bwMode="auto">
          <a:xfrm>
            <a:off x="6632393" y="2187358"/>
            <a:ext cx="3744416" cy="393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1400" dirty="0">
                <a:solidFill>
                  <a:schemeClr val="tx1"/>
                </a:solidFill>
              </a:rPr>
              <a:t>Débiter ou créditer son compte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871F03F-93B0-4988-A4BE-A88685DE0AEE}"/>
              </a:ext>
            </a:extLst>
          </p:cNvPr>
          <p:cNvSpPr/>
          <p:nvPr/>
        </p:nvSpPr>
        <p:spPr bwMode="auto">
          <a:xfrm>
            <a:off x="7146262" y="2837467"/>
            <a:ext cx="3240359" cy="45385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1400" dirty="0">
                <a:solidFill>
                  <a:schemeClr val="tx1"/>
                </a:solidFill>
              </a:rPr>
              <a:t>Modifier son mot de passe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8F409C7-9BCD-4E9D-983A-729A7A96E106}"/>
              </a:ext>
            </a:extLst>
          </p:cNvPr>
          <p:cNvSpPr/>
          <p:nvPr/>
        </p:nvSpPr>
        <p:spPr bwMode="auto">
          <a:xfrm>
            <a:off x="7481834" y="3580224"/>
            <a:ext cx="2736304" cy="79536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1400" dirty="0">
                <a:solidFill>
                  <a:schemeClr val="tx1"/>
                </a:solidFill>
              </a:rPr>
              <a:t>Ajouter son véhicule sur la plateforme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DC89958-9B46-4B03-B593-24078030CE65}"/>
              </a:ext>
            </a:extLst>
          </p:cNvPr>
          <p:cNvCxnSpPr>
            <a:endCxn id="21" idx="2"/>
          </p:cNvCxnSpPr>
          <p:nvPr/>
        </p:nvCxnSpPr>
        <p:spPr bwMode="auto">
          <a:xfrm>
            <a:off x="2617375" y="2278182"/>
            <a:ext cx="4015018" cy="106076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A04564-6631-4CA5-BEED-1D87375C28A7}"/>
              </a:ext>
            </a:extLst>
          </p:cNvPr>
          <p:cNvCxnSpPr>
            <a:stCxn id="7" idx="3"/>
            <a:endCxn id="22" idx="2"/>
          </p:cNvCxnSpPr>
          <p:nvPr/>
        </p:nvCxnSpPr>
        <p:spPr bwMode="auto">
          <a:xfrm>
            <a:off x="2649856" y="2447999"/>
            <a:ext cx="4496406" cy="616395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6F601A16-EF4C-4963-9C50-B7ECF9D5FBD8}"/>
              </a:ext>
            </a:extLst>
          </p:cNvPr>
          <p:cNvSpPr/>
          <p:nvPr/>
        </p:nvSpPr>
        <p:spPr bwMode="auto">
          <a:xfrm>
            <a:off x="7253955" y="5654500"/>
            <a:ext cx="2842522" cy="50405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1400" dirty="0">
                <a:solidFill>
                  <a:schemeClr val="tx1"/>
                </a:solidFill>
              </a:rPr>
              <a:t>Acheter un véhicule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ACA7896-AFF0-4C3A-900A-112F2FB8F2CF}"/>
              </a:ext>
            </a:extLst>
          </p:cNvPr>
          <p:cNvSpPr/>
          <p:nvPr/>
        </p:nvSpPr>
        <p:spPr bwMode="auto">
          <a:xfrm>
            <a:off x="7837848" y="4701891"/>
            <a:ext cx="2415792" cy="67679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1400" dirty="0">
                <a:solidFill>
                  <a:schemeClr val="tx1"/>
                </a:solidFill>
              </a:rPr>
              <a:t>Consulter le détail d’un véhicule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F2943EB-7178-480B-B7B9-18BE3D1D8A3A}"/>
              </a:ext>
            </a:extLst>
          </p:cNvPr>
          <p:cNvCxnSpPr>
            <a:endCxn id="31" idx="2"/>
          </p:cNvCxnSpPr>
          <p:nvPr/>
        </p:nvCxnSpPr>
        <p:spPr bwMode="auto">
          <a:xfrm>
            <a:off x="2539432" y="3038839"/>
            <a:ext cx="4714523" cy="2867689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6E4B0C2E-90EF-4A13-8424-5D2EDBC3F51B}"/>
              </a:ext>
            </a:extLst>
          </p:cNvPr>
          <p:cNvSpPr/>
          <p:nvPr/>
        </p:nvSpPr>
        <p:spPr bwMode="auto">
          <a:xfrm>
            <a:off x="3720214" y="4534086"/>
            <a:ext cx="3176168" cy="79536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1400" dirty="0">
                <a:solidFill>
                  <a:schemeClr val="tx1"/>
                </a:solidFill>
              </a:rPr>
              <a:t>Afficher les voitures en vente sur la plateforme 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2ED7556-A6DA-40C3-B2C9-3F691FE3CE90}"/>
              </a:ext>
            </a:extLst>
          </p:cNvPr>
          <p:cNvCxnSpPr/>
          <p:nvPr/>
        </p:nvCxnSpPr>
        <p:spPr bwMode="auto">
          <a:xfrm>
            <a:off x="2649856" y="2628725"/>
            <a:ext cx="4912175" cy="1227757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C772D282-BFC8-4DBF-B94B-963E18A37D0D}"/>
              </a:ext>
            </a:extLst>
          </p:cNvPr>
          <p:cNvCxnSpPr/>
          <p:nvPr/>
        </p:nvCxnSpPr>
        <p:spPr bwMode="auto">
          <a:xfrm>
            <a:off x="2641920" y="2781880"/>
            <a:ext cx="6124521" cy="192915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12BE6E5F-6CB4-46F6-B97E-DF09AF237042}"/>
              </a:ext>
            </a:extLst>
          </p:cNvPr>
          <p:cNvSpPr/>
          <p:nvPr/>
        </p:nvSpPr>
        <p:spPr bwMode="auto">
          <a:xfrm>
            <a:off x="4137743" y="3255480"/>
            <a:ext cx="3176168" cy="79537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1400" dirty="0">
                <a:solidFill>
                  <a:schemeClr val="tx1"/>
                </a:solidFill>
              </a:rPr>
              <a:t>Afficher les motos en vente sur la plateforme 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D0744D8-1C30-4DC1-9199-F1D3DEB8F2BA}"/>
              </a:ext>
            </a:extLst>
          </p:cNvPr>
          <p:cNvCxnSpPr>
            <a:endCxn id="23" idx="1"/>
          </p:cNvCxnSpPr>
          <p:nvPr/>
        </p:nvCxnSpPr>
        <p:spPr bwMode="auto">
          <a:xfrm>
            <a:off x="2278713" y="3142278"/>
            <a:ext cx="1906640" cy="1508287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705C20C-89EF-4E49-8A62-330FBB3946EB}"/>
              </a:ext>
            </a:extLst>
          </p:cNvPr>
          <p:cNvCxnSpPr/>
          <p:nvPr/>
        </p:nvCxnSpPr>
        <p:spPr bwMode="auto">
          <a:xfrm>
            <a:off x="2554698" y="2925213"/>
            <a:ext cx="1630655" cy="597537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3802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6" grpId="0" animBg="1"/>
      <p:bldP spid="21" grpId="0" animBg="1"/>
      <p:bldP spid="22" grpId="0" animBg="1"/>
      <p:bldP spid="25" grpId="0" animBg="1"/>
      <p:bldP spid="31" grpId="0" animBg="1"/>
      <p:bldP spid="3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8118B50D-9A44-46FD-9E32-AC4B58280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77" y="431775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</a:pPr>
            <a:r>
              <a:rPr lang="fr-CH" altLang="fr-FR" sz="4800" b="1" dirty="0">
                <a:solidFill>
                  <a:srgbClr val="000000"/>
                </a:solidFill>
              </a:rPr>
              <a:t>Divers tests effectués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1D5AF30-BB96-401E-8CEF-661C0236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11" y="1799927"/>
            <a:ext cx="3360711" cy="4191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9E6AF76-B09A-4036-97C0-B21FBB87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327" y="2375991"/>
            <a:ext cx="4054191" cy="76206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D3852A0-CB15-41BA-B8EC-4ED264711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399" y="3326428"/>
            <a:ext cx="3505504" cy="18289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5DEDFC3-B524-42DF-BB2E-3A932B584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839" y="2200716"/>
            <a:ext cx="5105842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0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C5CCB27-2C3F-4352-9B77-1D8A6DBB4B6C}"/>
              </a:ext>
            </a:extLst>
          </p:cNvPr>
          <p:cNvSpPr txBox="1"/>
          <p:nvPr/>
        </p:nvSpPr>
        <p:spPr>
          <a:xfrm>
            <a:off x="253219" y="2778422"/>
            <a:ext cx="11017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5400" dirty="0">
                <a:solidFill>
                  <a:schemeClr val="tx1"/>
                </a:solidFill>
                <a:sym typeface="Wingdings" panose="05000000000000000000" pitchFamily="2" charset="2"/>
              </a:rPr>
              <a:t> Merci de votre attention </a:t>
            </a:r>
            <a:endParaRPr lang="fr-CH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22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S [Mode de compatibilité]" id="{1A4FADCB-E546-4195-87CD-59B71CBF8AD7}" vid="{CB3D8747-F1F6-4F34-BBC7-185BA085EC66}"/>
    </a:ext>
  </a:ext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S [Mode de compatibilité]" id="{1A4FADCB-E546-4195-87CD-59B71CBF8AD7}" vid="{8A7274C5-4DA4-4B88-A5D7-9F64D5F502DC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- Base HES-SO</Template>
  <TotalTime>244</TotalTime>
  <Words>145</Words>
  <Application>Microsoft Office PowerPoint</Application>
  <PresentationFormat>Personnalisé</PresentationFormat>
  <Paragraphs>61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Thème Office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Montaine Burger</dc:creator>
  <cp:lastModifiedBy>Montaine Burger</cp:lastModifiedBy>
  <cp:revision>23</cp:revision>
  <cp:lastPrinted>1601-01-01T00:00:00Z</cp:lastPrinted>
  <dcterms:created xsi:type="dcterms:W3CDTF">2019-06-06T20:33:47Z</dcterms:created>
  <dcterms:modified xsi:type="dcterms:W3CDTF">2019-06-12T19:04:20Z</dcterms:modified>
</cp:coreProperties>
</file>