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4" r:id="rId36"/>
    <p:sldId id="290" r:id="rId37"/>
    <p:sldId id="291" r:id="rId38"/>
    <p:sldId id="292" r:id="rId39"/>
    <p:sldId id="293" r:id="rId40"/>
    <p:sldId id="295"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31FBEE-940A-45CA-A121-65463F31421E}" type="datetimeFigureOut">
              <a:rPr lang="en-KE" smtClean="0"/>
              <a:t>08/10/2024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31E4D64F-17F4-4FEB-B239-DF0BD573959E}" type="slidenum">
              <a:rPr lang="en-KE" smtClean="0"/>
              <a:t>‹#›</a:t>
            </a:fld>
            <a:endParaRPr lang="en-KE"/>
          </a:p>
        </p:txBody>
      </p:sp>
    </p:spTree>
    <p:extLst>
      <p:ext uri="{BB962C8B-B14F-4D97-AF65-F5344CB8AC3E}">
        <p14:creationId xmlns:p14="http://schemas.microsoft.com/office/powerpoint/2010/main" val="1427495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31FBEE-940A-45CA-A121-65463F31421E}" type="datetimeFigureOut">
              <a:rPr lang="en-KE" smtClean="0"/>
              <a:t>08/10/2024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31E4D64F-17F4-4FEB-B239-DF0BD573959E}" type="slidenum">
              <a:rPr lang="en-KE" smtClean="0"/>
              <a:t>‹#›</a:t>
            </a:fld>
            <a:endParaRPr lang="en-KE"/>
          </a:p>
        </p:txBody>
      </p:sp>
    </p:spTree>
    <p:extLst>
      <p:ext uri="{BB962C8B-B14F-4D97-AF65-F5344CB8AC3E}">
        <p14:creationId xmlns:p14="http://schemas.microsoft.com/office/powerpoint/2010/main" val="4215775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31FBEE-940A-45CA-A121-65463F31421E}" type="datetimeFigureOut">
              <a:rPr lang="en-KE" smtClean="0"/>
              <a:t>08/10/2024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31E4D64F-17F4-4FEB-B239-DF0BD573959E}" type="slidenum">
              <a:rPr lang="en-KE" smtClean="0"/>
              <a:t>‹#›</a:t>
            </a:fld>
            <a:endParaRPr lang="en-K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07071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31FBEE-940A-45CA-A121-65463F31421E}" type="datetimeFigureOut">
              <a:rPr lang="en-KE" smtClean="0"/>
              <a:t>08/10/2024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31E4D64F-17F4-4FEB-B239-DF0BD573959E}" type="slidenum">
              <a:rPr lang="en-KE" smtClean="0"/>
              <a:t>‹#›</a:t>
            </a:fld>
            <a:endParaRPr lang="en-KE"/>
          </a:p>
        </p:txBody>
      </p:sp>
    </p:spTree>
    <p:extLst>
      <p:ext uri="{BB962C8B-B14F-4D97-AF65-F5344CB8AC3E}">
        <p14:creationId xmlns:p14="http://schemas.microsoft.com/office/powerpoint/2010/main" val="394046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31FBEE-940A-45CA-A121-65463F31421E}" type="datetimeFigureOut">
              <a:rPr lang="en-KE" smtClean="0"/>
              <a:t>08/10/2024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31E4D64F-17F4-4FEB-B239-DF0BD573959E}" type="slidenum">
              <a:rPr lang="en-KE" smtClean="0"/>
              <a:t>‹#›</a:t>
            </a:fld>
            <a:endParaRPr lang="en-K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02017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31FBEE-940A-45CA-A121-65463F31421E}" type="datetimeFigureOut">
              <a:rPr lang="en-KE" smtClean="0"/>
              <a:t>08/10/2024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31E4D64F-17F4-4FEB-B239-DF0BD573959E}" type="slidenum">
              <a:rPr lang="en-KE" smtClean="0"/>
              <a:t>‹#›</a:t>
            </a:fld>
            <a:endParaRPr lang="en-KE"/>
          </a:p>
        </p:txBody>
      </p:sp>
    </p:spTree>
    <p:extLst>
      <p:ext uri="{BB962C8B-B14F-4D97-AF65-F5344CB8AC3E}">
        <p14:creationId xmlns:p14="http://schemas.microsoft.com/office/powerpoint/2010/main" val="1806069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31FBEE-940A-45CA-A121-65463F31421E}" type="datetimeFigureOut">
              <a:rPr lang="en-KE" smtClean="0"/>
              <a:t>08/10/2024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31E4D64F-17F4-4FEB-B239-DF0BD573959E}" type="slidenum">
              <a:rPr lang="en-KE" smtClean="0"/>
              <a:t>‹#›</a:t>
            </a:fld>
            <a:endParaRPr lang="en-KE"/>
          </a:p>
        </p:txBody>
      </p:sp>
    </p:spTree>
    <p:extLst>
      <p:ext uri="{BB962C8B-B14F-4D97-AF65-F5344CB8AC3E}">
        <p14:creationId xmlns:p14="http://schemas.microsoft.com/office/powerpoint/2010/main" val="16070009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31FBEE-940A-45CA-A121-65463F31421E}" type="datetimeFigureOut">
              <a:rPr lang="en-KE" smtClean="0"/>
              <a:t>08/10/2024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31E4D64F-17F4-4FEB-B239-DF0BD573959E}" type="slidenum">
              <a:rPr lang="en-KE" smtClean="0"/>
              <a:t>‹#›</a:t>
            </a:fld>
            <a:endParaRPr lang="en-KE"/>
          </a:p>
        </p:txBody>
      </p:sp>
    </p:spTree>
    <p:extLst>
      <p:ext uri="{BB962C8B-B14F-4D97-AF65-F5344CB8AC3E}">
        <p14:creationId xmlns:p14="http://schemas.microsoft.com/office/powerpoint/2010/main" val="3388623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31FBEE-940A-45CA-A121-65463F31421E}" type="datetimeFigureOut">
              <a:rPr lang="en-KE" smtClean="0"/>
              <a:t>08/10/2024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31E4D64F-17F4-4FEB-B239-DF0BD573959E}" type="slidenum">
              <a:rPr lang="en-KE" smtClean="0"/>
              <a:t>‹#›</a:t>
            </a:fld>
            <a:endParaRPr lang="en-KE"/>
          </a:p>
        </p:txBody>
      </p:sp>
    </p:spTree>
    <p:extLst>
      <p:ext uri="{BB962C8B-B14F-4D97-AF65-F5344CB8AC3E}">
        <p14:creationId xmlns:p14="http://schemas.microsoft.com/office/powerpoint/2010/main" val="1210265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31FBEE-940A-45CA-A121-65463F31421E}" type="datetimeFigureOut">
              <a:rPr lang="en-KE" smtClean="0"/>
              <a:t>08/10/2024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31E4D64F-17F4-4FEB-B239-DF0BD573959E}" type="slidenum">
              <a:rPr lang="en-KE" smtClean="0"/>
              <a:t>‹#›</a:t>
            </a:fld>
            <a:endParaRPr lang="en-KE"/>
          </a:p>
        </p:txBody>
      </p:sp>
    </p:spTree>
    <p:extLst>
      <p:ext uri="{BB962C8B-B14F-4D97-AF65-F5344CB8AC3E}">
        <p14:creationId xmlns:p14="http://schemas.microsoft.com/office/powerpoint/2010/main" val="4119996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31FBEE-940A-45CA-A121-65463F31421E}" type="datetimeFigureOut">
              <a:rPr lang="en-KE" smtClean="0"/>
              <a:t>08/10/2024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31E4D64F-17F4-4FEB-B239-DF0BD573959E}" type="slidenum">
              <a:rPr lang="en-KE" smtClean="0"/>
              <a:t>‹#›</a:t>
            </a:fld>
            <a:endParaRPr lang="en-KE"/>
          </a:p>
        </p:txBody>
      </p:sp>
    </p:spTree>
    <p:extLst>
      <p:ext uri="{BB962C8B-B14F-4D97-AF65-F5344CB8AC3E}">
        <p14:creationId xmlns:p14="http://schemas.microsoft.com/office/powerpoint/2010/main" val="667712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31FBEE-940A-45CA-A121-65463F31421E}" type="datetimeFigureOut">
              <a:rPr lang="en-KE" smtClean="0"/>
              <a:t>08/10/2024</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31E4D64F-17F4-4FEB-B239-DF0BD573959E}" type="slidenum">
              <a:rPr lang="en-KE" smtClean="0"/>
              <a:t>‹#›</a:t>
            </a:fld>
            <a:endParaRPr lang="en-KE"/>
          </a:p>
        </p:txBody>
      </p:sp>
    </p:spTree>
    <p:extLst>
      <p:ext uri="{BB962C8B-B14F-4D97-AF65-F5344CB8AC3E}">
        <p14:creationId xmlns:p14="http://schemas.microsoft.com/office/powerpoint/2010/main" val="756448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31FBEE-940A-45CA-A121-65463F31421E}" type="datetimeFigureOut">
              <a:rPr lang="en-KE" smtClean="0"/>
              <a:t>08/10/2024</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31E4D64F-17F4-4FEB-B239-DF0BD573959E}" type="slidenum">
              <a:rPr lang="en-KE" smtClean="0"/>
              <a:t>‹#›</a:t>
            </a:fld>
            <a:endParaRPr lang="en-KE"/>
          </a:p>
        </p:txBody>
      </p:sp>
    </p:spTree>
    <p:extLst>
      <p:ext uri="{BB962C8B-B14F-4D97-AF65-F5344CB8AC3E}">
        <p14:creationId xmlns:p14="http://schemas.microsoft.com/office/powerpoint/2010/main" val="1507606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31FBEE-940A-45CA-A121-65463F31421E}" type="datetimeFigureOut">
              <a:rPr lang="en-KE" smtClean="0"/>
              <a:t>08/10/2024</a:t>
            </a:fld>
            <a:endParaRPr lang="en-KE"/>
          </a:p>
        </p:txBody>
      </p:sp>
      <p:sp>
        <p:nvSpPr>
          <p:cNvPr id="3" name="Footer Placeholder 2"/>
          <p:cNvSpPr>
            <a:spLocks noGrp="1"/>
          </p:cNvSpPr>
          <p:nvPr>
            <p:ph type="ftr" sz="quarter" idx="11"/>
          </p:nvPr>
        </p:nvSpPr>
        <p:spPr/>
        <p:txBody>
          <a:bodyPr/>
          <a:lstStyle/>
          <a:p>
            <a:endParaRPr lang="en-KE"/>
          </a:p>
        </p:txBody>
      </p:sp>
      <p:sp>
        <p:nvSpPr>
          <p:cNvPr id="4" name="Slide Number Placeholder 3"/>
          <p:cNvSpPr>
            <a:spLocks noGrp="1"/>
          </p:cNvSpPr>
          <p:nvPr>
            <p:ph type="sldNum" sz="quarter" idx="12"/>
          </p:nvPr>
        </p:nvSpPr>
        <p:spPr/>
        <p:txBody>
          <a:bodyPr/>
          <a:lstStyle/>
          <a:p>
            <a:fld id="{31E4D64F-17F4-4FEB-B239-DF0BD573959E}" type="slidenum">
              <a:rPr lang="en-KE" smtClean="0"/>
              <a:t>‹#›</a:t>
            </a:fld>
            <a:endParaRPr lang="en-KE"/>
          </a:p>
        </p:txBody>
      </p:sp>
    </p:spTree>
    <p:extLst>
      <p:ext uri="{BB962C8B-B14F-4D97-AF65-F5344CB8AC3E}">
        <p14:creationId xmlns:p14="http://schemas.microsoft.com/office/powerpoint/2010/main" val="2610828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31FBEE-940A-45CA-A121-65463F31421E}" type="datetimeFigureOut">
              <a:rPr lang="en-KE" smtClean="0"/>
              <a:t>08/10/2024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31E4D64F-17F4-4FEB-B239-DF0BD573959E}" type="slidenum">
              <a:rPr lang="en-KE" smtClean="0"/>
              <a:t>‹#›</a:t>
            </a:fld>
            <a:endParaRPr lang="en-KE"/>
          </a:p>
        </p:txBody>
      </p:sp>
    </p:spTree>
    <p:extLst>
      <p:ext uri="{BB962C8B-B14F-4D97-AF65-F5344CB8AC3E}">
        <p14:creationId xmlns:p14="http://schemas.microsoft.com/office/powerpoint/2010/main" val="81549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31FBEE-940A-45CA-A121-65463F31421E}" type="datetimeFigureOut">
              <a:rPr lang="en-KE" smtClean="0"/>
              <a:t>08/10/2024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31E4D64F-17F4-4FEB-B239-DF0BD573959E}" type="slidenum">
              <a:rPr lang="en-KE" smtClean="0"/>
              <a:t>‹#›</a:t>
            </a:fld>
            <a:endParaRPr lang="en-KE"/>
          </a:p>
        </p:txBody>
      </p:sp>
    </p:spTree>
    <p:extLst>
      <p:ext uri="{BB962C8B-B14F-4D97-AF65-F5344CB8AC3E}">
        <p14:creationId xmlns:p14="http://schemas.microsoft.com/office/powerpoint/2010/main" val="1058141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931FBEE-940A-45CA-A121-65463F31421E}" type="datetimeFigureOut">
              <a:rPr lang="en-KE" smtClean="0"/>
              <a:t>08/10/2024</a:t>
            </a:fld>
            <a:endParaRPr lang="en-K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K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1E4D64F-17F4-4FEB-B239-DF0BD573959E}" type="slidenum">
              <a:rPr lang="en-KE" smtClean="0"/>
              <a:t>‹#›</a:t>
            </a:fld>
            <a:endParaRPr lang="en-KE"/>
          </a:p>
        </p:txBody>
      </p:sp>
    </p:spTree>
    <p:extLst>
      <p:ext uri="{BB962C8B-B14F-4D97-AF65-F5344CB8AC3E}">
        <p14:creationId xmlns:p14="http://schemas.microsoft.com/office/powerpoint/2010/main" val="3321796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7FD8DA-6656-DFDF-ACF6-AAC6116FE561}"/>
              </a:ext>
            </a:extLst>
          </p:cNvPr>
          <p:cNvSpPr>
            <a:spLocks noGrp="1"/>
          </p:cNvSpPr>
          <p:nvPr>
            <p:ph type="title"/>
          </p:nvPr>
        </p:nvSpPr>
        <p:spPr/>
        <p:txBody>
          <a:bodyPr/>
          <a:lstStyle/>
          <a:p>
            <a:pPr algn="ctr"/>
            <a:r>
              <a:rPr lang="en-US" b="1" dirty="0"/>
              <a:t>ABOUT THE INNOVATOR</a:t>
            </a:r>
            <a:endParaRPr lang="en-KE" b="1" dirty="0"/>
          </a:p>
        </p:txBody>
      </p:sp>
      <p:sp>
        <p:nvSpPr>
          <p:cNvPr id="5" name="Content Placeholder 4">
            <a:extLst>
              <a:ext uri="{FF2B5EF4-FFF2-40B4-BE49-F238E27FC236}">
                <a16:creationId xmlns:a16="http://schemas.microsoft.com/office/drawing/2014/main" id="{02B2F290-189C-51F3-5D06-FB332AF8E0AF}"/>
              </a:ext>
            </a:extLst>
          </p:cNvPr>
          <p:cNvSpPr>
            <a:spLocks noGrp="1"/>
          </p:cNvSpPr>
          <p:nvPr>
            <p:ph idx="1"/>
          </p:nvPr>
        </p:nvSpPr>
        <p:spPr/>
        <p:txBody>
          <a:bodyPr/>
          <a:lstStyle/>
          <a:p>
            <a:pPr marL="0" indent="0">
              <a:buNone/>
            </a:pPr>
            <a:r>
              <a:rPr lang="en-US" b="1" dirty="0"/>
              <a:t>NAME:</a:t>
            </a:r>
            <a:r>
              <a:rPr lang="en-US" dirty="0"/>
              <a:t> BORNFACE SONYE</a:t>
            </a:r>
          </a:p>
          <a:p>
            <a:pPr marL="0" indent="0">
              <a:buNone/>
            </a:pPr>
            <a:r>
              <a:rPr lang="en-US" b="1" dirty="0"/>
              <a:t>REG NO:</a:t>
            </a:r>
            <a:r>
              <a:rPr lang="en-US" dirty="0"/>
              <a:t> COM/B/01-00106/2018</a:t>
            </a:r>
          </a:p>
          <a:p>
            <a:pPr marL="0" indent="0">
              <a:buNone/>
            </a:pPr>
            <a:r>
              <a:rPr lang="en-US" b="1" dirty="0"/>
              <a:t>PHONE NUMBER:</a:t>
            </a:r>
            <a:r>
              <a:rPr lang="en-US" dirty="0"/>
              <a:t> 0798073204</a:t>
            </a:r>
          </a:p>
          <a:p>
            <a:pPr marL="0" indent="0">
              <a:buNone/>
            </a:pPr>
            <a:r>
              <a:rPr lang="en-US" b="1" dirty="0"/>
              <a:t>EMAIL:</a:t>
            </a:r>
            <a:r>
              <a:rPr lang="en-US" dirty="0"/>
              <a:t> bornfacesonye@gmail.com</a:t>
            </a:r>
            <a:endParaRPr lang="en-KE" dirty="0"/>
          </a:p>
        </p:txBody>
      </p:sp>
    </p:spTree>
    <p:extLst>
      <p:ext uri="{BB962C8B-B14F-4D97-AF65-F5344CB8AC3E}">
        <p14:creationId xmlns:p14="http://schemas.microsoft.com/office/powerpoint/2010/main" val="976778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ACC72-358B-D9E5-DF68-98006A2534E0}"/>
              </a:ext>
            </a:extLst>
          </p:cNvPr>
          <p:cNvSpPr>
            <a:spLocks noGrp="1"/>
          </p:cNvSpPr>
          <p:nvPr>
            <p:ph type="title"/>
          </p:nvPr>
        </p:nvSpPr>
        <p:spPr/>
        <p:txBody>
          <a:bodyPr/>
          <a:lstStyle/>
          <a:p>
            <a:pPr algn="ctr"/>
            <a:r>
              <a:rPr lang="en-US" b="1" dirty="0"/>
              <a:t>1.7 Limitations of the study</a:t>
            </a:r>
            <a:endParaRPr lang="en-KE" b="1" dirty="0"/>
          </a:p>
        </p:txBody>
      </p:sp>
      <p:sp>
        <p:nvSpPr>
          <p:cNvPr id="3" name="Content Placeholder 2">
            <a:extLst>
              <a:ext uri="{FF2B5EF4-FFF2-40B4-BE49-F238E27FC236}">
                <a16:creationId xmlns:a16="http://schemas.microsoft.com/office/drawing/2014/main" id="{54EEBA3C-9610-294B-9651-06DD99BAFDD4}"/>
              </a:ext>
            </a:extLst>
          </p:cNvPr>
          <p:cNvSpPr>
            <a:spLocks noGrp="1"/>
          </p:cNvSpPr>
          <p:nvPr>
            <p:ph idx="1"/>
          </p:nvPr>
        </p:nvSpPr>
        <p:spPr/>
        <p:txBody>
          <a:bodyPr/>
          <a:lstStyle/>
          <a:p>
            <a:r>
              <a:rPr lang="en-US" b="1" dirty="0"/>
              <a:t>Technology Accessibility:</a:t>
            </a:r>
            <a:r>
              <a:rPr lang="en-US" dirty="0"/>
              <a:t> Some users may lack access to smartphones or internet connectivity, requiring USSD support.</a:t>
            </a:r>
          </a:p>
          <a:p>
            <a:r>
              <a:rPr lang="en-US" b="1" dirty="0"/>
              <a:t>User Adoption:</a:t>
            </a:r>
            <a:r>
              <a:rPr lang="en-US" dirty="0"/>
              <a:t> Resistance to adopting new digital processes from both security staff and users may delay full implementation.</a:t>
            </a:r>
          </a:p>
          <a:p>
            <a:r>
              <a:rPr lang="en-US" b="1" dirty="0"/>
              <a:t>Budget Constraints:</a:t>
            </a:r>
            <a:r>
              <a:rPr lang="en-US" dirty="0"/>
              <a:t> Limited funding may restrict advanced features like AI-based monitoring and analysis.</a:t>
            </a:r>
            <a:endParaRPr lang="en-KE" dirty="0"/>
          </a:p>
        </p:txBody>
      </p:sp>
    </p:spTree>
    <p:extLst>
      <p:ext uri="{BB962C8B-B14F-4D97-AF65-F5344CB8AC3E}">
        <p14:creationId xmlns:p14="http://schemas.microsoft.com/office/powerpoint/2010/main" val="2914299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6E9C6-C19E-58FC-5EB2-FF01FBE9408F}"/>
              </a:ext>
            </a:extLst>
          </p:cNvPr>
          <p:cNvSpPr>
            <a:spLocks noGrp="1"/>
          </p:cNvSpPr>
          <p:nvPr>
            <p:ph type="title"/>
          </p:nvPr>
        </p:nvSpPr>
        <p:spPr/>
        <p:txBody>
          <a:bodyPr/>
          <a:lstStyle/>
          <a:p>
            <a:pPr algn="ctr"/>
            <a:r>
              <a:rPr lang="en-US" b="1" dirty="0"/>
              <a:t>1.8 Benefits and beneficiaries of the study</a:t>
            </a:r>
            <a:endParaRPr lang="en-KE" b="1" dirty="0"/>
          </a:p>
        </p:txBody>
      </p:sp>
      <p:sp>
        <p:nvSpPr>
          <p:cNvPr id="3" name="Content Placeholder 2">
            <a:extLst>
              <a:ext uri="{FF2B5EF4-FFF2-40B4-BE49-F238E27FC236}">
                <a16:creationId xmlns:a16="http://schemas.microsoft.com/office/drawing/2014/main" id="{90FC43DC-1EC4-3C30-FB86-473124131D58}"/>
              </a:ext>
            </a:extLst>
          </p:cNvPr>
          <p:cNvSpPr>
            <a:spLocks noGrp="1"/>
          </p:cNvSpPr>
          <p:nvPr>
            <p:ph idx="1"/>
          </p:nvPr>
        </p:nvSpPr>
        <p:spPr/>
        <p:txBody>
          <a:bodyPr/>
          <a:lstStyle/>
          <a:p>
            <a:r>
              <a:rPr lang="en-US" b="1" dirty="0"/>
              <a:t>University Security Department:</a:t>
            </a:r>
            <a:r>
              <a:rPr lang="en-US" dirty="0"/>
              <a:t> Improved access control and better data for security management.</a:t>
            </a:r>
          </a:p>
          <a:p>
            <a:r>
              <a:rPr lang="en-US" b="1" dirty="0"/>
              <a:t>Students, Staff, and Guests:</a:t>
            </a:r>
            <a:r>
              <a:rPr lang="en-US" dirty="0"/>
              <a:t> More efficient campus access, reduced delays, and enhanced security for personal items.</a:t>
            </a:r>
          </a:p>
          <a:p>
            <a:r>
              <a:rPr lang="en-US" b="1" dirty="0"/>
              <a:t>University Administration:</a:t>
            </a:r>
            <a:r>
              <a:rPr lang="en-US" dirty="0"/>
              <a:t> Ability to track campus traffic, plan for resource allocation, and ensure secure campus operations.</a:t>
            </a:r>
          </a:p>
          <a:p>
            <a:r>
              <a:rPr lang="en-US" b="1" dirty="0"/>
              <a:t>Developers:</a:t>
            </a:r>
            <a:r>
              <a:rPr lang="en-US" dirty="0"/>
              <a:t> Students involved in system development gain practical experience and skills.</a:t>
            </a:r>
            <a:endParaRPr lang="en-KE" dirty="0"/>
          </a:p>
        </p:txBody>
      </p:sp>
    </p:spTree>
    <p:extLst>
      <p:ext uri="{BB962C8B-B14F-4D97-AF65-F5344CB8AC3E}">
        <p14:creationId xmlns:p14="http://schemas.microsoft.com/office/powerpoint/2010/main" val="3141756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F445F-8AE2-6AAC-0ED1-F0AE38CFDC66}"/>
              </a:ext>
            </a:extLst>
          </p:cNvPr>
          <p:cNvSpPr>
            <a:spLocks noGrp="1"/>
          </p:cNvSpPr>
          <p:nvPr>
            <p:ph type="title"/>
          </p:nvPr>
        </p:nvSpPr>
        <p:spPr/>
        <p:txBody>
          <a:bodyPr/>
          <a:lstStyle/>
          <a:p>
            <a:pPr algn="ctr"/>
            <a:r>
              <a:rPr lang="en-US" b="1" dirty="0"/>
              <a:t>1.9 Project Justification</a:t>
            </a:r>
            <a:endParaRPr lang="en-KE" b="1" dirty="0"/>
          </a:p>
        </p:txBody>
      </p:sp>
      <p:sp>
        <p:nvSpPr>
          <p:cNvPr id="3" name="Content Placeholder 2">
            <a:extLst>
              <a:ext uri="{FF2B5EF4-FFF2-40B4-BE49-F238E27FC236}">
                <a16:creationId xmlns:a16="http://schemas.microsoft.com/office/drawing/2014/main" id="{A5878219-EE69-C112-2278-A1FBD4B413E6}"/>
              </a:ext>
            </a:extLst>
          </p:cNvPr>
          <p:cNvSpPr>
            <a:spLocks noGrp="1"/>
          </p:cNvSpPr>
          <p:nvPr>
            <p:ph idx="1"/>
          </p:nvPr>
        </p:nvSpPr>
        <p:spPr/>
        <p:txBody>
          <a:bodyPr>
            <a:normAutofit/>
          </a:bodyPr>
          <a:lstStyle/>
          <a:p>
            <a:r>
              <a:rPr lang="en-US" b="1" dirty="0"/>
              <a:t>Enhanced Security:</a:t>
            </a:r>
            <a:r>
              <a:rPr lang="en-US" dirty="0"/>
              <a:t> The GPS will provide a modern solution to safeguard university premises, reducing unauthorized access and theft.</a:t>
            </a:r>
          </a:p>
          <a:p>
            <a:r>
              <a:rPr lang="en-US" b="1" dirty="0"/>
              <a:t>Operational Efficiency:</a:t>
            </a:r>
            <a:r>
              <a:rPr lang="en-US" dirty="0"/>
              <a:t> Automation of gate pass processes will eliminate queues and delays, improving campus operations.</a:t>
            </a:r>
          </a:p>
          <a:p>
            <a:r>
              <a:rPr lang="en-US" b="1" dirty="0"/>
              <a:t>Data-Driven Decisions:</a:t>
            </a:r>
            <a:r>
              <a:rPr lang="en-US" dirty="0"/>
              <a:t> The system will offer valuable data for managing security, resource allocation, and monitoring campus traffic.</a:t>
            </a:r>
          </a:p>
          <a:p>
            <a:r>
              <a:rPr lang="en-US" b="1" dirty="0"/>
              <a:t>Scalable Solution:</a:t>
            </a:r>
            <a:r>
              <a:rPr lang="en-US" dirty="0"/>
              <a:t> The GPS can be extended to other universities, potentially generating revenue for MMUST through licensing agreements.</a:t>
            </a:r>
            <a:endParaRPr lang="en-KE" dirty="0"/>
          </a:p>
        </p:txBody>
      </p:sp>
    </p:spTree>
    <p:extLst>
      <p:ext uri="{BB962C8B-B14F-4D97-AF65-F5344CB8AC3E}">
        <p14:creationId xmlns:p14="http://schemas.microsoft.com/office/powerpoint/2010/main" val="2727611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C1C43B-3C6C-5BE1-47D9-CFE65EA5F5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B65B93-AFCD-DFE7-D339-70B15F34F420}"/>
              </a:ext>
            </a:extLst>
          </p:cNvPr>
          <p:cNvSpPr>
            <a:spLocks noGrp="1"/>
          </p:cNvSpPr>
          <p:nvPr>
            <p:ph type="title"/>
          </p:nvPr>
        </p:nvSpPr>
        <p:spPr/>
        <p:txBody>
          <a:bodyPr/>
          <a:lstStyle/>
          <a:p>
            <a:pPr algn="ctr"/>
            <a:r>
              <a:rPr lang="en-US" b="1" dirty="0"/>
              <a:t>CHAPTER TWO: LITERATURE REVIEW</a:t>
            </a:r>
            <a:endParaRPr lang="en-KE" b="1" dirty="0"/>
          </a:p>
        </p:txBody>
      </p:sp>
      <p:sp>
        <p:nvSpPr>
          <p:cNvPr id="3" name="Content Placeholder 2">
            <a:extLst>
              <a:ext uri="{FF2B5EF4-FFF2-40B4-BE49-F238E27FC236}">
                <a16:creationId xmlns:a16="http://schemas.microsoft.com/office/drawing/2014/main" id="{BD9F4710-E148-F84F-F1E9-32AB7D384E55}"/>
              </a:ext>
            </a:extLst>
          </p:cNvPr>
          <p:cNvSpPr>
            <a:spLocks noGrp="1"/>
          </p:cNvSpPr>
          <p:nvPr>
            <p:ph idx="1"/>
          </p:nvPr>
        </p:nvSpPr>
        <p:spPr/>
        <p:txBody>
          <a:bodyPr>
            <a:normAutofit/>
          </a:bodyPr>
          <a:lstStyle/>
          <a:p>
            <a:pPr marL="0" indent="0">
              <a:buNone/>
            </a:pPr>
            <a:r>
              <a:rPr lang="en-US" dirty="0"/>
              <a:t>2.1 Introduction</a:t>
            </a:r>
          </a:p>
          <a:p>
            <a:pPr marL="0" indent="0">
              <a:buNone/>
            </a:pPr>
            <a:r>
              <a:rPr lang="en-US" dirty="0"/>
              <a:t>2.2 Overview of Current University Access Systems in Kenya</a:t>
            </a:r>
          </a:p>
          <a:p>
            <a:pPr marL="0" indent="0">
              <a:buNone/>
            </a:pPr>
            <a:r>
              <a:rPr lang="en-US" dirty="0"/>
              <a:t>2.3 Existing Technologies for Campus Security in Kenyan Universities</a:t>
            </a:r>
          </a:p>
          <a:p>
            <a:pPr marL="0" indent="0">
              <a:buNone/>
            </a:pPr>
            <a:r>
              <a:rPr lang="en-US" dirty="0"/>
              <a:t>2.4 Critique of Existing Solutions in Kenyan Universities</a:t>
            </a:r>
          </a:p>
          <a:p>
            <a:pPr marL="0" indent="0">
              <a:buNone/>
            </a:pPr>
            <a:r>
              <a:rPr lang="en-US" dirty="0"/>
              <a:t>2.5 Gaps in Existing Research</a:t>
            </a:r>
            <a:endParaRPr lang="en-KE" dirty="0"/>
          </a:p>
        </p:txBody>
      </p:sp>
    </p:spTree>
    <p:extLst>
      <p:ext uri="{BB962C8B-B14F-4D97-AF65-F5344CB8AC3E}">
        <p14:creationId xmlns:p14="http://schemas.microsoft.com/office/powerpoint/2010/main" val="107172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11EA-ED79-79A9-6DB5-167A2E3DC4C5}"/>
              </a:ext>
            </a:extLst>
          </p:cNvPr>
          <p:cNvSpPr>
            <a:spLocks noGrp="1"/>
          </p:cNvSpPr>
          <p:nvPr>
            <p:ph type="title"/>
          </p:nvPr>
        </p:nvSpPr>
        <p:spPr/>
        <p:txBody>
          <a:bodyPr/>
          <a:lstStyle/>
          <a:p>
            <a:pPr algn="ctr"/>
            <a:r>
              <a:rPr lang="en-US" b="1" dirty="0"/>
              <a:t>2.1 Introduction</a:t>
            </a:r>
            <a:endParaRPr lang="en-KE" b="1" dirty="0"/>
          </a:p>
        </p:txBody>
      </p:sp>
      <p:sp>
        <p:nvSpPr>
          <p:cNvPr id="3" name="Content Placeholder 2">
            <a:extLst>
              <a:ext uri="{FF2B5EF4-FFF2-40B4-BE49-F238E27FC236}">
                <a16:creationId xmlns:a16="http://schemas.microsoft.com/office/drawing/2014/main" id="{5FF0C8FA-C5D3-EACF-4C79-8E3C05CD43EF}"/>
              </a:ext>
            </a:extLst>
          </p:cNvPr>
          <p:cNvSpPr>
            <a:spLocks noGrp="1"/>
          </p:cNvSpPr>
          <p:nvPr>
            <p:ph idx="1"/>
          </p:nvPr>
        </p:nvSpPr>
        <p:spPr/>
        <p:txBody>
          <a:bodyPr/>
          <a:lstStyle/>
          <a:p>
            <a:pPr marL="0" indent="0">
              <a:buNone/>
            </a:pPr>
            <a:r>
              <a:rPr lang="en-US" dirty="0"/>
              <a:t>This chapter provides a review of current security systems used in Kenyan universities, focusing on access control and campus security.</a:t>
            </a:r>
          </a:p>
          <a:p>
            <a:pPr marL="0" indent="0">
              <a:buNone/>
            </a:pPr>
            <a:r>
              <a:rPr lang="en-US" dirty="0"/>
              <a:t>It critiques existing manual and digital systems for managing campus entry and exit, identifies their shortcomings, and presents the need for a more effective, data-driven solution.</a:t>
            </a:r>
          </a:p>
          <a:p>
            <a:pPr marL="0" indent="0">
              <a:buNone/>
            </a:pPr>
            <a:r>
              <a:rPr lang="en-US" dirty="0"/>
              <a:t>The review emphasizes the necessity of improving security processes in line with technological advancements and the growing need for robust access management in academic institutions.</a:t>
            </a:r>
            <a:endParaRPr lang="en-KE" dirty="0"/>
          </a:p>
        </p:txBody>
      </p:sp>
    </p:spTree>
    <p:extLst>
      <p:ext uri="{BB962C8B-B14F-4D97-AF65-F5344CB8AC3E}">
        <p14:creationId xmlns:p14="http://schemas.microsoft.com/office/powerpoint/2010/main" val="3289248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47329-C0E8-DA52-5882-5308DD5B8FD6}"/>
              </a:ext>
            </a:extLst>
          </p:cNvPr>
          <p:cNvSpPr>
            <a:spLocks noGrp="1"/>
          </p:cNvSpPr>
          <p:nvPr>
            <p:ph type="title"/>
          </p:nvPr>
        </p:nvSpPr>
        <p:spPr/>
        <p:txBody>
          <a:bodyPr/>
          <a:lstStyle/>
          <a:p>
            <a:pPr algn="ctr"/>
            <a:r>
              <a:rPr lang="en-US" b="1" dirty="0"/>
              <a:t>2.2 Overview of Current University Access Systems in Kenya</a:t>
            </a:r>
            <a:endParaRPr lang="en-KE" b="1" dirty="0"/>
          </a:p>
        </p:txBody>
      </p:sp>
      <p:sp>
        <p:nvSpPr>
          <p:cNvPr id="3" name="Content Placeholder 2">
            <a:extLst>
              <a:ext uri="{FF2B5EF4-FFF2-40B4-BE49-F238E27FC236}">
                <a16:creationId xmlns:a16="http://schemas.microsoft.com/office/drawing/2014/main" id="{A5773B70-4D71-E199-A333-B9552737F23F}"/>
              </a:ext>
            </a:extLst>
          </p:cNvPr>
          <p:cNvSpPr>
            <a:spLocks noGrp="1"/>
          </p:cNvSpPr>
          <p:nvPr>
            <p:ph idx="1"/>
          </p:nvPr>
        </p:nvSpPr>
        <p:spPr/>
        <p:txBody>
          <a:bodyPr>
            <a:normAutofit/>
          </a:bodyPr>
          <a:lstStyle/>
          <a:p>
            <a:r>
              <a:rPr lang="en-US" b="1" dirty="0"/>
              <a:t>Manual Systems:</a:t>
            </a:r>
            <a:r>
              <a:rPr lang="en-US" dirty="0"/>
              <a:t> Many Kenyan universities, including Masinde </a:t>
            </a:r>
            <a:r>
              <a:rPr lang="en-US" dirty="0" err="1"/>
              <a:t>Muliro</a:t>
            </a:r>
            <a:r>
              <a:rPr lang="en-US" dirty="0"/>
              <a:t> University of Science and Technology (MMUST), University of Nairobi (</a:t>
            </a:r>
            <a:r>
              <a:rPr lang="en-US" dirty="0" err="1"/>
              <a:t>UoN</a:t>
            </a:r>
            <a:r>
              <a:rPr lang="en-US" dirty="0"/>
              <a:t>), and Kenyatta University (KU), rely on manual systems for managing campus entry. These involve physical gate passes, ID cards, and registration forms, which are slow, prone to errors, and often cause long queues.</a:t>
            </a:r>
          </a:p>
          <a:p>
            <a:r>
              <a:rPr lang="en-US" b="1" dirty="0"/>
              <a:t>Digital Systems:</a:t>
            </a:r>
            <a:r>
              <a:rPr lang="en-US" dirty="0"/>
              <a:t> Some institutions, such as Strathmore University and USIU-Africa, have started implementing digital solutions like RFID-based access or smart card systems to streamline entry, but these solutions still have limitations in handling high traffic and item security.</a:t>
            </a:r>
            <a:endParaRPr lang="en-KE" dirty="0"/>
          </a:p>
        </p:txBody>
      </p:sp>
    </p:spTree>
    <p:extLst>
      <p:ext uri="{BB962C8B-B14F-4D97-AF65-F5344CB8AC3E}">
        <p14:creationId xmlns:p14="http://schemas.microsoft.com/office/powerpoint/2010/main" val="4158584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F1724-5084-DBF7-EC9B-6FF83137C4F2}"/>
              </a:ext>
            </a:extLst>
          </p:cNvPr>
          <p:cNvSpPr>
            <a:spLocks noGrp="1"/>
          </p:cNvSpPr>
          <p:nvPr>
            <p:ph type="title"/>
          </p:nvPr>
        </p:nvSpPr>
        <p:spPr/>
        <p:txBody>
          <a:bodyPr>
            <a:normAutofit/>
          </a:bodyPr>
          <a:lstStyle/>
          <a:p>
            <a:pPr algn="ctr"/>
            <a:r>
              <a:rPr lang="en-US" b="1" dirty="0"/>
              <a:t>2.3 Existing Technologies for Campus Security in Kenyan Universities</a:t>
            </a:r>
            <a:endParaRPr lang="en-KE" b="1" dirty="0"/>
          </a:p>
        </p:txBody>
      </p:sp>
      <p:sp>
        <p:nvSpPr>
          <p:cNvPr id="3" name="Content Placeholder 2">
            <a:extLst>
              <a:ext uri="{FF2B5EF4-FFF2-40B4-BE49-F238E27FC236}">
                <a16:creationId xmlns:a16="http://schemas.microsoft.com/office/drawing/2014/main" id="{AD017812-4583-2E4C-825D-E51F8F8AE626}"/>
              </a:ext>
            </a:extLst>
          </p:cNvPr>
          <p:cNvSpPr>
            <a:spLocks noGrp="1"/>
          </p:cNvSpPr>
          <p:nvPr>
            <p:ph idx="1"/>
          </p:nvPr>
        </p:nvSpPr>
        <p:spPr/>
        <p:txBody>
          <a:bodyPr>
            <a:normAutofit lnSpcReduction="10000"/>
          </a:bodyPr>
          <a:lstStyle/>
          <a:p>
            <a:r>
              <a:rPr lang="en-US" b="1" dirty="0"/>
              <a:t>RFID-Based Access Systems:</a:t>
            </a:r>
            <a:r>
              <a:rPr lang="en-US" dirty="0"/>
              <a:t> Institutions like Strathmore University use RFID tags for student and staff entry, allowing for faster access control. However, the system does not extend to guest management, and there is no provision for tracking personal items like laptops or vehicles.</a:t>
            </a:r>
          </a:p>
          <a:p>
            <a:r>
              <a:rPr lang="en-US" b="1" dirty="0"/>
              <a:t>Biometric Systems:</a:t>
            </a:r>
            <a:r>
              <a:rPr lang="en-US" dirty="0"/>
              <a:t> Universities such as Kenyatta University and Jomo Kenyatta University of Agriculture and Technology (JKUAT) have explored biometric systems for exam registration and access control. While these systems provide better security, they often come with high costs, maintenance challenges, and limited scalability for managing campus-wide security.</a:t>
            </a:r>
          </a:p>
          <a:p>
            <a:r>
              <a:rPr lang="en-US" b="1" dirty="0"/>
              <a:t>Smart Card-Based Access:</a:t>
            </a:r>
            <a:r>
              <a:rPr lang="en-US" dirty="0"/>
              <a:t> Some universities, such as United States International University (USIU-A), have adopted smart card-based systems, which improve identity verification but still do not effectively address delays or track valuable personal items.</a:t>
            </a:r>
            <a:endParaRPr lang="en-KE" dirty="0"/>
          </a:p>
        </p:txBody>
      </p:sp>
    </p:spTree>
    <p:extLst>
      <p:ext uri="{BB962C8B-B14F-4D97-AF65-F5344CB8AC3E}">
        <p14:creationId xmlns:p14="http://schemas.microsoft.com/office/powerpoint/2010/main" val="3141273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1EAC7-05F5-F24B-8AC7-98EDC3D63446}"/>
              </a:ext>
            </a:extLst>
          </p:cNvPr>
          <p:cNvSpPr>
            <a:spLocks noGrp="1"/>
          </p:cNvSpPr>
          <p:nvPr>
            <p:ph type="title"/>
          </p:nvPr>
        </p:nvSpPr>
        <p:spPr/>
        <p:txBody>
          <a:bodyPr/>
          <a:lstStyle/>
          <a:p>
            <a:pPr algn="ctr"/>
            <a:r>
              <a:rPr lang="en-US" b="1" dirty="0"/>
              <a:t>2.4 Critique of Existing Solutions in Kenyan Universities</a:t>
            </a:r>
            <a:endParaRPr lang="en-KE" b="1" dirty="0"/>
          </a:p>
        </p:txBody>
      </p:sp>
      <p:sp>
        <p:nvSpPr>
          <p:cNvPr id="3" name="Content Placeholder 2">
            <a:extLst>
              <a:ext uri="{FF2B5EF4-FFF2-40B4-BE49-F238E27FC236}">
                <a16:creationId xmlns:a16="http://schemas.microsoft.com/office/drawing/2014/main" id="{0B9539E8-F0AF-2D8C-736F-6A0E517D0770}"/>
              </a:ext>
            </a:extLst>
          </p:cNvPr>
          <p:cNvSpPr>
            <a:spLocks noGrp="1"/>
          </p:cNvSpPr>
          <p:nvPr>
            <p:ph idx="1"/>
          </p:nvPr>
        </p:nvSpPr>
        <p:spPr/>
        <p:txBody>
          <a:bodyPr>
            <a:normAutofit/>
          </a:bodyPr>
          <a:lstStyle/>
          <a:p>
            <a:r>
              <a:rPr lang="en-US" b="1" dirty="0"/>
              <a:t>Manual Gate Passes:</a:t>
            </a:r>
            <a:r>
              <a:rPr lang="en-US" dirty="0"/>
              <a:t> Systems like those in MMUST and Egerton University rely on students and staff filling out physical gate passes when entering or exiting with personal items like laptops. This process is time-consuming, prone to delays, and lacks adequate tracking, leading to security loopholes.</a:t>
            </a:r>
          </a:p>
          <a:p>
            <a:r>
              <a:rPr lang="en-US" b="1" dirty="0"/>
              <a:t>Limited Item Security:</a:t>
            </a:r>
            <a:r>
              <a:rPr lang="en-US" dirty="0"/>
              <a:t> Few universities have systems that track personal belongings, such as laptops, phones, or vehicles. This leaves room for theft, as stolen items are often difficult to trace once inside the premises.</a:t>
            </a:r>
          </a:p>
          <a:p>
            <a:r>
              <a:rPr lang="en-US" b="1" dirty="0"/>
              <a:t>Lack of Real-Time Monitoring:</a:t>
            </a:r>
            <a:r>
              <a:rPr lang="en-US" dirty="0"/>
              <a:t> Current systems fail to provide real-time data on campus traffic, limiting the ability of security personnel to respond swiftly to incidents or prevent unauthorized access. This challenge is evident in larger institutions like </a:t>
            </a:r>
            <a:r>
              <a:rPr lang="en-US" dirty="0" err="1"/>
              <a:t>UoN</a:t>
            </a:r>
            <a:r>
              <a:rPr lang="en-US" dirty="0"/>
              <a:t>, where multiple campuses make it difficult to monitor and control movements.</a:t>
            </a:r>
            <a:endParaRPr lang="en-KE" dirty="0"/>
          </a:p>
        </p:txBody>
      </p:sp>
    </p:spTree>
    <p:extLst>
      <p:ext uri="{BB962C8B-B14F-4D97-AF65-F5344CB8AC3E}">
        <p14:creationId xmlns:p14="http://schemas.microsoft.com/office/powerpoint/2010/main" val="2117731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D8BDF-0FDF-6861-8800-C7E66396ECCB}"/>
              </a:ext>
            </a:extLst>
          </p:cNvPr>
          <p:cNvSpPr>
            <a:spLocks noGrp="1"/>
          </p:cNvSpPr>
          <p:nvPr>
            <p:ph type="title"/>
          </p:nvPr>
        </p:nvSpPr>
        <p:spPr/>
        <p:txBody>
          <a:bodyPr/>
          <a:lstStyle/>
          <a:p>
            <a:pPr algn="ctr"/>
            <a:r>
              <a:rPr lang="en-US" b="1" dirty="0"/>
              <a:t>2.5 Gaps in Existing Research</a:t>
            </a:r>
            <a:endParaRPr lang="en-KE" b="1" dirty="0"/>
          </a:p>
        </p:txBody>
      </p:sp>
      <p:sp>
        <p:nvSpPr>
          <p:cNvPr id="3" name="Content Placeholder 2">
            <a:extLst>
              <a:ext uri="{FF2B5EF4-FFF2-40B4-BE49-F238E27FC236}">
                <a16:creationId xmlns:a16="http://schemas.microsoft.com/office/drawing/2014/main" id="{F43B4FE3-0629-2F30-CF79-0495F4392ED0}"/>
              </a:ext>
            </a:extLst>
          </p:cNvPr>
          <p:cNvSpPr>
            <a:spLocks noGrp="1"/>
          </p:cNvSpPr>
          <p:nvPr>
            <p:ph idx="1"/>
          </p:nvPr>
        </p:nvSpPr>
        <p:spPr/>
        <p:txBody>
          <a:bodyPr>
            <a:normAutofit fontScale="92500" lnSpcReduction="20000"/>
          </a:bodyPr>
          <a:lstStyle/>
          <a:p>
            <a:r>
              <a:rPr lang="en-US" b="1" dirty="0"/>
              <a:t>Guest Management:</a:t>
            </a:r>
            <a:r>
              <a:rPr lang="en-US" dirty="0"/>
              <a:t> Most Kenyan universities lack a streamlined system for managing guest access. Visitors typically sign in manually, with no record of frequent visitors or their activities, as seen in institutions like KU and MMUST.</a:t>
            </a:r>
          </a:p>
          <a:p>
            <a:r>
              <a:rPr lang="en-US" b="1" dirty="0"/>
              <a:t>Multi-Channel Access:</a:t>
            </a:r>
            <a:r>
              <a:rPr lang="en-US" dirty="0"/>
              <a:t> While some digital solutions exist, most universities do not offer options like USSD for those without access to smartphones or the internet. This digital divide leaves a significant portion of users dependent on manual systems.</a:t>
            </a:r>
          </a:p>
          <a:p>
            <a:r>
              <a:rPr lang="en-US" b="1" dirty="0"/>
              <a:t>Lack of Item Tracking:</a:t>
            </a:r>
            <a:r>
              <a:rPr lang="en-US" dirty="0"/>
              <a:t> Current systems do not provide robust mechanisms for tracking high-value personal items like laptops or vehicles, which are often stolen on campus. This is a notable issue at universities with larger student populations like Moi University.</a:t>
            </a:r>
          </a:p>
          <a:p>
            <a:r>
              <a:rPr lang="en-US" b="1" dirty="0"/>
              <a:t>Underutilization of Data:</a:t>
            </a:r>
            <a:r>
              <a:rPr lang="en-US" dirty="0"/>
              <a:t> Kenyan universities are not leveraging real-time security data for predictive analysis, which could enhance resource allocation and security planning. Systems could be more intelligent by using data to predict peak access times and prevent congestion at entry points.</a:t>
            </a:r>
            <a:endParaRPr lang="en-KE" dirty="0"/>
          </a:p>
        </p:txBody>
      </p:sp>
    </p:spTree>
    <p:extLst>
      <p:ext uri="{BB962C8B-B14F-4D97-AF65-F5344CB8AC3E}">
        <p14:creationId xmlns:p14="http://schemas.microsoft.com/office/powerpoint/2010/main" val="858411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4E5ADD-4BEA-B17D-E142-E2BA815F26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02518E-17DA-145D-A949-68C10AD30501}"/>
              </a:ext>
            </a:extLst>
          </p:cNvPr>
          <p:cNvSpPr>
            <a:spLocks noGrp="1"/>
          </p:cNvSpPr>
          <p:nvPr>
            <p:ph type="title"/>
          </p:nvPr>
        </p:nvSpPr>
        <p:spPr/>
        <p:txBody>
          <a:bodyPr/>
          <a:lstStyle/>
          <a:p>
            <a:pPr algn="ctr"/>
            <a:r>
              <a:rPr lang="en-US" b="1" dirty="0"/>
              <a:t>CHAPTER THREE: METHODOLOGY</a:t>
            </a:r>
            <a:endParaRPr lang="en-KE" b="1" dirty="0"/>
          </a:p>
        </p:txBody>
      </p:sp>
      <p:sp>
        <p:nvSpPr>
          <p:cNvPr id="3" name="Content Placeholder 2">
            <a:extLst>
              <a:ext uri="{FF2B5EF4-FFF2-40B4-BE49-F238E27FC236}">
                <a16:creationId xmlns:a16="http://schemas.microsoft.com/office/drawing/2014/main" id="{5981987C-610F-4279-6B85-874926BCA9AF}"/>
              </a:ext>
            </a:extLst>
          </p:cNvPr>
          <p:cNvSpPr>
            <a:spLocks noGrp="1"/>
          </p:cNvSpPr>
          <p:nvPr>
            <p:ph idx="1"/>
          </p:nvPr>
        </p:nvSpPr>
        <p:spPr/>
        <p:txBody>
          <a:bodyPr>
            <a:normAutofit/>
          </a:bodyPr>
          <a:lstStyle/>
          <a:p>
            <a:pPr marL="0" indent="0">
              <a:buNone/>
            </a:pPr>
            <a:r>
              <a:rPr lang="en-US" dirty="0"/>
              <a:t>3.1 Introduction </a:t>
            </a:r>
          </a:p>
          <a:p>
            <a:pPr marL="0" indent="0">
              <a:buNone/>
            </a:pPr>
            <a:r>
              <a:rPr lang="en-US" dirty="0"/>
              <a:t>3.2 Target users of the product</a:t>
            </a:r>
          </a:p>
          <a:p>
            <a:pPr marL="0" indent="0">
              <a:buNone/>
            </a:pPr>
            <a:r>
              <a:rPr lang="en-US" dirty="0"/>
              <a:t>3.3 Target population</a:t>
            </a:r>
          </a:p>
          <a:p>
            <a:pPr marL="0" indent="0">
              <a:buNone/>
            </a:pPr>
            <a:r>
              <a:rPr lang="en-US" dirty="0"/>
              <a:t>3.4 Sample population and how it was arrived at</a:t>
            </a:r>
          </a:p>
          <a:p>
            <a:pPr marL="0" indent="0">
              <a:buNone/>
            </a:pPr>
            <a:r>
              <a:rPr lang="en-US" dirty="0"/>
              <a:t>3.5 Methods of data collection</a:t>
            </a:r>
          </a:p>
          <a:p>
            <a:pPr marL="0" indent="0">
              <a:buNone/>
            </a:pPr>
            <a:r>
              <a:rPr lang="en-US" dirty="0"/>
              <a:t>3.6 System requirements</a:t>
            </a:r>
          </a:p>
          <a:p>
            <a:pPr marL="0" indent="0">
              <a:buNone/>
            </a:pPr>
            <a:r>
              <a:rPr lang="en-US" dirty="0"/>
              <a:t>3.7 Software development methodology</a:t>
            </a:r>
            <a:endParaRPr lang="en-KE" dirty="0"/>
          </a:p>
        </p:txBody>
      </p:sp>
    </p:spTree>
    <p:extLst>
      <p:ext uri="{BB962C8B-B14F-4D97-AF65-F5344CB8AC3E}">
        <p14:creationId xmlns:p14="http://schemas.microsoft.com/office/powerpoint/2010/main" val="1848798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11B1E-C681-5EE9-6B8E-9776D7DB626C}"/>
              </a:ext>
            </a:extLst>
          </p:cNvPr>
          <p:cNvSpPr>
            <a:spLocks noGrp="1"/>
          </p:cNvSpPr>
          <p:nvPr>
            <p:ph type="title"/>
          </p:nvPr>
        </p:nvSpPr>
        <p:spPr/>
        <p:txBody>
          <a:bodyPr/>
          <a:lstStyle/>
          <a:p>
            <a:pPr algn="ctr"/>
            <a:r>
              <a:rPr lang="en-US" b="1" dirty="0"/>
              <a:t>PROJECT TITLE</a:t>
            </a:r>
            <a:endParaRPr lang="en-KE" b="1" dirty="0"/>
          </a:p>
        </p:txBody>
      </p:sp>
      <p:sp>
        <p:nvSpPr>
          <p:cNvPr id="3" name="Content Placeholder 2">
            <a:extLst>
              <a:ext uri="{FF2B5EF4-FFF2-40B4-BE49-F238E27FC236}">
                <a16:creationId xmlns:a16="http://schemas.microsoft.com/office/drawing/2014/main" id="{9C89FA6F-DD74-D5B0-C220-8D1A2EFBE95E}"/>
              </a:ext>
            </a:extLst>
          </p:cNvPr>
          <p:cNvSpPr>
            <a:spLocks noGrp="1"/>
          </p:cNvSpPr>
          <p:nvPr>
            <p:ph idx="1"/>
          </p:nvPr>
        </p:nvSpPr>
        <p:spPr/>
        <p:txBody>
          <a:bodyPr/>
          <a:lstStyle/>
          <a:p>
            <a:pPr marL="0" indent="0">
              <a:buNone/>
            </a:pPr>
            <a:endParaRPr lang="en-US" b="1" dirty="0"/>
          </a:p>
          <a:p>
            <a:pPr marL="0" indent="0">
              <a:buNone/>
            </a:pPr>
            <a:endParaRPr lang="en-US" b="1" dirty="0"/>
          </a:p>
          <a:p>
            <a:pPr marL="0" indent="0">
              <a:buNone/>
            </a:pPr>
            <a:endParaRPr lang="en-US" b="1" dirty="0"/>
          </a:p>
          <a:p>
            <a:pPr marL="0" indent="0">
              <a:buNone/>
            </a:pPr>
            <a:r>
              <a:rPr lang="en-US" b="1" dirty="0"/>
              <a:t>GPS:</a:t>
            </a:r>
            <a:r>
              <a:rPr lang="en-US" dirty="0"/>
              <a:t> Proposed Integrated Gate Pass System for Masinde </a:t>
            </a:r>
            <a:r>
              <a:rPr lang="en-US" dirty="0" err="1"/>
              <a:t>Muliro</a:t>
            </a:r>
            <a:r>
              <a:rPr lang="en-US" dirty="0"/>
              <a:t> University of Science and Technology</a:t>
            </a:r>
            <a:endParaRPr lang="en-KE" dirty="0"/>
          </a:p>
        </p:txBody>
      </p:sp>
    </p:spTree>
    <p:extLst>
      <p:ext uri="{BB962C8B-B14F-4D97-AF65-F5344CB8AC3E}">
        <p14:creationId xmlns:p14="http://schemas.microsoft.com/office/powerpoint/2010/main" val="3663554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0A6F4-7175-E06C-40D6-DB90866C7054}"/>
              </a:ext>
            </a:extLst>
          </p:cNvPr>
          <p:cNvSpPr>
            <a:spLocks noGrp="1"/>
          </p:cNvSpPr>
          <p:nvPr>
            <p:ph type="title"/>
          </p:nvPr>
        </p:nvSpPr>
        <p:spPr/>
        <p:txBody>
          <a:bodyPr/>
          <a:lstStyle/>
          <a:p>
            <a:pPr algn="ctr"/>
            <a:r>
              <a:rPr lang="en-US" b="1" dirty="0"/>
              <a:t>3.1 Introduction</a:t>
            </a:r>
            <a:endParaRPr lang="en-KE" b="1" dirty="0"/>
          </a:p>
        </p:txBody>
      </p:sp>
      <p:sp>
        <p:nvSpPr>
          <p:cNvPr id="3" name="Content Placeholder 2">
            <a:extLst>
              <a:ext uri="{FF2B5EF4-FFF2-40B4-BE49-F238E27FC236}">
                <a16:creationId xmlns:a16="http://schemas.microsoft.com/office/drawing/2014/main" id="{77A87FC4-D6CD-540B-76A3-1B151584112C}"/>
              </a:ext>
            </a:extLst>
          </p:cNvPr>
          <p:cNvSpPr>
            <a:spLocks noGrp="1"/>
          </p:cNvSpPr>
          <p:nvPr>
            <p:ph idx="1"/>
          </p:nvPr>
        </p:nvSpPr>
        <p:spPr/>
        <p:txBody>
          <a:bodyPr/>
          <a:lstStyle/>
          <a:p>
            <a:pPr marL="0" indent="0">
              <a:buNone/>
            </a:pPr>
            <a:r>
              <a:rPr lang="en-US" dirty="0"/>
              <a:t>This chapter outlines the research methodology employed to develop the Gate Pass System (GPS) for Masinde </a:t>
            </a:r>
            <a:r>
              <a:rPr lang="en-US" dirty="0" err="1"/>
              <a:t>Muliro</a:t>
            </a:r>
            <a:r>
              <a:rPr lang="en-US" dirty="0"/>
              <a:t> University of Science and Technology (MMUST).</a:t>
            </a:r>
          </a:p>
          <a:p>
            <a:pPr marL="0" indent="0">
              <a:buNone/>
            </a:pPr>
            <a:r>
              <a:rPr lang="en-US" dirty="0"/>
              <a:t>It includes details about the target users, population, data collection methods, system requirements, and the software development methodology chosen for this project.</a:t>
            </a:r>
            <a:endParaRPr lang="en-KE" dirty="0"/>
          </a:p>
        </p:txBody>
      </p:sp>
    </p:spTree>
    <p:extLst>
      <p:ext uri="{BB962C8B-B14F-4D97-AF65-F5344CB8AC3E}">
        <p14:creationId xmlns:p14="http://schemas.microsoft.com/office/powerpoint/2010/main" val="4073098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E6EA-3C6C-5564-129E-967758C563B7}"/>
              </a:ext>
            </a:extLst>
          </p:cNvPr>
          <p:cNvSpPr>
            <a:spLocks noGrp="1"/>
          </p:cNvSpPr>
          <p:nvPr>
            <p:ph type="title"/>
          </p:nvPr>
        </p:nvSpPr>
        <p:spPr/>
        <p:txBody>
          <a:bodyPr/>
          <a:lstStyle/>
          <a:p>
            <a:pPr algn="ctr"/>
            <a:r>
              <a:rPr lang="en-US" b="1" dirty="0"/>
              <a:t>3.2 Target users of the product</a:t>
            </a:r>
            <a:endParaRPr lang="en-KE" b="1" dirty="0"/>
          </a:p>
        </p:txBody>
      </p:sp>
      <p:sp>
        <p:nvSpPr>
          <p:cNvPr id="3" name="Content Placeholder 2">
            <a:extLst>
              <a:ext uri="{FF2B5EF4-FFF2-40B4-BE49-F238E27FC236}">
                <a16:creationId xmlns:a16="http://schemas.microsoft.com/office/drawing/2014/main" id="{646D23E0-D940-40F5-BD55-BC91512618A0}"/>
              </a:ext>
            </a:extLst>
          </p:cNvPr>
          <p:cNvSpPr>
            <a:spLocks noGrp="1"/>
          </p:cNvSpPr>
          <p:nvPr>
            <p:ph idx="1"/>
          </p:nvPr>
        </p:nvSpPr>
        <p:spPr/>
        <p:txBody>
          <a:bodyPr>
            <a:normAutofit/>
          </a:bodyPr>
          <a:lstStyle/>
          <a:p>
            <a:pPr marL="0" indent="0">
              <a:buNone/>
            </a:pPr>
            <a:r>
              <a:rPr lang="en-US" dirty="0"/>
              <a:t>The primary users of the Gate Pass System will include:</a:t>
            </a:r>
          </a:p>
          <a:p>
            <a:r>
              <a:rPr lang="en-US" b="1" dirty="0"/>
              <a:t>Students:</a:t>
            </a:r>
            <a:r>
              <a:rPr lang="en-US" dirty="0"/>
              <a:t> Regular users accessing university facilities and resources.</a:t>
            </a:r>
          </a:p>
          <a:p>
            <a:r>
              <a:rPr lang="en-US" b="1" dirty="0"/>
              <a:t>Staff:</a:t>
            </a:r>
            <a:r>
              <a:rPr lang="en-US" dirty="0"/>
              <a:t> Employees of MMUST who need to access different areas for work-related purposes.</a:t>
            </a:r>
          </a:p>
          <a:p>
            <a:r>
              <a:rPr lang="en-US" b="1" dirty="0"/>
              <a:t>Guests:</a:t>
            </a:r>
            <a:r>
              <a:rPr lang="en-US" dirty="0"/>
              <a:t> Visitors attending university events or meeting with staff and students.</a:t>
            </a:r>
          </a:p>
          <a:p>
            <a:r>
              <a:rPr lang="en-US" b="1" dirty="0"/>
              <a:t>Security Personnel:</a:t>
            </a:r>
            <a:r>
              <a:rPr lang="en-US" dirty="0"/>
              <a:t> Officers responsible for managing and monitoring campus access.</a:t>
            </a:r>
          </a:p>
        </p:txBody>
      </p:sp>
    </p:spTree>
    <p:extLst>
      <p:ext uri="{BB962C8B-B14F-4D97-AF65-F5344CB8AC3E}">
        <p14:creationId xmlns:p14="http://schemas.microsoft.com/office/powerpoint/2010/main" val="910791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CE79F-B717-9B3B-9C20-8B2842961130}"/>
              </a:ext>
            </a:extLst>
          </p:cNvPr>
          <p:cNvSpPr>
            <a:spLocks noGrp="1"/>
          </p:cNvSpPr>
          <p:nvPr>
            <p:ph type="title"/>
          </p:nvPr>
        </p:nvSpPr>
        <p:spPr/>
        <p:txBody>
          <a:bodyPr/>
          <a:lstStyle/>
          <a:p>
            <a:pPr algn="ctr"/>
            <a:r>
              <a:rPr lang="en-US" b="1" dirty="0"/>
              <a:t>3.3 Target population</a:t>
            </a:r>
            <a:endParaRPr lang="en-KE" b="1" dirty="0"/>
          </a:p>
        </p:txBody>
      </p:sp>
      <p:sp>
        <p:nvSpPr>
          <p:cNvPr id="3" name="Content Placeholder 2">
            <a:extLst>
              <a:ext uri="{FF2B5EF4-FFF2-40B4-BE49-F238E27FC236}">
                <a16:creationId xmlns:a16="http://schemas.microsoft.com/office/drawing/2014/main" id="{0558EAFE-EC9F-C468-7ECA-AAAA3D481FB7}"/>
              </a:ext>
            </a:extLst>
          </p:cNvPr>
          <p:cNvSpPr>
            <a:spLocks noGrp="1"/>
          </p:cNvSpPr>
          <p:nvPr>
            <p:ph idx="1"/>
          </p:nvPr>
        </p:nvSpPr>
        <p:spPr/>
        <p:txBody>
          <a:bodyPr/>
          <a:lstStyle/>
          <a:p>
            <a:pPr marL="0" indent="0">
              <a:buNone/>
            </a:pPr>
            <a:r>
              <a:rPr lang="en-US" dirty="0"/>
              <a:t>The target population for the study includes:</a:t>
            </a:r>
          </a:p>
          <a:p>
            <a:r>
              <a:rPr lang="en-US" b="1" dirty="0"/>
              <a:t>Students:</a:t>
            </a:r>
            <a:r>
              <a:rPr lang="en-US" dirty="0"/>
              <a:t> Approximately 10,000 enrolled at MMUST.</a:t>
            </a:r>
          </a:p>
          <a:p>
            <a:r>
              <a:rPr lang="en-US" b="1" dirty="0"/>
              <a:t>Staff:</a:t>
            </a:r>
            <a:r>
              <a:rPr lang="en-US" dirty="0"/>
              <a:t> About 1,500 academic and administrative personnel.</a:t>
            </a:r>
          </a:p>
          <a:p>
            <a:r>
              <a:rPr lang="en-US" b="1" dirty="0"/>
              <a:t>Guests:</a:t>
            </a:r>
            <a:r>
              <a:rPr lang="en-US" dirty="0"/>
              <a:t> Variable, depending on events and activities, averaging 1000 visitors per month.</a:t>
            </a:r>
          </a:p>
          <a:p>
            <a:pPr marL="0" indent="0">
              <a:buNone/>
            </a:pPr>
            <a:r>
              <a:rPr lang="en-US" dirty="0"/>
              <a:t>This population is chosen to ensure comprehensive insights into user needs and system requirements across various user groups.</a:t>
            </a:r>
            <a:endParaRPr lang="en-KE" dirty="0"/>
          </a:p>
        </p:txBody>
      </p:sp>
    </p:spTree>
    <p:extLst>
      <p:ext uri="{BB962C8B-B14F-4D97-AF65-F5344CB8AC3E}">
        <p14:creationId xmlns:p14="http://schemas.microsoft.com/office/powerpoint/2010/main" val="432103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5441C-BB5D-9909-EE4D-D6341C829FA3}"/>
              </a:ext>
            </a:extLst>
          </p:cNvPr>
          <p:cNvSpPr>
            <a:spLocks noGrp="1"/>
          </p:cNvSpPr>
          <p:nvPr>
            <p:ph type="title"/>
          </p:nvPr>
        </p:nvSpPr>
        <p:spPr/>
        <p:txBody>
          <a:bodyPr/>
          <a:lstStyle/>
          <a:p>
            <a:pPr algn="ctr"/>
            <a:r>
              <a:rPr lang="en-US" b="1" dirty="0"/>
              <a:t>3.4 Sample population and how it was arrived at</a:t>
            </a:r>
            <a:endParaRPr lang="en-KE" b="1" dirty="0"/>
          </a:p>
        </p:txBody>
      </p:sp>
      <p:sp>
        <p:nvSpPr>
          <p:cNvPr id="3" name="Content Placeholder 2">
            <a:extLst>
              <a:ext uri="{FF2B5EF4-FFF2-40B4-BE49-F238E27FC236}">
                <a16:creationId xmlns:a16="http://schemas.microsoft.com/office/drawing/2014/main" id="{8B4106D0-636F-1918-A344-245F2F06ECC2}"/>
              </a:ext>
            </a:extLst>
          </p:cNvPr>
          <p:cNvSpPr>
            <a:spLocks noGrp="1"/>
          </p:cNvSpPr>
          <p:nvPr>
            <p:ph idx="1"/>
          </p:nvPr>
        </p:nvSpPr>
        <p:spPr/>
        <p:txBody>
          <a:bodyPr/>
          <a:lstStyle/>
          <a:p>
            <a:pPr marL="0" indent="0">
              <a:buNone/>
            </a:pPr>
            <a:r>
              <a:rPr lang="en-US" dirty="0"/>
              <a:t>A sample population of 400 individuals was determined, comprising:</a:t>
            </a:r>
          </a:p>
          <a:p>
            <a:pPr marL="0" indent="0">
              <a:buNone/>
            </a:pPr>
            <a:r>
              <a:rPr lang="en-US" b="1" dirty="0"/>
              <a:t>Students:</a:t>
            </a:r>
            <a:r>
              <a:rPr lang="en-US" dirty="0"/>
              <a:t> 300 (75% of the sample)</a:t>
            </a:r>
          </a:p>
          <a:p>
            <a:pPr marL="0" indent="0">
              <a:buNone/>
            </a:pPr>
            <a:r>
              <a:rPr lang="en-US" b="1" dirty="0"/>
              <a:t>Staff:</a:t>
            </a:r>
            <a:r>
              <a:rPr lang="en-US" dirty="0"/>
              <a:t> 80 (20% of the sample)</a:t>
            </a:r>
          </a:p>
          <a:p>
            <a:pPr marL="0" indent="0">
              <a:buNone/>
            </a:pPr>
            <a:r>
              <a:rPr lang="en-US" b="1" dirty="0"/>
              <a:t>Guests:</a:t>
            </a:r>
            <a:r>
              <a:rPr lang="en-US" dirty="0"/>
              <a:t> 20 (5% of the sample)</a:t>
            </a:r>
          </a:p>
          <a:p>
            <a:pPr marL="0" indent="0">
              <a:buNone/>
            </a:pPr>
            <a:r>
              <a:rPr lang="en-US" dirty="0"/>
              <a:t>The sample was selected using stratified random sampling to ensure representation across different user categories, taking into account factors such as year of study, faculty, and staff roles.</a:t>
            </a:r>
          </a:p>
          <a:p>
            <a:pPr marL="0" indent="0">
              <a:buNone/>
            </a:pPr>
            <a:r>
              <a:rPr lang="en-US" dirty="0"/>
              <a:t>This method ensures a balanced view of user experiences and requirements, enhancing the validity of the study results.</a:t>
            </a:r>
            <a:endParaRPr lang="en-KE" dirty="0"/>
          </a:p>
        </p:txBody>
      </p:sp>
    </p:spTree>
    <p:extLst>
      <p:ext uri="{BB962C8B-B14F-4D97-AF65-F5344CB8AC3E}">
        <p14:creationId xmlns:p14="http://schemas.microsoft.com/office/powerpoint/2010/main" val="1262351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D2643-DCB3-DF3B-FB90-33ABF45D1B97}"/>
              </a:ext>
            </a:extLst>
          </p:cNvPr>
          <p:cNvSpPr>
            <a:spLocks noGrp="1"/>
          </p:cNvSpPr>
          <p:nvPr>
            <p:ph type="title"/>
          </p:nvPr>
        </p:nvSpPr>
        <p:spPr/>
        <p:txBody>
          <a:bodyPr/>
          <a:lstStyle/>
          <a:p>
            <a:pPr algn="ctr"/>
            <a:r>
              <a:rPr lang="en-US" b="1" dirty="0"/>
              <a:t>3.5 Methods of data collection</a:t>
            </a:r>
            <a:endParaRPr lang="en-KE" b="1" dirty="0"/>
          </a:p>
        </p:txBody>
      </p:sp>
      <p:sp>
        <p:nvSpPr>
          <p:cNvPr id="3" name="Content Placeholder 2">
            <a:extLst>
              <a:ext uri="{FF2B5EF4-FFF2-40B4-BE49-F238E27FC236}">
                <a16:creationId xmlns:a16="http://schemas.microsoft.com/office/drawing/2014/main" id="{4F8F3FD9-4433-26CE-8B34-1E85BA14E3B0}"/>
              </a:ext>
            </a:extLst>
          </p:cNvPr>
          <p:cNvSpPr>
            <a:spLocks noGrp="1"/>
          </p:cNvSpPr>
          <p:nvPr>
            <p:ph idx="1"/>
          </p:nvPr>
        </p:nvSpPr>
        <p:spPr/>
        <p:txBody>
          <a:bodyPr>
            <a:normAutofit/>
          </a:bodyPr>
          <a:lstStyle/>
          <a:p>
            <a:pPr marL="0" indent="0">
              <a:buNone/>
            </a:pPr>
            <a:r>
              <a:rPr lang="en-US" b="1" dirty="0"/>
              <a:t>Interviews:</a:t>
            </a:r>
          </a:p>
          <a:p>
            <a:pPr marL="0" indent="0">
              <a:buNone/>
            </a:pPr>
            <a:r>
              <a:rPr lang="en-US" dirty="0"/>
              <a:t>Conducted with security personnel and a selection of students and staff to gather in-depth qualitative data about existing access challenges. Chosen for their ability to capture detailed insights and perspectives from users with varied experiences.</a:t>
            </a:r>
          </a:p>
          <a:p>
            <a:pPr marL="0" indent="0">
              <a:buNone/>
            </a:pPr>
            <a:r>
              <a:rPr lang="en-US" b="1" dirty="0"/>
              <a:t>Observation:</a:t>
            </a:r>
          </a:p>
          <a:p>
            <a:pPr marL="0" indent="0">
              <a:buNone/>
            </a:pPr>
            <a:r>
              <a:rPr lang="en-US" dirty="0"/>
              <a:t>Conducted at entry points of MMUST to assess the current access process, including time taken and the frequency of incidents (e.g., queues, unauthorized access). Chosen for its ability to provide real-time data on the effectiveness of existing systems and identify specific areas needing improvement.</a:t>
            </a:r>
          </a:p>
        </p:txBody>
      </p:sp>
    </p:spTree>
    <p:extLst>
      <p:ext uri="{BB962C8B-B14F-4D97-AF65-F5344CB8AC3E}">
        <p14:creationId xmlns:p14="http://schemas.microsoft.com/office/powerpoint/2010/main" val="335756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C82A0-B7DA-A347-8601-F40ED81793B6}"/>
              </a:ext>
            </a:extLst>
          </p:cNvPr>
          <p:cNvSpPr>
            <a:spLocks noGrp="1"/>
          </p:cNvSpPr>
          <p:nvPr>
            <p:ph type="title"/>
          </p:nvPr>
        </p:nvSpPr>
        <p:spPr/>
        <p:txBody>
          <a:bodyPr/>
          <a:lstStyle/>
          <a:p>
            <a:pPr algn="ctr"/>
            <a:r>
              <a:rPr lang="en-US" b="1" dirty="0"/>
              <a:t>3.6 System requirements</a:t>
            </a:r>
            <a:endParaRPr lang="en-KE" b="1" dirty="0"/>
          </a:p>
        </p:txBody>
      </p:sp>
      <p:sp>
        <p:nvSpPr>
          <p:cNvPr id="3" name="Content Placeholder 2">
            <a:extLst>
              <a:ext uri="{FF2B5EF4-FFF2-40B4-BE49-F238E27FC236}">
                <a16:creationId xmlns:a16="http://schemas.microsoft.com/office/drawing/2014/main" id="{1C4114AB-588C-6A76-CF2A-C5659C9F898C}"/>
              </a:ext>
            </a:extLst>
          </p:cNvPr>
          <p:cNvSpPr>
            <a:spLocks noGrp="1"/>
          </p:cNvSpPr>
          <p:nvPr>
            <p:ph idx="1"/>
          </p:nvPr>
        </p:nvSpPr>
        <p:spPr/>
        <p:txBody>
          <a:bodyPr/>
          <a:lstStyle/>
          <a:p>
            <a:pPr marL="0" indent="0">
              <a:buNone/>
            </a:pPr>
            <a:r>
              <a:rPr lang="en-US" dirty="0"/>
              <a:t>3.6.1 Hardware Requirements</a:t>
            </a:r>
          </a:p>
          <a:p>
            <a:pPr marL="0" indent="0">
              <a:buNone/>
            </a:pPr>
            <a:r>
              <a:rPr lang="en-US" dirty="0"/>
              <a:t>3.6.2 Software Requirements</a:t>
            </a:r>
            <a:endParaRPr lang="en-KE" dirty="0"/>
          </a:p>
        </p:txBody>
      </p:sp>
    </p:spTree>
    <p:extLst>
      <p:ext uri="{BB962C8B-B14F-4D97-AF65-F5344CB8AC3E}">
        <p14:creationId xmlns:p14="http://schemas.microsoft.com/office/powerpoint/2010/main" val="25737002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EA9DB-351C-D5BF-A69A-681383E36FF3}"/>
              </a:ext>
            </a:extLst>
          </p:cNvPr>
          <p:cNvSpPr>
            <a:spLocks noGrp="1"/>
          </p:cNvSpPr>
          <p:nvPr>
            <p:ph type="title"/>
          </p:nvPr>
        </p:nvSpPr>
        <p:spPr/>
        <p:txBody>
          <a:bodyPr/>
          <a:lstStyle/>
          <a:p>
            <a:pPr algn="ctr"/>
            <a:r>
              <a:rPr lang="en-US" b="1" dirty="0"/>
              <a:t>3.6.1 Hardware Requirements</a:t>
            </a:r>
            <a:endParaRPr lang="en-KE" b="1" dirty="0"/>
          </a:p>
        </p:txBody>
      </p:sp>
      <p:sp>
        <p:nvSpPr>
          <p:cNvPr id="3" name="Content Placeholder 2">
            <a:extLst>
              <a:ext uri="{FF2B5EF4-FFF2-40B4-BE49-F238E27FC236}">
                <a16:creationId xmlns:a16="http://schemas.microsoft.com/office/drawing/2014/main" id="{BE8B65DE-3E2B-A79B-86A1-27C1F14C41A7}"/>
              </a:ext>
            </a:extLst>
          </p:cNvPr>
          <p:cNvSpPr>
            <a:spLocks noGrp="1"/>
          </p:cNvSpPr>
          <p:nvPr>
            <p:ph idx="1"/>
          </p:nvPr>
        </p:nvSpPr>
        <p:spPr/>
        <p:txBody>
          <a:bodyPr/>
          <a:lstStyle/>
          <a:p>
            <a:r>
              <a:rPr lang="en-US" b="1" dirty="0"/>
              <a:t>Server:</a:t>
            </a:r>
            <a:r>
              <a:rPr lang="en-US" dirty="0"/>
              <a:t> A dedicated server with sufficient storage and processing power for hosting the GPS.</a:t>
            </a:r>
          </a:p>
          <a:p>
            <a:r>
              <a:rPr lang="en-US" b="1" dirty="0"/>
              <a:t>User Devices:</a:t>
            </a:r>
            <a:r>
              <a:rPr lang="en-US" dirty="0"/>
              <a:t> Personal computers and mobile devices (smartphones) for students, staff, and guests to access the system.</a:t>
            </a:r>
          </a:p>
          <a:p>
            <a:r>
              <a:rPr lang="en-US" b="1" dirty="0"/>
              <a:t>Networking Equipment:</a:t>
            </a:r>
            <a:r>
              <a:rPr lang="en-US" dirty="0"/>
              <a:t> Routers and access points to ensure stable internet connectivity across campus.</a:t>
            </a:r>
            <a:endParaRPr lang="en-KE" dirty="0"/>
          </a:p>
        </p:txBody>
      </p:sp>
    </p:spTree>
    <p:extLst>
      <p:ext uri="{BB962C8B-B14F-4D97-AF65-F5344CB8AC3E}">
        <p14:creationId xmlns:p14="http://schemas.microsoft.com/office/powerpoint/2010/main" val="2656179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0AFBF-3D88-623A-F59F-C0751116E632}"/>
              </a:ext>
            </a:extLst>
          </p:cNvPr>
          <p:cNvSpPr>
            <a:spLocks noGrp="1"/>
          </p:cNvSpPr>
          <p:nvPr>
            <p:ph type="title"/>
          </p:nvPr>
        </p:nvSpPr>
        <p:spPr/>
        <p:txBody>
          <a:bodyPr/>
          <a:lstStyle/>
          <a:p>
            <a:pPr algn="ctr"/>
            <a:r>
              <a:rPr lang="en-US" b="1" dirty="0"/>
              <a:t>3.6.2 Software Requirements</a:t>
            </a:r>
            <a:endParaRPr lang="en-KE" b="1" dirty="0"/>
          </a:p>
        </p:txBody>
      </p:sp>
      <p:sp>
        <p:nvSpPr>
          <p:cNvPr id="3" name="Content Placeholder 2">
            <a:extLst>
              <a:ext uri="{FF2B5EF4-FFF2-40B4-BE49-F238E27FC236}">
                <a16:creationId xmlns:a16="http://schemas.microsoft.com/office/drawing/2014/main" id="{7C736268-C09B-D2F4-145C-25D0EC9D479D}"/>
              </a:ext>
            </a:extLst>
          </p:cNvPr>
          <p:cNvSpPr>
            <a:spLocks noGrp="1"/>
          </p:cNvSpPr>
          <p:nvPr>
            <p:ph idx="1"/>
          </p:nvPr>
        </p:nvSpPr>
        <p:spPr/>
        <p:txBody>
          <a:bodyPr/>
          <a:lstStyle/>
          <a:p>
            <a:pPr marL="0" indent="0">
              <a:buNone/>
            </a:pPr>
            <a:r>
              <a:rPr lang="en-US" dirty="0"/>
              <a:t>3.6.2.1 Functional Requirements</a:t>
            </a:r>
          </a:p>
          <a:p>
            <a:pPr marL="0" indent="0">
              <a:buNone/>
            </a:pPr>
            <a:r>
              <a:rPr lang="en-US" dirty="0"/>
              <a:t>3.6.2.2 Non Functional Requirements</a:t>
            </a:r>
            <a:endParaRPr lang="en-KE" dirty="0"/>
          </a:p>
        </p:txBody>
      </p:sp>
    </p:spTree>
    <p:extLst>
      <p:ext uri="{BB962C8B-B14F-4D97-AF65-F5344CB8AC3E}">
        <p14:creationId xmlns:p14="http://schemas.microsoft.com/office/powerpoint/2010/main" val="4902257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3E70A7-D528-B427-2FD7-CCA24BC5EA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598C53-857B-4CC5-E955-2B705A6295CC}"/>
              </a:ext>
            </a:extLst>
          </p:cNvPr>
          <p:cNvSpPr>
            <a:spLocks noGrp="1"/>
          </p:cNvSpPr>
          <p:nvPr>
            <p:ph type="title"/>
          </p:nvPr>
        </p:nvSpPr>
        <p:spPr/>
        <p:txBody>
          <a:bodyPr/>
          <a:lstStyle/>
          <a:p>
            <a:pPr algn="ctr"/>
            <a:r>
              <a:rPr lang="en-US" b="1" dirty="0"/>
              <a:t>3.6.2.1 Functional Requirements</a:t>
            </a:r>
            <a:endParaRPr lang="en-KE" b="1" dirty="0"/>
          </a:p>
        </p:txBody>
      </p:sp>
      <p:sp>
        <p:nvSpPr>
          <p:cNvPr id="3" name="Content Placeholder 2">
            <a:extLst>
              <a:ext uri="{FF2B5EF4-FFF2-40B4-BE49-F238E27FC236}">
                <a16:creationId xmlns:a16="http://schemas.microsoft.com/office/drawing/2014/main" id="{842BDFB6-FE6A-6597-0465-D25085023A6F}"/>
              </a:ext>
            </a:extLst>
          </p:cNvPr>
          <p:cNvSpPr>
            <a:spLocks noGrp="1"/>
          </p:cNvSpPr>
          <p:nvPr>
            <p:ph idx="1"/>
          </p:nvPr>
        </p:nvSpPr>
        <p:spPr/>
        <p:txBody>
          <a:bodyPr>
            <a:normAutofit/>
          </a:bodyPr>
          <a:lstStyle/>
          <a:p>
            <a:pPr marL="0" indent="0">
              <a:buNone/>
            </a:pPr>
            <a:r>
              <a:rPr lang="en-US" b="1" dirty="0"/>
              <a:t>REQ-1:</a:t>
            </a:r>
            <a:r>
              <a:rPr lang="en-US" dirty="0"/>
              <a:t> The system shall allow students, staff, and administrators to register using data from the university's ERP system.</a:t>
            </a:r>
          </a:p>
          <a:p>
            <a:pPr marL="0" indent="0">
              <a:buNone/>
            </a:pPr>
            <a:r>
              <a:rPr lang="en-US" b="1" dirty="0"/>
              <a:t>REQ-2:</a:t>
            </a:r>
            <a:r>
              <a:rPr lang="en-US" dirty="0"/>
              <a:t> The system shall allow guests to register and create a temporary account for a single visit or maintain an account for frequent visits.</a:t>
            </a:r>
          </a:p>
          <a:p>
            <a:pPr marL="0" indent="0">
              <a:buNone/>
            </a:pPr>
            <a:r>
              <a:rPr lang="en-US" b="1" dirty="0"/>
              <a:t>REQ-3:</a:t>
            </a:r>
            <a:r>
              <a:rPr lang="en-US" dirty="0"/>
              <a:t> The system shall provide an option for users to update their personal information.</a:t>
            </a:r>
          </a:p>
          <a:p>
            <a:pPr marL="0" indent="0">
              <a:buNone/>
            </a:pPr>
            <a:r>
              <a:rPr lang="en-US" b="1" dirty="0"/>
              <a:t>REQ-4:</a:t>
            </a:r>
            <a:r>
              <a:rPr lang="en-US" dirty="0"/>
              <a:t> The system shall require users to log in using their university credentials (e.g., student/staff ID and password).</a:t>
            </a:r>
          </a:p>
          <a:p>
            <a:pPr marL="0" indent="0">
              <a:buNone/>
            </a:pPr>
            <a:r>
              <a:rPr lang="en-US" b="1" dirty="0"/>
              <a:t>REQ-5:</a:t>
            </a:r>
            <a:r>
              <a:rPr lang="en-US" dirty="0"/>
              <a:t> The system shall provide options for password recovery for users who forget their credentials.</a:t>
            </a:r>
            <a:endParaRPr lang="en-KE" dirty="0"/>
          </a:p>
        </p:txBody>
      </p:sp>
    </p:spTree>
    <p:extLst>
      <p:ext uri="{BB962C8B-B14F-4D97-AF65-F5344CB8AC3E}">
        <p14:creationId xmlns:p14="http://schemas.microsoft.com/office/powerpoint/2010/main" val="16200528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B68687-5A4C-D172-B6B7-7151587D52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5F2CE8-A02E-797B-7680-4CB0F0A2E6EC}"/>
              </a:ext>
            </a:extLst>
          </p:cNvPr>
          <p:cNvSpPr>
            <a:spLocks noGrp="1"/>
          </p:cNvSpPr>
          <p:nvPr>
            <p:ph type="title"/>
          </p:nvPr>
        </p:nvSpPr>
        <p:spPr/>
        <p:txBody>
          <a:bodyPr/>
          <a:lstStyle/>
          <a:p>
            <a:pPr algn="ctr"/>
            <a:r>
              <a:rPr lang="en-US" b="1" dirty="0"/>
              <a:t>3.6.2.1 Functional Requirements</a:t>
            </a:r>
            <a:endParaRPr lang="en-KE" b="1" dirty="0"/>
          </a:p>
        </p:txBody>
      </p:sp>
      <p:sp>
        <p:nvSpPr>
          <p:cNvPr id="3" name="Content Placeholder 2">
            <a:extLst>
              <a:ext uri="{FF2B5EF4-FFF2-40B4-BE49-F238E27FC236}">
                <a16:creationId xmlns:a16="http://schemas.microsoft.com/office/drawing/2014/main" id="{1396BB1B-6B18-0428-E696-C91E81CD7A62}"/>
              </a:ext>
            </a:extLst>
          </p:cNvPr>
          <p:cNvSpPr>
            <a:spLocks noGrp="1"/>
          </p:cNvSpPr>
          <p:nvPr>
            <p:ph idx="1"/>
          </p:nvPr>
        </p:nvSpPr>
        <p:spPr/>
        <p:txBody>
          <a:bodyPr>
            <a:normAutofit/>
          </a:bodyPr>
          <a:lstStyle/>
          <a:p>
            <a:pPr marL="0" indent="0">
              <a:buNone/>
            </a:pPr>
            <a:r>
              <a:rPr lang="en-US" b="1" dirty="0"/>
              <a:t>REQ-6:</a:t>
            </a:r>
            <a:r>
              <a:rPr lang="en-US" dirty="0"/>
              <a:t> The system shall allow users to select the type of access (Entrance or Exit).</a:t>
            </a:r>
          </a:p>
          <a:p>
            <a:pPr marL="0" indent="0">
              <a:buNone/>
            </a:pPr>
            <a:r>
              <a:rPr lang="en-US" b="1" dirty="0"/>
              <a:t>REQ-7:</a:t>
            </a:r>
            <a:r>
              <a:rPr lang="en-US" dirty="0"/>
              <a:t> The system shall allow users to specify the area they wish to access (e.g., specific gates or buildings).</a:t>
            </a:r>
          </a:p>
          <a:p>
            <a:pPr marL="0" indent="0">
              <a:buNone/>
            </a:pPr>
            <a:r>
              <a:rPr lang="en-US" b="1" dirty="0"/>
              <a:t>REQ-8:</a:t>
            </a:r>
            <a:r>
              <a:rPr lang="en-US" dirty="0"/>
              <a:t> The system shall allow users to schedule access in advance and cancel their schedules up to 30 minutes before the scheduled time.</a:t>
            </a:r>
          </a:p>
          <a:p>
            <a:pPr marL="0" indent="0">
              <a:buNone/>
            </a:pPr>
            <a:r>
              <a:rPr lang="en-US" b="1" dirty="0"/>
              <a:t>REQ-9:</a:t>
            </a:r>
            <a:r>
              <a:rPr lang="en-US" dirty="0"/>
              <a:t> The system shall allow users to input details of items they are carrying, including electronic devices and vehicles.</a:t>
            </a:r>
          </a:p>
          <a:p>
            <a:pPr marL="0" indent="0">
              <a:buNone/>
            </a:pPr>
            <a:r>
              <a:rPr lang="en-US" b="1" dirty="0"/>
              <a:t>REQ-10:</a:t>
            </a:r>
            <a:r>
              <a:rPr lang="en-US" dirty="0"/>
              <a:t> The system shall generate a unique serial number for each entry request, valid until midnight of the day of the visit.</a:t>
            </a:r>
          </a:p>
        </p:txBody>
      </p:sp>
    </p:spTree>
    <p:extLst>
      <p:ext uri="{BB962C8B-B14F-4D97-AF65-F5344CB8AC3E}">
        <p14:creationId xmlns:p14="http://schemas.microsoft.com/office/powerpoint/2010/main" val="364478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6AE9-4DE7-35B3-24AD-493DA42EDB64}"/>
              </a:ext>
            </a:extLst>
          </p:cNvPr>
          <p:cNvSpPr>
            <a:spLocks noGrp="1"/>
          </p:cNvSpPr>
          <p:nvPr>
            <p:ph type="title"/>
          </p:nvPr>
        </p:nvSpPr>
        <p:spPr/>
        <p:txBody>
          <a:bodyPr/>
          <a:lstStyle/>
          <a:p>
            <a:pPr algn="ctr"/>
            <a:r>
              <a:rPr lang="en-US" b="1" dirty="0"/>
              <a:t>CHAPTER ONE: INTRODUCTION</a:t>
            </a:r>
            <a:endParaRPr lang="en-KE" b="1" dirty="0"/>
          </a:p>
        </p:txBody>
      </p:sp>
      <p:sp>
        <p:nvSpPr>
          <p:cNvPr id="3" name="Content Placeholder 2">
            <a:extLst>
              <a:ext uri="{FF2B5EF4-FFF2-40B4-BE49-F238E27FC236}">
                <a16:creationId xmlns:a16="http://schemas.microsoft.com/office/drawing/2014/main" id="{A17186F3-50BB-33B8-63D3-7FD73378A63B}"/>
              </a:ext>
            </a:extLst>
          </p:cNvPr>
          <p:cNvSpPr>
            <a:spLocks noGrp="1"/>
          </p:cNvSpPr>
          <p:nvPr>
            <p:ph idx="1"/>
          </p:nvPr>
        </p:nvSpPr>
        <p:spPr/>
        <p:txBody>
          <a:bodyPr>
            <a:normAutofit/>
          </a:bodyPr>
          <a:lstStyle/>
          <a:p>
            <a:pPr marL="0" indent="0">
              <a:buNone/>
            </a:pPr>
            <a:r>
              <a:rPr lang="en-US" dirty="0"/>
              <a:t>1.1 Introduction to GPS</a:t>
            </a:r>
          </a:p>
          <a:p>
            <a:pPr marL="0" indent="0">
              <a:buNone/>
            </a:pPr>
            <a:r>
              <a:rPr lang="en-US" dirty="0"/>
              <a:t>1.2 Statement of the problem</a:t>
            </a:r>
          </a:p>
          <a:p>
            <a:pPr marL="0" indent="0">
              <a:buNone/>
            </a:pPr>
            <a:r>
              <a:rPr lang="en-US" dirty="0"/>
              <a:t>1.3 Main aim of the project</a:t>
            </a:r>
          </a:p>
          <a:p>
            <a:pPr marL="0" indent="0">
              <a:buNone/>
            </a:pPr>
            <a:r>
              <a:rPr lang="en-US" dirty="0"/>
              <a:t>1.4 Specific objectives of the project</a:t>
            </a:r>
          </a:p>
          <a:p>
            <a:pPr marL="0" indent="0">
              <a:buNone/>
            </a:pPr>
            <a:r>
              <a:rPr lang="en-US" dirty="0"/>
              <a:t>1.5 Research questions </a:t>
            </a:r>
          </a:p>
          <a:p>
            <a:pPr marL="0" indent="0">
              <a:buNone/>
            </a:pPr>
            <a:r>
              <a:rPr lang="en-US" dirty="0"/>
              <a:t>1.6 Scope of the project</a:t>
            </a:r>
          </a:p>
          <a:p>
            <a:pPr marL="0" indent="0">
              <a:buNone/>
            </a:pPr>
            <a:r>
              <a:rPr lang="en-US" dirty="0"/>
              <a:t>1.7 Limitations of the study</a:t>
            </a:r>
          </a:p>
          <a:p>
            <a:pPr marL="0" indent="0">
              <a:buNone/>
            </a:pPr>
            <a:r>
              <a:rPr lang="en-US" dirty="0"/>
              <a:t>1.8 Benefits and beneficiaries of the study</a:t>
            </a:r>
          </a:p>
          <a:p>
            <a:pPr marL="0" indent="0">
              <a:buNone/>
            </a:pPr>
            <a:r>
              <a:rPr lang="en-US" dirty="0"/>
              <a:t>1.9 Rational of implementing the project</a:t>
            </a:r>
            <a:endParaRPr lang="en-KE" dirty="0"/>
          </a:p>
        </p:txBody>
      </p:sp>
    </p:spTree>
    <p:extLst>
      <p:ext uri="{BB962C8B-B14F-4D97-AF65-F5344CB8AC3E}">
        <p14:creationId xmlns:p14="http://schemas.microsoft.com/office/powerpoint/2010/main" val="4097662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2B6D63-3F18-E9E3-89E6-2317825BC2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A63B17-AF41-ED55-0B7A-5955969F4591}"/>
              </a:ext>
            </a:extLst>
          </p:cNvPr>
          <p:cNvSpPr>
            <a:spLocks noGrp="1"/>
          </p:cNvSpPr>
          <p:nvPr>
            <p:ph type="title"/>
          </p:nvPr>
        </p:nvSpPr>
        <p:spPr/>
        <p:txBody>
          <a:bodyPr/>
          <a:lstStyle/>
          <a:p>
            <a:pPr algn="ctr"/>
            <a:r>
              <a:rPr lang="en-US" b="1" dirty="0"/>
              <a:t>3.6.2.1 Functional Requirements</a:t>
            </a:r>
            <a:endParaRPr lang="en-KE" b="1" dirty="0"/>
          </a:p>
        </p:txBody>
      </p:sp>
      <p:sp>
        <p:nvSpPr>
          <p:cNvPr id="3" name="Content Placeholder 2">
            <a:extLst>
              <a:ext uri="{FF2B5EF4-FFF2-40B4-BE49-F238E27FC236}">
                <a16:creationId xmlns:a16="http://schemas.microsoft.com/office/drawing/2014/main" id="{0F0CF59D-4251-4A65-1563-8A4E0C87690F}"/>
              </a:ext>
            </a:extLst>
          </p:cNvPr>
          <p:cNvSpPr>
            <a:spLocks noGrp="1"/>
          </p:cNvSpPr>
          <p:nvPr>
            <p:ph idx="1"/>
          </p:nvPr>
        </p:nvSpPr>
        <p:spPr/>
        <p:txBody>
          <a:bodyPr>
            <a:normAutofit/>
          </a:bodyPr>
          <a:lstStyle/>
          <a:p>
            <a:pPr marL="0" indent="0">
              <a:buNone/>
            </a:pPr>
            <a:r>
              <a:rPr lang="en-US" b="1" dirty="0"/>
              <a:t>REQ-11:</a:t>
            </a:r>
            <a:r>
              <a:rPr lang="en-US" dirty="0"/>
              <a:t> The system shall send the unique serial number to the user via SMS or email upon successful registration of the entry.</a:t>
            </a:r>
            <a:endParaRPr lang="en-US" b="1" dirty="0"/>
          </a:p>
          <a:p>
            <a:pPr marL="0" indent="0">
              <a:buNone/>
            </a:pPr>
            <a:r>
              <a:rPr lang="en-US" b="1" dirty="0"/>
              <a:t>REQ-12:</a:t>
            </a:r>
            <a:r>
              <a:rPr lang="en-US" dirty="0"/>
              <a:t> Security officers shall verify the user's unique serial number and the details of the items they are carrying against the system records.</a:t>
            </a:r>
          </a:p>
          <a:p>
            <a:pPr marL="0" indent="0">
              <a:buNone/>
            </a:pPr>
            <a:r>
              <a:rPr lang="en-US" b="1" dirty="0"/>
              <a:t>REQ-13:</a:t>
            </a:r>
            <a:r>
              <a:rPr lang="en-US" dirty="0"/>
              <a:t> The system shall allow security officers to grant or deny access based on successful verification.</a:t>
            </a:r>
          </a:p>
          <a:p>
            <a:pPr marL="0" indent="0">
              <a:buNone/>
            </a:pPr>
            <a:r>
              <a:rPr lang="en-US" b="1" dirty="0"/>
              <a:t>REQ-14:</a:t>
            </a:r>
            <a:r>
              <a:rPr lang="en-US" dirty="0"/>
              <a:t> The system shall log all entry and exit attempts, including time stamps and verification results.</a:t>
            </a:r>
          </a:p>
          <a:p>
            <a:pPr marL="0" indent="0">
              <a:buNone/>
            </a:pPr>
            <a:r>
              <a:rPr lang="en-US" b="1" dirty="0"/>
              <a:t>REQ-15:</a:t>
            </a:r>
            <a:r>
              <a:rPr lang="en-US" dirty="0"/>
              <a:t> The system shall follow the same verification process upon exit to ensure all items are accounted for.</a:t>
            </a:r>
          </a:p>
        </p:txBody>
      </p:sp>
    </p:spTree>
    <p:extLst>
      <p:ext uri="{BB962C8B-B14F-4D97-AF65-F5344CB8AC3E}">
        <p14:creationId xmlns:p14="http://schemas.microsoft.com/office/powerpoint/2010/main" val="397114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79DC29-0C38-4CCD-502F-CE72F25AD4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EB89CD-360F-674E-A9D8-2BDC992C0BF1}"/>
              </a:ext>
            </a:extLst>
          </p:cNvPr>
          <p:cNvSpPr>
            <a:spLocks noGrp="1"/>
          </p:cNvSpPr>
          <p:nvPr>
            <p:ph type="title"/>
          </p:nvPr>
        </p:nvSpPr>
        <p:spPr/>
        <p:txBody>
          <a:bodyPr/>
          <a:lstStyle/>
          <a:p>
            <a:pPr algn="ctr"/>
            <a:r>
              <a:rPr lang="en-US" b="1" dirty="0"/>
              <a:t>3.6.2.1 Functional Requirements</a:t>
            </a:r>
            <a:endParaRPr lang="en-KE" b="1" dirty="0"/>
          </a:p>
        </p:txBody>
      </p:sp>
      <p:sp>
        <p:nvSpPr>
          <p:cNvPr id="3" name="Content Placeholder 2">
            <a:extLst>
              <a:ext uri="{FF2B5EF4-FFF2-40B4-BE49-F238E27FC236}">
                <a16:creationId xmlns:a16="http://schemas.microsoft.com/office/drawing/2014/main" id="{FBE3648D-FD3F-9F5F-89D0-46275FF880FD}"/>
              </a:ext>
            </a:extLst>
          </p:cNvPr>
          <p:cNvSpPr>
            <a:spLocks noGrp="1"/>
          </p:cNvSpPr>
          <p:nvPr>
            <p:ph idx="1"/>
          </p:nvPr>
        </p:nvSpPr>
        <p:spPr/>
        <p:txBody>
          <a:bodyPr>
            <a:normAutofit/>
          </a:bodyPr>
          <a:lstStyle/>
          <a:p>
            <a:pPr marL="0" indent="0">
              <a:buNone/>
            </a:pPr>
            <a:r>
              <a:rPr lang="en-US" b="1" dirty="0"/>
              <a:t>REQ-16:</a:t>
            </a:r>
            <a:r>
              <a:rPr lang="en-US" dirty="0"/>
              <a:t> The system shall update the user's status to indicate they have left the premises.</a:t>
            </a:r>
            <a:endParaRPr lang="en-US" b="1" dirty="0"/>
          </a:p>
          <a:p>
            <a:pPr marL="0" indent="0">
              <a:buNone/>
            </a:pPr>
            <a:r>
              <a:rPr lang="en-US" b="1" dirty="0"/>
              <a:t>REQ-17:</a:t>
            </a:r>
            <a:r>
              <a:rPr lang="en-US" dirty="0"/>
              <a:t> The system shall generate reports on campus traffic, including the number of entries and exits, for analysis by the security department.</a:t>
            </a:r>
          </a:p>
          <a:p>
            <a:pPr marL="0" indent="0">
              <a:buNone/>
            </a:pPr>
            <a:r>
              <a:rPr lang="en-US" b="1" dirty="0"/>
              <a:t>REQ-18:</a:t>
            </a:r>
            <a:r>
              <a:rPr lang="en-US" dirty="0"/>
              <a:t> The system shall allow academic staff to access student movement data for monitoring attendance and activities.</a:t>
            </a:r>
          </a:p>
        </p:txBody>
      </p:sp>
    </p:spTree>
    <p:extLst>
      <p:ext uri="{BB962C8B-B14F-4D97-AF65-F5344CB8AC3E}">
        <p14:creationId xmlns:p14="http://schemas.microsoft.com/office/powerpoint/2010/main" val="24323330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B96A6E-F7F8-B127-A868-D614BCF72D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82FC33-7769-3A89-F2DF-55898405365C}"/>
              </a:ext>
            </a:extLst>
          </p:cNvPr>
          <p:cNvSpPr>
            <a:spLocks noGrp="1"/>
          </p:cNvSpPr>
          <p:nvPr>
            <p:ph type="title"/>
          </p:nvPr>
        </p:nvSpPr>
        <p:spPr/>
        <p:txBody>
          <a:bodyPr/>
          <a:lstStyle/>
          <a:p>
            <a:pPr algn="ctr"/>
            <a:r>
              <a:rPr lang="en-US" b="1" dirty="0"/>
              <a:t>3.6.2.2 Non Functional Requirements</a:t>
            </a:r>
            <a:endParaRPr lang="en-KE" b="1" dirty="0"/>
          </a:p>
        </p:txBody>
      </p:sp>
      <p:sp>
        <p:nvSpPr>
          <p:cNvPr id="3" name="Content Placeholder 2">
            <a:extLst>
              <a:ext uri="{FF2B5EF4-FFF2-40B4-BE49-F238E27FC236}">
                <a16:creationId xmlns:a16="http://schemas.microsoft.com/office/drawing/2014/main" id="{C2ADEF6E-EC8B-AF38-A796-E68746132C92}"/>
              </a:ext>
            </a:extLst>
          </p:cNvPr>
          <p:cNvSpPr>
            <a:spLocks noGrp="1"/>
          </p:cNvSpPr>
          <p:nvPr>
            <p:ph idx="1"/>
          </p:nvPr>
        </p:nvSpPr>
        <p:spPr/>
        <p:txBody>
          <a:bodyPr>
            <a:normAutofit/>
          </a:bodyPr>
          <a:lstStyle/>
          <a:p>
            <a:pPr marL="0" indent="0">
              <a:buNone/>
            </a:pPr>
            <a:r>
              <a:rPr lang="en-US" b="1" dirty="0"/>
              <a:t>NFR-1:</a:t>
            </a:r>
            <a:r>
              <a:rPr lang="en-US" dirty="0"/>
              <a:t> The system should handle up to 10,000 concurrent users without performance degradation.</a:t>
            </a:r>
          </a:p>
          <a:p>
            <a:pPr marL="0" indent="0">
              <a:buNone/>
            </a:pPr>
            <a:r>
              <a:rPr lang="en-US" b="1" dirty="0"/>
              <a:t>NFR-2:</a:t>
            </a:r>
            <a:r>
              <a:rPr lang="en-US" dirty="0"/>
              <a:t> Response times for user actions (login, registration, access requests, etc.) should not exceed 2 seconds during normal operations.</a:t>
            </a:r>
          </a:p>
          <a:p>
            <a:pPr marL="0" indent="0">
              <a:buNone/>
            </a:pPr>
            <a:r>
              <a:rPr lang="en-US" b="1" dirty="0"/>
              <a:t>NFR-3:</a:t>
            </a:r>
            <a:r>
              <a:rPr lang="en-US" dirty="0"/>
              <a:t> The system should process access requests and generate unique serial numbers in less than 1 second during peak hours.</a:t>
            </a:r>
          </a:p>
          <a:p>
            <a:pPr marL="0" indent="0">
              <a:buNone/>
            </a:pPr>
            <a:r>
              <a:rPr lang="en-US" b="1" dirty="0"/>
              <a:t>NFR-4:</a:t>
            </a:r>
            <a:r>
              <a:rPr lang="en-US" dirty="0"/>
              <a:t> The system should be scalable to accommodate future expansion to all departments and campuses of MMUST.</a:t>
            </a:r>
          </a:p>
          <a:p>
            <a:pPr marL="0" indent="0">
              <a:buNone/>
            </a:pPr>
            <a:r>
              <a:rPr lang="en-US" b="1" dirty="0"/>
              <a:t>NFR-5:</a:t>
            </a:r>
            <a:r>
              <a:rPr lang="en-US" dirty="0"/>
              <a:t> The system architecture should allow for additional modules (e.g., USSD interface, examination verification system) without requiring major changes to the core infrastructure.</a:t>
            </a:r>
          </a:p>
        </p:txBody>
      </p:sp>
    </p:spTree>
    <p:extLst>
      <p:ext uri="{BB962C8B-B14F-4D97-AF65-F5344CB8AC3E}">
        <p14:creationId xmlns:p14="http://schemas.microsoft.com/office/powerpoint/2010/main" val="16464760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E0BE97-78CA-80BB-87F2-F41609A4DB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D4F200-B1A4-FD48-E2A7-DB196270348D}"/>
              </a:ext>
            </a:extLst>
          </p:cNvPr>
          <p:cNvSpPr>
            <a:spLocks noGrp="1"/>
          </p:cNvSpPr>
          <p:nvPr>
            <p:ph type="title"/>
          </p:nvPr>
        </p:nvSpPr>
        <p:spPr/>
        <p:txBody>
          <a:bodyPr/>
          <a:lstStyle/>
          <a:p>
            <a:pPr algn="ctr"/>
            <a:r>
              <a:rPr lang="en-US" b="1" dirty="0"/>
              <a:t>3.6.2.2 Non Functional Requirements</a:t>
            </a:r>
            <a:endParaRPr lang="en-KE" b="1" dirty="0"/>
          </a:p>
        </p:txBody>
      </p:sp>
      <p:sp>
        <p:nvSpPr>
          <p:cNvPr id="3" name="Content Placeholder 2">
            <a:extLst>
              <a:ext uri="{FF2B5EF4-FFF2-40B4-BE49-F238E27FC236}">
                <a16:creationId xmlns:a16="http://schemas.microsoft.com/office/drawing/2014/main" id="{82D61120-DF0C-E86B-130E-BB500C532138}"/>
              </a:ext>
            </a:extLst>
          </p:cNvPr>
          <p:cNvSpPr>
            <a:spLocks noGrp="1"/>
          </p:cNvSpPr>
          <p:nvPr>
            <p:ph idx="1"/>
          </p:nvPr>
        </p:nvSpPr>
        <p:spPr/>
        <p:txBody>
          <a:bodyPr>
            <a:normAutofit lnSpcReduction="10000"/>
          </a:bodyPr>
          <a:lstStyle/>
          <a:p>
            <a:pPr marL="0" indent="0">
              <a:buNone/>
            </a:pPr>
            <a:r>
              <a:rPr lang="en-US" b="1" dirty="0"/>
              <a:t>NFR-6:</a:t>
            </a:r>
            <a:r>
              <a:rPr lang="en-US" dirty="0"/>
              <a:t> The system should handle a growing number of users and entries/exits, supporting at least a 50% increase in users over the next 5 years.</a:t>
            </a:r>
          </a:p>
          <a:p>
            <a:pPr marL="0" indent="0">
              <a:buNone/>
            </a:pPr>
            <a:r>
              <a:rPr lang="en-US" b="1" dirty="0"/>
              <a:t>NFR-7:</a:t>
            </a:r>
            <a:r>
              <a:rPr lang="en-US" dirty="0"/>
              <a:t> The system should enforce strong user authentication (e.g., university credentials) to prevent unauthorized access.</a:t>
            </a:r>
          </a:p>
          <a:p>
            <a:pPr marL="0" indent="0">
              <a:buNone/>
            </a:pPr>
            <a:r>
              <a:rPr lang="en-US" b="1" dirty="0"/>
              <a:t>NFR-8:</a:t>
            </a:r>
            <a:r>
              <a:rPr lang="en-US" dirty="0"/>
              <a:t> All sensitive data (e.g., passwords, unique serial numbers, personal information) should be encrypted both at rest and in transit using industry-standard encryption protocols (e.g., AES-256).</a:t>
            </a:r>
          </a:p>
          <a:p>
            <a:pPr marL="0" indent="0">
              <a:buNone/>
            </a:pPr>
            <a:r>
              <a:rPr lang="en-US" b="1" dirty="0"/>
              <a:t>NFR-9:</a:t>
            </a:r>
            <a:r>
              <a:rPr lang="en-US" dirty="0"/>
              <a:t> The system should implement role-based access control (RBAC) to ensure that only authorized personnel (e.g., security officers) have access to critical system functions.</a:t>
            </a:r>
          </a:p>
          <a:p>
            <a:pPr marL="0" indent="0">
              <a:buNone/>
            </a:pPr>
            <a:r>
              <a:rPr lang="en-US" b="1" dirty="0"/>
              <a:t>NFR-10:</a:t>
            </a:r>
            <a:r>
              <a:rPr lang="en-US" dirty="0"/>
              <a:t> Regular security audits and vulnerability assessments should be conducted to identify and mitigate potential security threats.</a:t>
            </a:r>
          </a:p>
        </p:txBody>
      </p:sp>
    </p:spTree>
    <p:extLst>
      <p:ext uri="{BB962C8B-B14F-4D97-AF65-F5344CB8AC3E}">
        <p14:creationId xmlns:p14="http://schemas.microsoft.com/office/powerpoint/2010/main" val="17298870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2AAF49-955F-7007-7E87-B1FDBB3FF3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93372E-4480-D840-226C-E402B4E426F5}"/>
              </a:ext>
            </a:extLst>
          </p:cNvPr>
          <p:cNvSpPr>
            <a:spLocks noGrp="1"/>
          </p:cNvSpPr>
          <p:nvPr>
            <p:ph type="title"/>
          </p:nvPr>
        </p:nvSpPr>
        <p:spPr/>
        <p:txBody>
          <a:bodyPr/>
          <a:lstStyle/>
          <a:p>
            <a:pPr algn="ctr"/>
            <a:r>
              <a:rPr lang="en-US" b="1" dirty="0"/>
              <a:t>3.6.2.2 Non Functional Requirements</a:t>
            </a:r>
            <a:endParaRPr lang="en-KE" b="1" dirty="0"/>
          </a:p>
        </p:txBody>
      </p:sp>
      <p:sp>
        <p:nvSpPr>
          <p:cNvPr id="3" name="Content Placeholder 2">
            <a:extLst>
              <a:ext uri="{FF2B5EF4-FFF2-40B4-BE49-F238E27FC236}">
                <a16:creationId xmlns:a16="http://schemas.microsoft.com/office/drawing/2014/main" id="{52FC2426-5E88-6DA6-F4A9-2B520E44C7EE}"/>
              </a:ext>
            </a:extLst>
          </p:cNvPr>
          <p:cNvSpPr>
            <a:spLocks noGrp="1"/>
          </p:cNvSpPr>
          <p:nvPr>
            <p:ph idx="1"/>
          </p:nvPr>
        </p:nvSpPr>
        <p:spPr/>
        <p:txBody>
          <a:bodyPr>
            <a:normAutofit/>
          </a:bodyPr>
          <a:lstStyle/>
          <a:p>
            <a:pPr marL="0" indent="0">
              <a:buNone/>
            </a:pPr>
            <a:r>
              <a:rPr lang="en-US" b="1" dirty="0"/>
              <a:t>NFR-11:</a:t>
            </a:r>
            <a:r>
              <a:rPr lang="en-US" dirty="0"/>
              <a:t> The user interface (UI) should be intuitive, with clear instructions and easy navigation, ensuring users with basic digital literacy can operate the system.</a:t>
            </a:r>
          </a:p>
          <a:p>
            <a:pPr marL="0" indent="0">
              <a:buNone/>
            </a:pPr>
            <a:r>
              <a:rPr lang="en-US" b="1" dirty="0"/>
              <a:t>NFR-12:</a:t>
            </a:r>
            <a:r>
              <a:rPr lang="en-US" dirty="0"/>
              <a:t> The system should be accessible to users with disabilities by adhering to web accessibility standards such as WCAG 2.1 Level AA.</a:t>
            </a:r>
          </a:p>
          <a:p>
            <a:pPr marL="0" indent="0">
              <a:buNone/>
            </a:pPr>
            <a:r>
              <a:rPr lang="en-US" b="1" dirty="0"/>
              <a:t>NFR-13:</a:t>
            </a:r>
            <a:r>
              <a:rPr lang="en-US" dirty="0"/>
              <a:t> The USSD interface should be simple and efficient, allowing users to complete access requests within 3-5 steps.</a:t>
            </a:r>
          </a:p>
          <a:p>
            <a:pPr marL="0" indent="0">
              <a:buNone/>
            </a:pPr>
            <a:r>
              <a:rPr lang="en-US" b="1" dirty="0"/>
              <a:t>NFR-14:</a:t>
            </a:r>
            <a:r>
              <a:rPr lang="en-US" dirty="0"/>
              <a:t> The system should maintain a minimum uptime of 99.9% annually, ensuring continuous availability for users.</a:t>
            </a:r>
          </a:p>
          <a:p>
            <a:pPr marL="0" indent="0">
              <a:buNone/>
            </a:pPr>
            <a:r>
              <a:rPr lang="en-US" b="1" dirty="0"/>
              <a:t>NFR-15:</a:t>
            </a:r>
            <a:r>
              <a:rPr lang="en-US" dirty="0"/>
              <a:t> The system should have built-in redundancy for critical components, ensuring it remains operational in case of hardware or software failures</a:t>
            </a:r>
          </a:p>
        </p:txBody>
      </p:sp>
    </p:spTree>
    <p:extLst>
      <p:ext uri="{BB962C8B-B14F-4D97-AF65-F5344CB8AC3E}">
        <p14:creationId xmlns:p14="http://schemas.microsoft.com/office/powerpoint/2010/main" val="25828227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663FD1-2837-F309-FCD1-1649D7EEF7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A94EA1-8DB8-45ED-A2E2-01127EC43C84}"/>
              </a:ext>
            </a:extLst>
          </p:cNvPr>
          <p:cNvSpPr>
            <a:spLocks noGrp="1"/>
          </p:cNvSpPr>
          <p:nvPr>
            <p:ph type="title"/>
          </p:nvPr>
        </p:nvSpPr>
        <p:spPr/>
        <p:txBody>
          <a:bodyPr/>
          <a:lstStyle/>
          <a:p>
            <a:pPr algn="ctr"/>
            <a:r>
              <a:rPr lang="en-US" dirty="0"/>
              <a:t>3.7  Software development methodology</a:t>
            </a:r>
            <a:endParaRPr lang="en-KE" dirty="0"/>
          </a:p>
        </p:txBody>
      </p:sp>
      <p:sp>
        <p:nvSpPr>
          <p:cNvPr id="3" name="Content Placeholder 2">
            <a:extLst>
              <a:ext uri="{FF2B5EF4-FFF2-40B4-BE49-F238E27FC236}">
                <a16:creationId xmlns:a16="http://schemas.microsoft.com/office/drawing/2014/main" id="{4D626030-8884-6B0F-D3F4-824753517D0C}"/>
              </a:ext>
            </a:extLst>
          </p:cNvPr>
          <p:cNvSpPr>
            <a:spLocks noGrp="1"/>
          </p:cNvSpPr>
          <p:nvPr>
            <p:ph idx="1"/>
          </p:nvPr>
        </p:nvSpPr>
        <p:spPr/>
        <p:txBody>
          <a:bodyPr>
            <a:normAutofit fontScale="92500"/>
          </a:bodyPr>
          <a:lstStyle/>
          <a:p>
            <a:pPr marL="0" indent="0">
              <a:buNone/>
            </a:pPr>
            <a:r>
              <a:rPr lang="en-US" b="1" dirty="0"/>
              <a:t>Chosen Methodology:</a:t>
            </a:r>
            <a:r>
              <a:rPr lang="en-US" dirty="0"/>
              <a:t> Agile Development</a:t>
            </a:r>
          </a:p>
          <a:p>
            <a:pPr marL="0" indent="0">
              <a:buNone/>
            </a:pPr>
            <a:r>
              <a:rPr lang="en-US" dirty="0"/>
              <a:t>Justification:</a:t>
            </a:r>
          </a:p>
          <a:p>
            <a:pPr marL="0" indent="0">
              <a:buNone/>
            </a:pPr>
            <a:r>
              <a:rPr lang="en-US" b="1" dirty="0"/>
              <a:t>Flexibility:</a:t>
            </a:r>
            <a:r>
              <a:rPr lang="en-US" dirty="0"/>
              <a:t> Agile allows for iterative development, enabling regular feedback from users and stakeholders, which is crucial for a user-centered system like the GPS.</a:t>
            </a:r>
          </a:p>
          <a:p>
            <a:pPr marL="0" indent="0">
              <a:buNone/>
            </a:pPr>
            <a:r>
              <a:rPr lang="en-US" b="1" dirty="0"/>
              <a:t>Rapid Prototyping:</a:t>
            </a:r>
            <a:r>
              <a:rPr lang="en-US" dirty="0"/>
              <a:t> Quick iterations and prototypes can be developed and tested within the university environment, facilitating adjustments based on user feedback.</a:t>
            </a:r>
          </a:p>
          <a:p>
            <a:pPr marL="0" indent="0">
              <a:buNone/>
            </a:pPr>
            <a:r>
              <a:rPr lang="en-US" b="1" dirty="0"/>
              <a:t>Collaboration:</a:t>
            </a:r>
            <a:r>
              <a:rPr lang="en-US" dirty="0"/>
              <a:t> Promotes active collaboration between developers, security personnel, and university management, ensuring the system meets the diverse needs of all user groups.</a:t>
            </a:r>
          </a:p>
          <a:p>
            <a:pPr marL="0" indent="0">
              <a:buNone/>
            </a:pPr>
            <a:r>
              <a:rPr lang="en-US" b="1" dirty="0"/>
              <a:t>Continuous Improvement:</a:t>
            </a:r>
            <a:r>
              <a:rPr lang="en-US" dirty="0"/>
              <a:t> Agile methodology supports ongoing improvements based on real-time user interactions and evolving requirements, essential for a security system that must adapt to various scenarios and threats.</a:t>
            </a:r>
          </a:p>
        </p:txBody>
      </p:sp>
    </p:spTree>
    <p:extLst>
      <p:ext uri="{BB962C8B-B14F-4D97-AF65-F5344CB8AC3E}">
        <p14:creationId xmlns:p14="http://schemas.microsoft.com/office/powerpoint/2010/main" val="19548643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D1413-F86A-510D-F9A5-5A4166126C07}"/>
              </a:ext>
            </a:extLst>
          </p:cNvPr>
          <p:cNvSpPr>
            <a:spLocks noGrp="1"/>
          </p:cNvSpPr>
          <p:nvPr>
            <p:ph type="title"/>
          </p:nvPr>
        </p:nvSpPr>
        <p:spPr/>
        <p:txBody>
          <a:bodyPr/>
          <a:lstStyle/>
          <a:p>
            <a:pPr algn="ctr"/>
            <a:r>
              <a:rPr lang="en-US" dirty="0"/>
              <a:t>APPENDICES</a:t>
            </a:r>
            <a:endParaRPr lang="en-KE" dirty="0"/>
          </a:p>
        </p:txBody>
      </p:sp>
      <p:sp>
        <p:nvSpPr>
          <p:cNvPr id="3" name="Content Placeholder 2">
            <a:extLst>
              <a:ext uri="{FF2B5EF4-FFF2-40B4-BE49-F238E27FC236}">
                <a16:creationId xmlns:a16="http://schemas.microsoft.com/office/drawing/2014/main" id="{F093FBF5-0858-9D22-1C09-A2B2F059D1A4}"/>
              </a:ext>
            </a:extLst>
          </p:cNvPr>
          <p:cNvSpPr>
            <a:spLocks noGrp="1"/>
          </p:cNvSpPr>
          <p:nvPr>
            <p:ph idx="1"/>
          </p:nvPr>
        </p:nvSpPr>
        <p:spPr/>
        <p:txBody>
          <a:bodyPr/>
          <a:lstStyle/>
          <a:p>
            <a:pPr marL="514350" indent="-514350">
              <a:buAutoNum type="alphaUcPeriod"/>
            </a:pPr>
            <a:r>
              <a:rPr lang="en-US" dirty="0"/>
              <a:t>Development tools and technologies</a:t>
            </a:r>
          </a:p>
          <a:p>
            <a:pPr marL="514350" indent="-514350">
              <a:buAutoNum type="alphaUcPeriod"/>
            </a:pPr>
            <a:r>
              <a:rPr lang="en-US" dirty="0"/>
              <a:t>Project Schedule</a:t>
            </a:r>
          </a:p>
          <a:p>
            <a:pPr marL="514350" indent="-514350">
              <a:buAutoNum type="alphaUcPeriod"/>
            </a:pPr>
            <a:r>
              <a:rPr lang="en-US" dirty="0"/>
              <a:t>Project Budget</a:t>
            </a:r>
          </a:p>
          <a:p>
            <a:pPr marL="514350" indent="-514350">
              <a:buAutoNum type="arabicPeriod"/>
            </a:pPr>
            <a:endParaRPr lang="en-KE" dirty="0"/>
          </a:p>
        </p:txBody>
      </p:sp>
    </p:spTree>
    <p:extLst>
      <p:ext uri="{BB962C8B-B14F-4D97-AF65-F5344CB8AC3E}">
        <p14:creationId xmlns:p14="http://schemas.microsoft.com/office/powerpoint/2010/main" val="42546366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59062-E4BB-FBB6-DC18-82B712CC955C}"/>
              </a:ext>
            </a:extLst>
          </p:cNvPr>
          <p:cNvSpPr>
            <a:spLocks noGrp="1"/>
          </p:cNvSpPr>
          <p:nvPr>
            <p:ph type="title"/>
          </p:nvPr>
        </p:nvSpPr>
        <p:spPr/>
        <p:txBody>
          <a:bodyPr/>
          <a:lstStyle/>
          <a:p>
            <a:pPr algn="ctr"/>
            <a:r>
              <a:rPr lang="en-US" b="1" dirty="0"/>
              <a:t>A. Development tools and technologies</a:t>
            </a:r>
            <a:endParaRPr lang="en-KE" b="1" dirty="0"/>
          </a:p>
        </p:txBody>
      </p:sp>
      <p:sp>
        <p:nvSpPr>
          <p:cNvPr id="3" name="Content Placeholder 2">
            <a:extLst>
              <a:ext uri="{FF2B5EF4-FFF2-40B4-BE49-F238E27FC236}">
                <a16:creationId xmlns:a16="http://schemas.microsoft.com/office/drawing/2014/main" id="{522F5BC2-B7EB-3EE5-59AD-84D7E9233FBA}"/>
              </a:ext>
            </a:extLst>
          </p:cNvPr>
          <p:cNvSpPr>
            <a:spLocks noGrp="1"/>
          </p:cNvSpPr>
          <p:nvPr>
            <p:ph idx="1"/>
          </p:nvPr>
        </p:nvSpPr>
        <p:spPr/>
        <p:txBody>
          <a:bodyPr/>
          <a:lstStyle/>
          <a:p>
            <a:pPr marL="0" indent="0">
              <a:buNone/>
            </a:pPr>
            <a:r>
              <a:rPr lang="en-US" b="1" dirty="0"/>
              <a:t>Frontend Development: </a:t>
            </a:r>
            <a:r>
              <a:rPr lang="en-US" dirty="0"/>
              <a:t>React.js with Material UI</a:t>
            </a:r>
          </a:p>
          <a:p>
            <a:pPr marL="0" indent="0">
              <a:buNone/>
            </a:pPr>
            <a:r>
              <a:rPr lang="en-US" b="1" dirty="0"/>
              <a:t>Backend Development: </a:t>
            </a:r>
            <a:r>
              <a:rPr lang="en-US" dirty="0"/>
              <a:t>ASP.NET Core</a:t>
            </a:r>
          </a:p>
          <a:p>
            <a:pPr marL="0" indent="0">
              <a:buNone/>
            </a:pPr>
            <a:r>
              <a:rPr lang="en-US" b="1" dirty="0"/>
              <a:t>Database: </a:t>
            </a:r>
            <a:r>
              <a:rPr lang="en-US" dirty="0"/>
              <a:t>SQL Server</a:t>
            </a:r>
          </a:p>
          <a:p>
            <a:pPr marL="0" indent="0">
              <a:buNone/>
            </a:pPr>
            <a:r>
              <a:rPr lang="en-US" b="1" dirty="0"/>
              <a:t>Hosting: </a:t>
            </a:r>
            <a:r>
              <a:rPr lang="en-US" dirty="0"/>
              <a:t>Microsoft Azure</a:t>
            </a:r>
          </a:p>
          <a:p>
            <a:pPr marL="0" indent="0">
              <a:buNone/>
            </a:pPr>
            <a:r>
              <a:rPr lang="en-US" b="1" dirty="0"/>
              <a:t>Development Environment: </a:t>
            </a:r>
            <a:r>
              <a:rPr lang="en-US" dirty="0"/>
              <a:t>Visual Studio</a:t>
            </a:r>
          </a:p>
          <a:p>
            <a:pPr marL="0" indent="0">
              <a:buNone/>
            </a:pPr>
            <a:r>
              <a:rPr lang="en-US" b="1" dirty="0"/>
              <a:t>Version Control: </a:t>
            </a:r>
            <a:r>
              <a:rPr lang="en-US" dirty="0"/>
              <a:t>Git and GitHub</a:t>
            </a:r>
          </a:p>
          <a:p>
            <a:pPr marL="0" indent="0">
              <a:buNone/>
            </a:pPr>
            <a:r>
              <a:rPr lang="en-US" b="1" dirty="0"/>
              <a:t>USSD Integration: </a:t>
            </a:r>
            <a:r>
              <a:rPr lang="en-US" dirty="0"/>
              <a:t>Africa’s Talking API</a:t>
            </a:r>
          </a:p>
        </p:txBody>
      </p:sp>
    </p:spTree>
    <p:extLst>
      <p:ext uri="{BB962C8B-B14F-4D97-AF65-F5344CB8AC3E}">
        <p14:creationId xmlns:p14="http://schemas.microsoft.com/office/powerpoint/2010/main" val="29667265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79FC6-A0B5-21E7-B417-9496A625BA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46DEC3-81C8-2A2B-21A5-A8ADE00F89A6}"/>
              </a:ext>
            </a:extLst>
          </p:cNvPr>
          <p:cNvSpPr>
            <a:spLocks noGrp="1"/>
          </p:cNvSpPr>
          <p:nvPr>
            <p:ph type="title"/>
          </p:nvPr>
        </p:nvSpPr>
        <p:spPr/>
        <p:txBody>
          <a:bodyPr/>
          <a:lstStyle/>
          <a:p>
            <a:pPr algn="ctr"/>
            <a:r>
              <a:rPr lang="en-US" b="1" dirty="0"/>
              <a:t>B. Project Schedule</a:t>
            </a:r>
            <a:endParaRPr lang="en-KE" b="1" dirty="0"/>
          </a:p>
        </p:txBody>
      </p:sp>
      <p:graphicFrame>
        <p:nvGraphicFramePr>
          <p:cNvPr id="4" name="Content Placeholder 3">
            <a:extLst>
              <a:ext uri="{FF2B5EF4-FFF2-40B4-BE49-F238E27FC236}">
                <a16:creationId xmlns:a16="http://schemas.microsoft.com/office/drawing/2014/main" id="{8A789467-D92A-3FF5-DE57-ABCEF1D70F2F}"/>
              </a:ext>
            </a:extLst>
          </p:cNvPr>
          <p:cNvGraphicFramePr>
            <a:graphicFrameLocks noGrp="1"/>
          </p:cNvGraphicFramePr>
          <p:nvPr>
            <p:ph idx="1"/>
            <p:extLst>
              <p:ext uri="{D42A27DB-BD31-4B8C-83A1-F6EECF244321}">
                <p14:modId xmlns:p14="http://schemas.microsoft.com/office/powerpoint/2010/main" val="4163696011"/>
              </p:ext>
            </p:extLst>
          </p:nvPr>
        </p:nvGraphicFramePr>
        <p:xfrm>
          <a:off x="838200" y="1825625"/>
          <a:ext cx="4206240" cy="350520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038879395"/>
                    </a:ext>
                  </a:extLst>
                </a:gridCol>
                <a:gridCol w="2103120">
                  <a:extLst>
                    <a:ext uri="{9D8B030D-6E8A-4147-A177-3AD203B41FA5}">
                      <a16:colId xmlns:a16="http://schemas.microsoft.com/office/drawing/2014/main" val="2008272286"/>
                    </a:ext>
                  </a:extLst>
                </a:gridCol>
              </a:tblGrid>
              <a:tr h="370840">
                <a:tc>
                  <a:txBody>
                    <a:bodyPr/>
                    <a:lstStyle/>
                    <a:p>
                      <a:r>
                        <a:rPr lang="en-US" dirty="0"/>
                        <a:t>Task</a:t>
                      </a:r>
                      <a:endParaRPr lang="en-KE" dirty="0"/>
                    </a:p>
                  </a:txBody>
                  <a:tcPr/>
                </a:tc>
                <a:tc>
                  <a:txBody>
                    <a:bodyPr/>
                    <a:lstStyle/>
                    <a:p>
                      <a:r>
                        <a:rPr lang="en-US" dirty="0"/>
                        <a:t>Duration(Months)</a:t>
                      </a:r>
                      <a:endParaRPr lang="en-KE" dirty="0"/>
                    </a:p>
                  </a:txBody>
                  <a:tcPr/>
                </a:tc>
                <a:extLst>
                  <a:ext uri="{0D108BD9-81ED-4DB2-BD59-A6C34878D82A}">
                    <a16:rowId xmlns:a16="http://schemas.microsoft.com/office/drawing/2014/main" val="2349242754"/>
                  </a:ext>
                </a:extLst>
              </a:tr>
              <a:tr h="370840">
                <a:tc>
                  <a:txBody>
                    <a:bodyPr/>
                    <a:lstStyle/>
                    <a:p>
                      <a:r>
                        <a:rPr lang="en-US" dirty="0"/>
                        <a:t>Project Planning</a:t>
                      </a:r>
                      <a:endParaRPr lang="en-KE" dirty="0"/>
                    </a:p>
                  </a:txBody>
                  <a:tcPr/>
                </a:tc>
                <a:tc>
                  <a:txBody>
                    <a:bodyPr/>
                    <a:lstStyle/>
                    <a:p>
                      <a:r>
                        <a:rPr lang="en-US" dirty="0"/>
                        <a:t>2</a:t>
                      </a:r>
                      <a:endParaRPr lang="en-KE" dirty="0"/>
                    </a:p>
                  </a:txBody>
                  <a:tcPr/>
                </a:tc>
                <a:extLst>
                  <a:ext uri="{0D108BD9-81ED-4DB2-BD59-A6C34878D82A}">
                    <a16:rowId xmlns:a16="http://schemas.microsoft.com/office/drawing/2014/main" val="1423384152"/>
                  </a:ext>
                </a:extLst>
              </a:tr>
              <a:tr h="370840">
                <a:tc>
                  <a:txBody>
                    <a:bodyPr/>
                    <a:lstStyle/>
                    <a:p>
                      <a:r>
                        <a:rPr lang="en-US" dirty="0"/>
                        <a:t>Requirement Gathering</a:t>
                      </a:r>
                      <a:endParaRPr lang="en-KE" dirty="0"/>
                    </a:p>
                  </a:txBody>
                  <a:tcPr/>
                </a:tc>
                <a:tc>
                  <a:txBody>
                    <a:bodyPr/>
                    <a:lstStyle/>
                    <a:p>
                      <a:r>
                        <a:rPr lang="en-US" dirty="0"/>
                        <a:t>3</a:t>
                      </a:r>
                      <a:endParaRPr lang="en-KE" dirty="0"/>
                    </a:p>
                  </a:txBody>
                  <a:tcPr/>
                </a:tc>
                <a:extLst>
                  <a:ext uri="{0D108BD9-81ED-4DB2-BD59-A6C34878D82A}">
                    <a16:rowId xmlns:a16="http://schemas.microsoft.com/office/drawing/2014/main" val="2062832722"/>
                  </a:ext>
                </a:extLst>
              </a:tr>
              <a:tr h="370840">
                <a:tc>
                  <a:txBody>
                    <a:bodyPr/>
                    <a:lstStyle/>
                    <a:p>
                      <a:r>
                        <a:rPr lang="en-US" dirty="0"/>
                        <a:t>System Design</a:t>
                      </a:r>
                      <a:endParaRPr lang="en-KE" dirty="0"/>
                    </a:p>
                  </a:txBody>
                  <a:tcPr/>
                </a:tc>
                <a:tc>
                  <a:txBody>
                    <a:bodyPr/>
                    <a:lstStyle/>
                    <a:p>
                      <a:r>
                        <a:rPr lang="en-US" dirty="0"/>
                        <a:t>3</a:t>
                      </a:r>
                      <a:endParaRPr lang="en-KE" dirty="0"/>
                    </a:p>
                  </a:txBody>
                  <a:tcPr/>
                </a:tc>
                <a:extLst>
                  <a:ext uri="{0D108BD9-81ED-4DB2-BD59-A6C34878D82A}">
                    <a16:rowId xmlns:a16="http://schemas.microsoft.com/office/drawing/2014/main" val="4291902760"/>
                  </a:ext>
                </a:extLst>
              </a:tr>
              <a:tr h="370840">
                <a:tc>
                  <a:txBody>
                    <a:bodyPr/>
                    <a:lstStyle/>
                    <a:p>
                      <a:r>
                        <a:rPr lang="en-US" dirty="0"/>
                        <a:t>Development</a:t>
                      </a:r>
                      <a:endParaRPr lang="en-KE" dirty="0"/>
                    </a:p>
                  </a:txBody>
                  <a:tcPr/>
                </a:tc>
                <a:tc>
                  <a:txBody>
                    <a:bodyPr/>
                    <a:lstStyle/>
                    <a:p>
                      <a:r>
                        <a:rPr lang="en-US" dirty="0"/>
                        <a:t>4</a:t>
                      </a:r>
                      <a:endParaRPr lang="en-KE" dirty="0"/>
                    </a:p>
                  </a:txBody>
                  <a:tcPr/>
                </a:tc>
                <a:extLst>
                  <a:ext uri="{0D108BD9-81ED-4DB2-BD59-A6C34878D82A}">
                    <a16:rowId xmlns:a16="http://schemas.microsoft.com/office/drawing/2014/main" val="1012794658"/>
                  </a:ext>
                </a:extLst>
              </a:tr>
              <a:tr h="370840">
                <a:tc>
                  <a:txBody>
                    <a:bodyPr/>
                    <a:lstStyle/>
                    <a:p>
                      <a:r>
                        <a:rPr lang="en-US" dirty="0"/>
                        <a:t>Testing and Quality Assurance</a:t>
                      </a:r>
                      <a:endParaRPr lang="en-KE" dirty="0"/>
                    </a:p>
                  </a:txBody>
                  <a:tcPr/>
                </a:tc>
                <a:tc>
                  <a:txBody>
                    <a:bodyPr/>
                    <a:lstStyle/>
                    <a:p>
                      <a:r>
                        <a:rPr lang="en-US" dirty="0"/>
                        <a:t>2</a:t>
                      </a:r>
                      <a:endParaRPr lang="en-KE" dirty="0"/>
                    </a:p>
                  </a:txBody>
                  <a:tcPr/>
                </a:tc>
                <a:extLst>
                  <a:ext uri="{0D108BD9-81ED-4DB2-BD59-A6C34878D82A}">
                    <a16:rowId xmlns:a16="http://schemas.microsoft.com/office/drawing/2014/main" val="3473522489"/>
                  </a:ext>
                </a:extLst>
              </a:tr>
              <a:tr h="370840">
                <a:tc>
                  <a:txBody>
                    <a:bodyPr/>
                    <a:lstStyle/>
                    <a:p>
                      <a:r>
                        <a:rPr lang="en-US" dirty="0"/>
                        <a:t>Deployment</a:t>
                      </a:r>
                      <a:endParaRPr lang="en-KE" dirty="0"/>
                    </a:p>
                  </a:txBody>
                  <a:tcPr/>
                </a:tc>
                <a:tc>
                  <a:txBody>
                    <a:bodyPr/>
                    <a:lstStyle/>
                    <a:p>
                      <a:r>
                        <a:rPr lang="en-US" dirty="0"/>
                        <a:t>2</a:t>
                      </a:r>
                      <a:endParaRPr lang="en-KE" dirty="0"/>
                    </a:p>
                  </a:txBody>
                  <a:tcPr/>
                </a:tc>
                <a:extLst>
                  <a:ext uri="{0D108BD9-81ED-4DB2-BD59-A6C34878D82A}">
                    <a16:rowId xmlns:a16="http://schemas.microsoft.com/office/drawing/2014/main" val="1817713597"/>
                  </a:ext>
                </a:extLst>
              </a:tr>
              <a:tr h="370840">
                <a:tc>
                  <a:txBody>
                    <a:bodyPr/>
                    <a:lstStyle/>
                    <a:p>
                      <a:r>
                        <a:rPr lang="en-US" b="1" dirty="0"/>
                        <a:t>Total</a:t>
                      </a:r>
                      <a:endParaRPr lang="en-KE" b="1" dirty="0"/>
                    </a:p>
                  </a:txBody>
                  <a:tcPr/>
                </a:tc>
                <a:tc>
                  <a:txBody>
                    <a:bodyPr/>
                    <a:lstStyle/>
                    <a:p>
                      <a:r>
                        <a:rPr lang="en-US" dirty="0"/>
                        <a:t>14</a:t>
                      </a:r>
                      <a:endParaRPr lang="en-KE" dirty="0"/>
                    </a:p>
                  </a:txBody>
                  <a:tcPr/>
                </a:tc>
                <a:extLst>
                  <a:ext uri="{0D108BD9-81ED-4DB2-BD59-A6C34878D82A}">
                    <a16:rowId xmlns:a16="http://schemas.microsoft.com/office/drawing/2014/main" val="799951412"/>
                  </a:ext>
                </a:extLst>
              </a:tr>
            </a:tbl>
          </a:graphicData>
        </a:graphic>
      </p:graphicFrame>
    </p:spTree>
    <p:extLst>
      <p:ext uri="{BB962C8B-B14F-4D97-AF65-F5344CB8AC3E}">
        <p14:creationId xmlns:p14="http://schemas.microsoft.com/office/powerpoint/2010/main" val="42047358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8486F1-5A72-8EFD-0713-C8197AFEA1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C0E08E-2EB7-7FDE-63F0-12F21E08D3A1}"/>
              </a:ext>
            </a:extLst>
          </p:cNvPr>
          <p:cNvSpPr>
            <a:spLocks noGrp="1"/>
          </p:cNvSpPr>
          <p:nvPr>
            <p:ph type="title"/>
          </p:nvPr>
        </p:nvSpPr>
        <p:spPr/>
        <p:txBody>
          <a:bodyPr/>
          <a:lstStyle/>
          <a:p>
            <a:pPr algn="ctr"/>
            <a:r>
              <a:rPr lang="en-US" b="1" dirty="0"/>
              <a:t>C. Project Budget</a:t>
            </a:r>
            <a:endParaRPr lang="en-KE" b="1" dirty="0"/>
          </a:p>
        </p:txBody>
      </p:sp>
      <p:graphicFrame>
        <p:nvGraphicFramePr>
          <p:cNvPr id="4" name="Content Placeholder 3">
            <a:extLst>
              <a:ext uri="{FF2B5EF4-FFF2-40B4-BE49-F238E27FC236}">
                <a16:creationId xmlns:a16="http://schemas.microsoft.com/office/drawing/2014/main" id="{92A42A2F-9934-81E5-6FD5-8522FCFD1F5E}"/>
              </a:ext>
            </a:extLst>
          </p:cNvPr>
          <p:cNvGraphicFramePr>
            <a:graphicFrameLocks noGrp="1"/>
          </p:cNvGraphicFramePr>
          <p:nvPr>
            <p:ph idx="1"/>
            <p:extLst>
              <p:ext uri="{D42A27DB-BD31-4B8C-83A1-F6EECF244321}">
                <p14:modId xmlns:p14="http://schemas.microsoft.com/office/powerpoint/2010/main" val="1380590892"/>
              </p:ext>
            </p:extLst>
          </p:nvPr>
        </p:nvGraphicFramePr>
        <p:xfrm>
          <a:off x="838200" y="1825625"/>
          <a:ext cx="4206240" cy="259588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038879395"/>
                    </a:ext>
                  </a:extLst>
                </a:gridCol>
                <a:gridCol w="2103120">
                  <a:extLst>
                    <a:ext uri="{9D8B030D-6E8A-4147-A177-3AD203B41FA5}">
                      <a16:colId xmlns:a16="http://schemas.microsoft.com/office/drawing/2014/main" val="2008272286"/>
                    </a:ext>
                  </a:extLst>
                </a:gridCol>
              </a:tblGrid>
              <a:tr h="370840">
                <a:tc>
                  <a:txBody>
                    <a:bodyPr/>
                    <a:lstStyle/>
                    <a:p>
                      <a:r>
                        <a:rPr lang="en-US" dirty="0"/>
                        <a:t>Item</a:t>
                      </a:r>
                      <a:endParaRPr lang="en-KE" dirty="0"/>
                    </a:p>
                  </a:txBody>
                  <a:tcPr/>
                </a:tc>
                <a:tc>
                  <a:txBody>
                    <a:bodyPr/>
                    <a:lstStyle/>
                    <a:p>
                      <a:r>
                        <a:rPr lang="en-US" dirty="0"/>
                        <a:t>Cost(Ksh.)</a:t>
                      </a:r>
                      <a:endParaRPr lang="en-KE" dirty="0"/>
                    </a:p>
                  </a:txBody>
                  <a:tcPr/>
                </a:tc>
                <a:extLst>
                  <a:ext uri="{0D108BD9-81ED-4DB2-BD59-A6C34878D82A}">
                    <a16:rowId xmlns:a16="http://schemas.microsoft.com/office/drawing/2014/main" val="2349242754"/>
                  </a:ext>
                </a:extLst>
              </a:tr>
              <a:tr h="370840">
                <a:tc>
                  <a:txBody>
                    <a:bodyPr/>
                    <a:lstStyle/>
                    <a:p>
                      <a:r>
                        <a:rPr lang="en-US" dirty="0"/>
                        <a:t>Developers</a:t>
                      </a:r>
                      <a:endParaRPr lang="en-KE" dirty="0"/>
                    </a:p>
                  </a:txBody>
                  <a:tcPr/>
                </a:tc>
                <a:tc>
                  <a:txBody>
                    <a:bodyPr/>
                    <a:lstStyle/>
                    <a:p>
                      <a:r>
                        <a:rPr lang="en-US" dirty="0"/>
                        <a:t>2 Million</a:t>
                      </a:r>
                      <a:endParaRPr lang="en-KE" dirty="0"/>
                    </a:p>
                  </a:txBody>
                  <a:tcPr/>
                </a:tc>
                <a:extLst>
                  <a:ext uri="{0D108BD9-81ED-4DB2-BD59-A6C34878D82A}">
                    <a16:rowId xmlns:a16="http://schemas.microsoft.com/office/drawing/2014/main" val="1423384152"/>
                  </a:ext>
                </a:extLst>
              </a:tr>
              <a:tr h="370840">
                <a:tc>
                  <a:txBody>
                    <a:bodyPr/>
                    <a:lstStyle/>
                    <a:p>
                      <a:r>
                        <a:rPr lang="en-US" dirty="0"/>
                        <a:t>Software Licenses</a:t>
                      </a:r>
                      <a:endParaRPr lang="en-KE" dirty="0"/>
                    </a:p>
                  </a:txBody>
                  <a:tcPr/>
                </a:tc>
                <a:tc>
                  <a:txBody>
                    <a:bodyPr/>
                    <a:lstStyle/>
                    <a:p>
                      <a:r>
                        <a:rPr lang="en-US" dirty="0"/>
                        <a:t>1 Million</a:t>
                      </a:r>
                      <a:endParaRPr lang="en-KE" dirty="0"/>
                    </a:p>
                  </a:txBody>
                  <a:tcPr/>
                </a:tc>
                <a:extLst>
                  <a:ext uri="{0D108BD9-81ED-4DB2-BD59-A6C34878D82A}">
                    <a16:rowId xmlns:a16="http://schemas.microsoft.com/office/drawing/2014/main" val="2062832722"/>
                  </a:ext>
                </a:extLst>
              </a:tr>
              <a:tr h="370840">
                <a:tc>
                  <a:txBody>
                    <a:bodyPr/>
                    <a:lstStyle/>
                    <a:p>
                      <a:r>
                        <a:rPr lang="en-US" dirty="0"/>
                        <a:t>Training</a:t>
                      </a:r>
                      <a:endParaRPr lang="en-KE" dirty="0"/>
                    </a:p>
                  </a:txBody>
                  <a:tcPr/>
                </a:tc>
                <a:tc>
                  <a:txBody>
                    <a:bodyPr/>
                    <a:lstStyle/>
                    <a:p>
                      <a:r>
                        <a:rPr lang="en-US" dirty="0"/>
                        <a:t>0.78 Million</a:t>
                      </a:r>
                      <a:endParaRPr lang="en-KE" dirty="0"/>
                    </a:p>
                  </a:txBody>
                  <a:tcPr/>
                </a:tc>
                <a:extLst>
                  <a:ext uri="{0D108BD9-81ED-4DB2-BD59-A6C34878D82A}">
                    <a16:rowId xmlns:a16="http://schemas.microsoft.com/office/drawing/2014/main" val="4291902760"/>
                  </a:ext>
                </a:extLst>
              </a:tr>
              <a:tr h="370840">
                <a:tc>
                  <a:txBody>
                    <a:bodyPr/>
                    <a:lstStyle/>
                    <a:p>
                      <a:r>
                        <a:rPr lang="en-US" dirty="0"/>
                        <a:t>Maintenance</a:t>
                      </a:r>
                      <a:endParaRPr lang="en-KE" dirty="0"/>
                    </a:p>
                  </a:txBody>
                  <a:tcPr/>
                </a:tc>
                <a:tc>
                  <a:txBody>
                    <a:bodyPr/>
                    <a:lstStyle/>
                    <a:p>
                      <a:r>
                        <a:rPr lang="en-US" dirty="0"/>
                        <a:t>0.8 Million</a:t>
                      </a:r>
                      <a:endParaRPr lang="en-KE" dirty="0"/>
                    </a:p>
                  </a:txBody>
                  <a:tcPr/>
                </a:tc>
                <a:extLst>
                  <a:ext uri="{0D108BD9-81ED-4DB2-BD59-A6C34878D82A}">
                    <a16:rowId xmlns:a16="http://schemas.microsoft.com/office/drawing/2014/main" val="1012794658"/>
                  </a:ext>
                </a:extLst>
              </a:tr>
              <a:tr h="370840">
                <a:tc>
                  <a:txBody>
                    <a:bodyPr/>
                    <a:lstStyle/>
                    <a:p>
                      <a:r>
                        <a:rPr lang="en-US" dirty="0"/>
                        <a:t>Miscellaneous</a:t>
                      </a:r>
                      <a:endParaRPr lang="en-KE" dirty="0"/>
                    </a:p>
                  </a:txBody>
                  <a:tcPr/>
                </a:tc>
                <a:tc>
                  <a:txBody>
                    <a:bodyPr/>
                    <a:lstStyle/>
                    <a:p>
                      <a:r>
                        <a:rPr lang="en-US" dirty="0"/>
                        <a:t>0.6 Million</a:t>
                      </a:r>
                      <a:endParaRPr lang="en-KE" dirty="0"/>
                    </a:p>
                  </a:txBody>
                  <a:tcPr/>
                </a:tc>
                <a:extLst>
                  <a:ext uri="{0D108BD9-81ED-4DB2-BD59-A6C34878D82A}">
                    <a16:rowId xmlns:a16="http://schemas.microsoft.com/office/drawing/2014/main" val="3473522489"/>
                  </a:ext>
                </a:extLst>
              </a:tr>
              <a:tr h="370840">
                <a:tc>
                  <a:txBody>
                    <a:bodyPr/>
                    <a:lstStyle/>
                    <a:p>
                      <a:r>
                        <a:rPr lang="en-US" b="1" dirty="0"/>
                        <a:t>Total</a:t>
                      </a:r>
                      <a:endParaRPr lang="en-KE" b="1" dirty="0"/>
                    </a:p>
                  </a:txBody>
                  <a:tcPr/>
                </a:tc>
                <a:tc>
                  <a:txBody>
                    <a:bodyPr/>
                    <a:lstStyle/>
                    <a:p>
                      <a:r>
                        <a:rPr lang="en-US" dirty="0"/>
                        <a:t>5.18 Million</a:t>
                      </a:r>
                      <a:endParaRPr lang="en-KE" dirty="0"/>
                    </a:p>
                  </a:txBody>
                  <a:tcPr/>
                </a:tc>
                <a:extLst>
                  <a:ext uri="{0D108BD9-81ED-4DB2-BD59-A6C34878D82A}">
                    <a16:rowId xmlns:a16="http://schemas.microsoft.com/office/drawing/2014/main" val="799951412"/>
                  </a:ext>
                </a:extLst>
              </a:tr>
            </a:tbl>
          </a:graphicData>
        </a:graphic>
      </p:graphicFrame>
    </p:spTree>
    <p:extLst>
      <p:ext uri="{BB962C8B-B14F-4D97-AF65-F5344CB8AC3E}">
        <p14:creationId xmlns:p14="http://schemas.microsoft.com/office/powerpoint/2010/main" val="2591306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AD694-46C7-E260-5E30-6FB81D528B57}"/>
              </a:ext>
            </a:extLst>
          </p:cNvPr>
          <p:cNvSpPr>
            <a:spLocks noGrp="1"/>
          </p:cNvSpPr>
          <p:nvPr>
            <p:ph type="title"/>
          </p:nvPr>
        </p:nvSpPr>
        <p:spPr/>
        <p:txBody>
          <a:bodyPr/>
          <a:lstStyle/>
          <a:p>
            <a:pPr algn="ctr"/>
            <a:r>
              <a:rPr lang="en-US" b="1" dirty="0"/>
              <a:t>1.1 Introduction to GPS</a:t>
            </a:r>
            <a:endParaRPr lang="en-KE" b="1" dirty="0"/>
          </a:p>
        </p:txBody>
      </p:sp>
      <p:sp>
        <p:nvSpPr>
          <p:cNvPr id="3" name="Content Placeholder 2">
            <a:extLst>
              <a:ext uri="{FF2B5EF4-FFF2-40B4-BE49-F238E27FC236}">
                <a16:creationId xmlns:a16="http://schemas.microsoft.com/office/drawing/2014/main" id="{FF5D0109-A335-9E50-2B9C-9E30D4F86754}"/>
              </a:ext>
            </a:extLst>
          </p:cNvPr>
          <p:cNvSpPr>
            <a:spLocks noGrp="1"/>
          </p:cNvSpPr>
          <p:nvPr>
            <p:ph idx="1"/>
          </p:nvPr>
        </p:nvSpPr>
        <p:spPr/>
        <p:txBody>
          <a:bodyPr/>
          <a:lstStyle/>
          <a:p>
            <a:pPr marL="0" indent="0">
              <a:buNone/>
            </a:pPr>
            <a:r>
              <a:rPr lang="en-US" b="1" dirty="0"/>
              <a:t>GPS</a:t>
            </a:r>
            <a:r>
              <a:rPr lang="en-US" dirty="0"/>
              <a:t> is a proposed integrated digital solution designed to streamline campus access, improve security, and reduce inefficiencies.</a:t>
            </a:r>
            <a:endParaRPr lang="en-KE" dirty="0"/>
          </a:p>
        </p:txBody>
      </p:sp>
    </p:spTree>
    <p:extLst>
      <p:ext uri="{BB962C8B-B14F-4D97-AF65-F5344CB8AC3E}">
        <p14:creationId xmlns:p14="http://schemas.microsoft.com/office/powerpoint/2010/main" val="19975265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36A41-2C26-4807-E475-D9FC06775E57}"/>
              </a:ext>
            </a:extLst>
          </p:cNvPr>
          <p:cNvSpPr>
            <a:spLocks noGrp="1"/>
          </p:cNvSpPr>
          <p:nvPr>
            <p:ph type="title"/>
          </p:nvPr>
        </p:nvSpPr>
        <p:spPr/>
        <p:txBody>
          <a:bodyPr/>
          <a:lstStyle/>
          <a:p>
            <a:pPr algn="ctr"/>
            <a:r>
              <a:rPr lang="en-US" dirty="0"/>
              <a:t>QUOTE</a:t>
            </a:r>
            <a:endParaRPr lang="en-KE" dirty="0"/>
          </a:p>
        </p:txBody>
      </p:sp>
      <p:sp>
        <p:nvSpPr>
          <p:cNvPr id="3" name="Content Placeholder 2">
            <a:extLst>
              <a:ext uri="{FF2B5EF4-FFF2-40B4-BE49-F238E27FC236}">
                <a16:creationId xmlns:a16="http://schemas.microsoft.com/office/drawing/2014/main" id="{25F77AF5-0343-B0E7-2414-7FD960D9D76D}"/>
              </a:ext>
            </a:extLst>
          </p:cNvPr>
          <p:cNvSpPr>
            <a:spLocks noGrp="1"/>
          </p:cNvSpPr>
          <p:nvPr>
            <p:ph idx="1"/>
          </p:nvPr>
        </p:nvSpPr>
        <p:spPr/>
        <p:txBody>
          <a:bodyPr/>
          <a:lstStyle/>
          <a:p>
            <a:pPr marL="0" indent="0">
              <a:buNone/>
            </a:pPr>
            <a:endParaRPr lang="en-US" dirty="0"/>
          </a:p>
          <a:p>
            <a:pPr marL="0" indent="0" algn="ctr">
              <a:buNone/>
            </a:pPr>
            <a:r>
              <a:rPr lang="en-US" dirty="0"/>
              <a:t>“You can’t allow tradition to get in the way of innovation. There’s a need to respect the past, but it is a mistake to revere your past.” </a:t>
            </a:r>
          </a:p>
          <a:p>
            <a:pPr marL="0" indent="0" algn="ctr">
              <a:buNone/>
            </a:pPr>
            <a:r>
              <a:rPr lang="en-US" i="1" dirty="0"/>
              <a:t>Bob Iger(born 1951), Media Executive and Businessman</a:t>
            </a:r>
          </a:p>
          <a:p>
            <a:pPr marL="0" indent="0" algn="ctr">
              <a:buNone/>
            </a:pPr>
            <a:endParaRPr lang="en-US" i="1" dirty="0"/>
          </a:p>
          <a:p>
            <a:pPr marL="0" indent="0" algn="ctr">
              <a:buNone/>
            </a:pPr>
            <a:endParaRPr lang="en-US" i="1" dirty="0"/>
          </a:p>
          <a:p>
            <a:pPr marL="0" indent="0" algn="ctr">
              <a:buNone/>
            </a:pPr>
            <a:r>
              <a:rPr lang="en-US" b="1" i="1" dirty="0"/>
              <a:t>THE END</a:t>
            </a:r>
            <a:endParaRPr lang="en-KE" b="1" i="1" dirty="0"/>
          </a:p>
        </p:txBody>
      </p:sp>
    </p:spTree>
    <p:extLst>
      <p:ext uri="{BB962C8B-B14F-4D97-AF65-F5344CB8AC3E}">
        <p14:creationId xmlns:p14="http://schemas.microsoft.com/office/powerpoint/2010/main" val="3740897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C1226-AC95-3E95-88E9-5294DC1C1940}"/>
              </a:ext>
            </a:extLst>
          </p:cNvPr>
          <p:cNvSpPr>
            <a:spLocks noGrp="1"/>
          </p:cNvSpPr>
          <p:nvPr>
            <p:ph type="title"/>
          </p:nvPr>
        </p:nvSpPr>
        <p:spPr/>
        <p:txBody>
          <a:bodyPr/>
          <a:lstStyle/>
          <a:p>
            <a:pPr algn="ctr"/>
            <a:r>
              <a:rPr lang="en-US" b="1" dirty="0"/>
              <a:t>1.2 Statement of the problem</a:t>
            </a:r>
            <a:endParaRPr lang="en-KE" b="1" dirty="0"/>
          </a:p>
        </p:txBody>
      </p:sp>
      <p:sp>
        <p:nvSpPr>
          <p:cNvPr id="3" name="Content Placeholder 2">
            <a:extLst>
              <a:ext uri="{FF2B5EF4-FFF2-40B4-BE49-F238E27FC236}">
                <a16:creationId xmlns:a16="http://schemas.microsoft.com/office/drawing/2014/main" id="{5624CEB9-08E2-5729-55F1-6E14DFB25EC6}"/>
              </a:ext>
            </a:extLst>
          </p:cNvPr>
          <p:cNvSpPr>
            <a:spLocks noGrp="1"/>
          </p:cNvSpPr>
          <p:nvPr>
            <p:ph idx="1"/>
          </p:nvPr>
        </p:nvSpPr>
        <p:spPr/>
        <p:txBody>
          <a:bodyPr/>
          <a:lstStyle/>
          <a:p>
            <a:r>
              <a:rPr lang="en-US" dirty="0"/>
              <a:t>Manual gate pass checks at MMUST lead to long queues, delays, and security risks.</a:t>
            </a:r>
          </a:p>
          <a:p>
            <a:r>
              <a:rPr lang="en-US" dirty="0"/>
              <a:t>Lack of proper tracking allows unauthorized individuals to enter, increasing theft and other security threats.</a:t>
            </a:r>
          </a:p>
          <a:p>
            <a:r>
              <a:rPr lang="en-US" dirty="0"/>
              <a:t>The current process does not provide data on the number of individuals on campus or their movement, limiting effective security planning and management.</a:t>
            </a:r>
            <a:endParaRPr lang="en-KE" dirty="0"/>
          </a:p>
        </p:txBody>
      </p:sp>
    </p:spTree>
    <p:extLst>
      <p:ext uri="{BB962C8B-B14F-4D97-AF65-F5344CB8AC3E}">
        <p14:creationId xmlns:p14="http://schemas.microsoft.com/office/powerpoint/2010/main" val="189220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187D2-9918-7A13-8095-7C4EDFA92A8A}"/>
              </a:ext>
            </a:extLst>
          </p:cNvPr>
          <p:cNvSpPr>
            <a:spLocks noGrp="1"/>
          </p:cNvSpPr>
          <p:nvPr>
            <p:ph type="title"/>
          </p:nvPr>
        </p:nvSpPr>
        <p:spPr/>
        <p:txBody>
          <a:bodyPr/>
          <a:lstStyle/>
          <a:p>
            <a:pPr algn="ctr"/>
            <a:r>
              <a:rPr lang="en-US" b="1" dirty="0"/>
              <a:t>1.3 Main aim of the project</a:t>
            </a:r>
            <a:endParaRPr lang="en-KE" b="1" dirty="0"/>
          </a:p>
        </p:txBody>
      </p:sp>
      <p:sp>
        <p:nvSpPr>
          <p:cNvPr id="3" name="Content Placeholder 2">
            <a:extLst>
              <a:ext uri="{FF2B5EF4-FFF2-40B4-BE49-F238E27FC236}">
                <a16:creationId xmlns:a16="http://schemas.microsoft.com/office/drawing/2014/main" id="{995C33C2-B360-B035-9470-CD6C17F9809E}"/>
              </a:ext>
            </a:extLst>
          </p:cNvPr>
          <p:cNvSpPr>
            <a:spLocks noGrp="1"/>
          </p:cNvSpPr>
          <p:nvPr>
            <p:ph idx="1"/>
          </p:nvPr>
        </p:nvSpPr>
        <p:spPr/>
        <p:txBody>
          <a:bodyPr/>
          <a:lstStyle/>
          <a:p>
            <a:pPr marL="0" indent="0">
              <a:buNone/>
            </a:pPr>
            <a:r>
              <a:rPr lang="en-US" dirty="0"/>
              <a:t>To develop a digital Gate Pass System that enhances campus security, streamlines access processes, and provides real-time data on campus traffic, ensuring only authorized personnel can enter university premises.</a:t>
            </a:r>
            <a:endParaRPr lang="en-KE" dirty="0"/>
          </a:p>
        </p:txBody>
      </p:sp>
    </p:spTree>
    <p:extLst>
      <p:ext uri="{BB962C8B-B14F-4D97-AF65-F5344CB8AC3E}">
        <p14:creationId xmlns:p14="http://schemas.microsoft.com/office/powerpoint/2010/main" val="3594481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8DA4E-438E-5E0C-75DE-56E2C4C8D46A}"/>
              </a:ext>
            </a:extLst>
          </p:cNvPr>
          <p:cNvSpPr>
            <a:spLocks noGrp="1"/>
          </p:cNvSpPr>
          <p:nvPr>
            <p:ph type="title"/>
          </p:nvPr>
        </p:nvSpPr>
        <p:spPr/>
        <p:txBody>
          <a:bodyPr/>
          <a:lstStyle/>
          <a:p>
            <a:pPr algn="ctr"/>
            <a:r>
              <a:rPr lang="en-US" b="1" dirty="0"/>
              <a:t>1.4 Specific objectives of the project</a:t>
            </a:r>
            <a:endParaRPr lang="en-KE" b="1" dirty="0"/>
          </a:p>
        </p:txBody>
      </p:sp>
      <p:sp>
        <p:nvSpPr>
          <p:cNvPr id="3" name="Content Placeholder 2">
            <a:extLst>
              <a:ext uri="{FF2B5EF4-FFF2-40B4-BE49-F238E27FC236}">
                <a16:creationId xmlns:a16="http://schemas.microsoft.com/office/drawing/2014/main" id="{8BBCBF11-C941-27ED-0F4C-29E85BFE557B}"/>
              </a:ext>
            </a:extLst>
          </p:cNvPr>
          <p:cNvSpPr>
            <a:spLocks noGrp="1"/>
          </p:cNvSpPr>
          <p:nvPr>
            <p:ph idx="1"/>
          </p:nvPr>
        </p:nvSpPr>
        <p:spPr/>
        <p:txBody>
          <a:bodyPr>
            <a:normAutofit/>
          </a:bodyPr>
          <a:lstStyle/>
          <a:p>
            <a:pPr marL="571500" indent="-571500">
              <a:buFont typeface="+mj-lt"/>
              <a:buAutoNum type="romanLcPeriod"/>
            </a:pPr>
            <a:r>
              <a:rPr lang="en-US" dirty="0"/>
              <a:t>To design a user-friendly system for students, staff, and guests to register and access campus digitally.</a:t>
            </a:r>
          </a:p>
          <a:p>
            <a:pPr marL="571500" indent="-571500">
              <a:buFont typeface="+mj-lt"/>
              <a:buAutoNum type="romanLcPeriod"/>
            </a:pPr>
            <a:r>
              <a:rPr lang="en-US" dirty="0"/>
              <a:t>To develop a security module for real-time monitoring and access control.</a:t>
            </a:r>
          </a:p>
          <a:p>
            <a:pPr marL="571500" indent="-571500">
              <a:buFont typeface="+mj-lt"/>
              <a:buAutoNum type="romanLcPeriod"/>
            </a:pPr>
            <a:r>
              <a:rPr lang="en-US" dirty="0"/>
              <a:t>To Integrate item tracking (e.g., laptops, vehicles) to prevent unauthorized removal from the premises.</a:t>
            </a:r>
          </a:p>
        </p:txBody>
      </p:sp>
    </p:spTree>
    <p:extLst>
      <p:ext uri="{BB962C8B-B14F-4D97-AF65-F5344CB8AC3E}">
        <p14:creationId xmlns:p14="http://schemas.microsoft.com/office/powerpoint/2010/main" val="3776093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A31E2-C59B-775C-6406-3D9656DB8664}"/>
              </a:ext>
            </a:extLst>
          </p:cNvPr>
          <p:cNvSpPr>
            <a:spLocks noGrp="1"/>
          </p:cNvSpPr>
          <p:nvPr>
            <p:ph type="title"/>
          </p:nvPr>
        </p:nvSpPr>
        <p:spPr/>
        <p:txBody>
          <a:bodyPr/>
          <a:lstStyle/>
          <a:p>
            <a:pPr algn="ctr"/>
            <a:r>
              <a:rPr lang="en-US" b="1" dirty="0"/>
              <a:t>1.5 Research questions</a:t>
            </a:r>
            <a:endParaRPr lang="en-KE" b="1" dirty="0"/>
          </a:p>
        </p:txBody>
      </p:sp>
      <p:sp>
        <p:nvSpPr>
          <p:cNvPr id="3" name="Content Placeholder 2">
            <a:extLst>
              <a:ext uri="{FF2B5EF4-FFF2-40B4-BE49-F238E27FC236}">
                <a16:creationId xmlns:a16="http://schemas.microsoft.com/office/drawing/2014/main" id="{31915C3F-AA99-E01B-FC9B-CB9BB3E2825F}"/>
              </a:ext>
            </a:extLst>
          </p:cNvPr>
          <p:cNvSpPr>
            <a:spLocks noGrp="1"/>
          </p:cNvSpPr>
          <p:nvPr>
            <p:ph idx="1"/>
          </p:nvPr>
        </p:nvSpPr>
        <p:spPr/>
        <p:txBody>
          <a:bodyPr/>
          <a:lstStyle/>
          <a:p>
            <a:pPr marL="571500" indent="-571500">
              <a:buFont typeface="+mj-lt"/>
              <a:buAutoNum type="romanLcPeriod"/>
            </a:pPr>
            <a:r>
              <a:rPr lang="en-US" dirty="0"/>
              <a:t>How can digital solutions improve campus security and reduce unauthorized access?</a:t>
            </a:r>
          </a:p>
          <a:p>
            <a:pPr marL="571500" indent="-571500">
              <a:buFont typeface="+mj-lt"/>
              <a:buAutoNum type="romanLcPeriod"/>
            </a:pPr>
            <a:r>
              <a:rPr lang="en-US" dirty="0"/>
              <a:t>What system design best addresses the current inefficiencies in gate pass management at MMUST?</a:t>
            </a:r>
          </a:p>
          <a:p>
            <a:pPr marL="571500" indent="-571500">
              <a:buFont typeface="+mj-lt"/>
              <a:buAutoNum type="romanLcPeriod"/>
            </a:pPr>
            <a:r>
              <a:rPr lang="en-US" dirty="0"/>
              <a:t>How can real-time data improve security and operational planning within the university?</a:t>
            </a:r>
          </a:p>
          <a:p>
            <a:pPr marL="571500" indent="-571500">
              <a:buFont typeface="+mj-lt"/>
              <a:buAutoNum type="romanLcPeriod"/>
            </a:pPr>
            <a:r>
              <a:rPr lang="en-US" dirty="0"/>
              <a:t>How can the system balance security with ease of access for students, staff, and guests?</a:t>
            </a:r>
            <a:endParaRPr lang="en-KE" dirty="0"/>
          </a:p>
        </p:txBody>
      </p:sp>
    </p:spTree>
    <p:extLst>
      <p:ext uri="{BB962C8B-B14F-4D97-AF65-F5344CB8AC3E}">
        <p14:creationId xmlns:p14="http://schemas.microsoft.com/office/powerpoint/2010/main" val="2393252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39B99-CC1D-B03C-CC2D-CE9359C8F04D}"/>
              </a:ext>
            </a:extLst>
          </p:cNvPr>
          <p:cNvSpPr>
            <a:spLocks noGrp="1"/>
          </p:cNvSpPr>
          <p:nvPr>
            <p:ph type="title"/>
          </p:nvPr>
        </p:nvSpPr>
        <p:spPr/>
        <p:txBody>
          <a:bodyPr/>
          <a:lstStyle/>
          <a:p>
            <a:pPr algn="ctr"/>
            <a:r>
              <a:rPr lang="en-US" b="1" dirty="0"/>
              <a:t>1.6 Scope of the project</a:t>
            </a:r>
            <a:endParaRPr lang="en-KE" b="1" dirty="0"/>
          </a:p>
        </p:txBody>
      </p:sp>
      <p:sp>
        <p:nvSpPr>
          <p:cNvPr id="3" name="Content Placeholder 2">
            <a:extLst>
              <a:ext uri="{FF2B5EF4-FFF2-40B4-BE49-F238E27FC236}">
                <a16:creationId xmlns:a16="http://schemas.microsoft.com/office/drawing/2014/main" id="{71045314-6FA1-417A-4499-96D61E636E56}"/>
              </a:ext>
            </a:extLst>
          </p:cNvPr>
          <p:cNvSpPr>
            <a:spLocks noGrp="1"/>
          </p:cNvSpPr>
          <p:nvPr>
            <p:ph idx="1"/>
          </p:nvPr>
        </p:nvSpPr>
        <p:spPr/>
        <p:txBody>
          <a:bodyPr/>
          <a:lstStyle/>
          <a:p>
            <a:r>
              <a:rPr lang="en-US" b="1" dirty="0"/>
              <a:t>Geographic Scope:</a:t>
            </a:r>
            <a:r>
              <a:rPr lang="en-US" dirty="0"/>
              <a:t> Focus on the main campus of Masinde </a:t>
            </a:r>
            <a:r>
              <a:rPr lang="en-US" dirty="0" err="1"/>
              <a:t>Muliro</a:t>
            </a:r>
            <a:r>
              <a:rPr lang="en-US" dirty="0"/>
              <a:t> University of Science and Technology.</a:t>
            </a:r>
          </a:p>
          <a:p>
            <a:r>
              <a:rPr lang="en-US" b="1" dirty="0"/>
              <a:t>Functional Scope:</a:t>
            </a:r>
            <a:r>
              <a:rPr lang="en-US" dirty="0"/>
              <a:t> Includes student, staff, guest registration, security monitoring, and item tracking.</a:t>
            </a:r>
          </a:p>
          <a:p>
            <a:r>
              <a:rPr lang="en-US" b="1" dirty="0"/>
              <a:t>Technological Scope:</a:t>
            </a:r>
            <a:r>
              <a:rPr lang="en-US" dirty="0"/>
              <a:t> Involves web and USSD interfaces, integrated with university ERP for data access and management.</a:t>
            </a:r>
            <a:endParaRPr lang="en-KE" dirty="0"/>
          </a:p>
        </p:txBody>
      </p:sp>
    </p:spTree>
    <p:extLst>
      <p:ext uri="{BB962C8B-B14F-4D97-AF65-F5344CB8AC3E}">
        <p14:creationId xmlns:p14="http://schemas.microsoft.com/office/powerpoint/2010/main" val="222181751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101</TotalTime>
  <Words>2897</Words>
  <Application>Microsoft Office PowerPoint</Application>
  <PresentationFormat>Widescreen</PresentationFormat>
  <Paragraphs>224</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Trebuchet MS</vt:lpstr>
      <vt:lpstr>Wingdings 3</vt:lpstr>
      <vt:lpstr>Facet</vt:lpstr>
      <vt:lpstr>ABOUT THE INNOVATOR</vt:lpstr>
      <vt:lpstr>PROJECT TITLE</vt:lpstr>
      <vt:lpstr>CHAPTER ONE: INTRODUCTION</vt:lpstr>
      <vt:lpstr>1.1 Introduction to GPS</vt:lpstr>
      <vt:lpstr>1.2 Statement of the problem</vt:lpstr>
      <vt:lpstr>1.3 Main aim of the project</vt:lpstr>
      <vt:lpstr>1.4 Specific objectives of the project</vt:lpstr>
      <vt:lpstr>1.5 Research questions</vt:lpstr>
      <vt:lpstr>1.6 Scope of the project</vt:lpstr>
      <vt:lpstr>1.7 Limitations of the study</vt:lpstr>
      <vt:lpstr>1.8 Benefits and beneficiaries of the study</vt:lpstr>
      <vt:lpstr>1.9 Project Justification</vt:lpstr>
      <vt:lpstr>CHAPTER TWO: LITERATURE REVIEW</vt:lpstr>
      <vt:lpstr>2.1 Introduction</vt:lpstr>
      <vt:lpstr>2.2 Overview of Current University Access Systems in Kenya</vt:lpstr>
      <vt:lpstr>2.3 Existing Technologies for Campus Security in Kenyan Universities</vt:lpstr>
      <vt:lpstr>2.4 Critique of Existing Solutions in Kenyan Universities</vt:lpstr>
      <vt:lpstr>2.5 Gaps in Existing Research</vt:lpstr>
      <vt:lpstr>CHAPTER THREE: METHODOLOGY</vt:lpstr>
      <vt:lpstr>3.1 Introduction</vt:lpstr>
      <vt:lpstr>3.2 Target users of the product</vt:lpstr>
      <vt:lpstr>3.3 Target population</vt:lpstr>
      <vt:lpstr>3.4 Sample population and how it was arrived at</vt:lpstr>
      <vt:lpstr>3.5 Methods of data collection</vt:lpstr>
      <vt:lpstr>3.6 System requirements</vt:lpstr>
      <vt:lpstr>3.6.1 Hardware Requirements</vt:lpstr>
      <vt:lpstr>3.6.2 Software Requirements</vt:lpstr>
      <vt:lpstr>3.6.2.1 Functional Requirements</vt:lpstr>
      <vt:lpstr>3.6.2.1 Functional Requirements</vt:lpstr>
      <vt:lpstr>3.6.2.1 Functional Requirements</vt:lpstr>
      <vt:lpstr>3.6.2.1 Functional Requirements</vt:lpstr>
      <vt:lpstr>3.6.2.2 Non Functional Requirements</vt:lpstr>
      <vt:lpstr>3.6.2.2 Non Functional Requirements</vt:lpstr>
      <vt:lpstr>3.6.2.2 Non Functional Requirements</vt:lpstr>
      <vt:lpstr>3.7  Software development methodology</vt:lpstr>
      <vt:lpstr>APPENDICES</vt:lpstr>
      <vt:lpstr>A. Development tools and technologies</vt:lpstr>
      <vt:lpstr>B. Project Schedule</vt:lpstr>
      <vt:lpstr>C. Project Budget</vt:lpstr>
      <vt:lpstr>QUOTE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Kasuku</dc:creator>
  <cp:lastModifiedBy>Michael Kasuku</cp:lastModifiedBy>
  <cp:revision>83</cp:revision>
  <dcterms:created xsi:type="dcterms:W3CDTF">2024-10-08T14:01:38Z</dcterms:created>
  <dcterms:modified xsi:type="dcterms:W3CDTF">2024-10-08T15:42:45Z</dcterms:modified>
</cp:coreProperties>
</file>