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8" r:id="rId17"/>
    <p:sldId id="271" r:id="rId18"/>
    <p:sldId id="289" r:id="rId19"/>
    <p:sldId id="272" r:id="rId20"/>
    <p:sldId id="273" r:id="rId21"/>
    <p:sldId id="274" r:id="rId22"/>
    <p:sldId id="275" r:id="rId23"/>
    <p:sldId id="276" r:id="rId24"/>
    <p:sldId id="277" r:id="rId25"/>
    <p:sldId id="278" r:id="rId26"/>
    <p:sldId id="287" r:id="rId27"/>
    <p:sldId id="279" r:id="rId28"/>
    <p:sldId id="280" r:id="rId29"/>
    <p:sldId id="281" r:id="rId30"/>
    <p:sldId id="290" r:id="rId31"/>
    <p:sldId id="282" r:id="rId32"/>
    <p:sldId id="283" r:id="rId33"/>
    <p:sldId id="284" r:id="rId34"/>
    <p:sldId id="291" r:id="rId35"/>
    <p:sldId id="285" r:id="rId36"/>
    <p:sldId id="28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8/17/2024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Comb01-001062018@student.mmust.ac.k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84F4-59B0-F9AE-6E2E-14331C63B912}"/>
              </a:ext>
            </a:extLst>
          </p:cNvPr>
          <p:cNvSpPr>
            <a:spLocks noGrp="1"/>
          </p:cNvSpPr>
          <p:nvPr>
            <p:ph type="ctrTitle"/>
          </p:nvPr>
        </p:nvSpPr>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PROPOSAL DOCUMENT </a:t>
            </a:r>
            <a:endParaRPr lang="x-none" dirty="0"/>
          </a:p>
        </p:txBody>
      </p:sp>
      <p:sp>
        <p:nvSpPr>
          <p:cNvPr id="3" name="Subtitle 2">
            <a:extLst>
              <a:ext uri="{FF2B5EF4-FFF2-40B4-BE49-F238E27FC236}">
                <a16:creationId xmlns:a16="http://schemas.microsoft.com/office/drawing/2014/main" id="{1012A714-D43B-B1EA-D713-E8BB1D2A911E}"/>
              </a:ext>
            </a:extLst>
          </p:cNvPr>
          <p:cNvSpPr>
            <a:spLocks noGrp="1"/>
          </p:cNvSpPr>
          <p:nvPr>
            <p:ph type="subTitle" idx="1"/>
          </p:nvPr>
        </p:nvSpPr>
        <p:spPr/>
        <p:txBody>
          <a:bodyPr/>
          <a:lstStyle/>
          <a:p>
            <a:r>
              <a:rPr lang="en-US"/>
              <a:t>PROJECT PROPOSAL FOR PESA MASHINANI</a:t>
            </a:r>
            <a:endParaRPr lang="x-none" dirty="0"/>
          </a:p>
        </p:txBody>
      </p:sp>
    </p:spTree>
    <p:extLst>
      <p:ext uri="{BB962C8B-B14F-4D97-AF65-F5344CB8AC3E}">
        <p14:creationId xmlns:p14="http://schemas.microsoft.com/office/powerpoint/2010/main" val="2438181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B342-8B37-2E3A-EBB6-4EEAC5D879D9}"/>
              </a:ext>
            </a:extLst>
          </p:cNvPr>
          <p:cNvSpPr>
            <a:spLocks noGrp="1"/>
          </p:cNvSpPr>
          <p:nvPr>
            <p:ph type="title"/>
          </p:nvPr>
        </p:nvSpPr>
        <p:spPr>
          <a:xfrm>
            <a:off x="1484311" y="1"/>
            <a:ext cx="10018713" cy="1181686"/>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endParaRPr lang="x-none" dirty="0"/>
          </a:p>
        </p:txBody>
      </p:sp>
      <p:sp>
        <p:nvSpPr>
          <p:cNvPr id="3" name="Content Placeholder 2">
            <a:extLst>
              <a:ext uri="{FF2B5EF4-FFF2-40B4-BE49-F238E27FC236}">
                <a16:creationId xmlns:a16="http://schemas.microsoft.com/office/drawing/2014/main" id="{9E526D25-D315-DDB6-A6EA-3B493ECF16E1}"/>
              </a:ext>
            </a:extLst>
          </p:cNvPr>
          <p:cNvSpPr>
            <a:spLocks noGrp="1"/>
          </p:cNvSpPr>
          <p:nvPr>
            <p:ph idx="1"/>
          </p:nvPr>
        </p:nvSpPr>
        <p:spPr>
          <a:xfrm>
            <a:off x="1484310" y="1041009"/>
            <a:ext cx="10018713" cy="5816990"/>
          </a:xfrm>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Specific Objectives</a:t>
            </a:r>
          </a:p>
          <a:p>
            <a:pPr lvl="0">
              <a:lnSpc>
                <a:spcPct val="107000"/>
              </a:lnSpc>
              <a:buFont typeface="Wingdings" panose="05000000000000000000" pitchFamily="2" charset="2"/>
              <a:buChar char="ü"/>
            </a:pPr>
            <a:r>
              <a:rPr lang="en-US" sz="2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Develop a user-friendly interface for borrowers to apply for loans and manage their accounts.</a:t>
            </a:r>
            <a:endParaRPr lang="x-none" sz="2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To integrate external data sources for enhanced borrower assessment.</a:t>
            </a:r>
            <a:endParaRPr lang="x-none" sz="2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US" sz="2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Implement an admin interface for system management and oversight.</a:t>
            </a:r>
            <a:endParaRPr lang="x-none" sz="2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To utilize machine learning algorithms to propose loans based on financial performance</a:t>
            </a:r>
            <a:r>
              <a:rPr lang="en-US" sz="2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x-none"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295272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B024-5CCA-A1E2-39A3-F0020DF6F470}"/>
              </a:ext>
            </a:extLst>
          </p:cNvPr>
          <p:cNvSpPr>
            <a:spLocks noGrp="1"/>
          </p:cNvSpPr>
          <p:nvPr>
            <p:ph type="title"/>
          </p:nvPr>
        </p:nvSpPr>
        <p:spPr>
          <a:xfrm>
            <a:off x="1484311" y="1"/>
            <a:ext cx="10018713" cy="10668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dirty="0"/>
              <a:t>. </a:t>
            </a:r>
            <a:r>
              <a:rPr lang="en-US" u="sng" dirty="0">
                <a:effectLst>
                  <a:outerShdw blurRad="38100" dist="38100" dir="2700000" algn="tl">
                    <a:srgbClr val="000000">
                      <a:alpha val="43137"/>
                    </a:srgbClr>
                  </a:outerShdw>
                </a:effectLst>
              </a:rPr>
              <a:t>PROBLEM JUSTIFICATION</a:t>
            </a:r>
            <a:endParaRPr lang="x-none" dirty="0"/>
          </a:p>
        </p:txBody>
      </p:sp>
      <p:sp>
        <p:nvSpPr>
          <p:cNvPr id="3" name="Content Placeholder 2">
            <a:extLst>
              <a:ext uri="{FF2B5EF4-FFF2-40B4-BE49-F238E27FC236}">
                <a16:creationId xmlns:a16="http://schemas.microsoft.com/office/drawing/2014/main" id="{0E1AA83B-1385-F275-25EF-5F9956774151}"/>
              </a:ext>
            </a:extLst>
          </p:cNvPr>
          <p:cNvSpPr>
            <a:spLocks noGrp="1"/>
          </p:cNvSpPr>
          <p:nvPr>
            <p:ph idx="1"/>
          </p:nvPr>
        </p:nvSpPr>
        <p:spPr>
          <a:xfrm>
            <a:off x="1484310" y="829995"/>
            <a:ext cx="10018713" cy="5908430"/>
          </a:xfrm>
        </p:spPr>
        <p:txBody>
          <a:bodyPr/>
          <a:lstStyle/>
          <a:p>
            <a:r>
              <a:rPr lang="en-US" sz="2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Automating the loan process reduces human error, increases efficiency, and enhances financial security. By using machine learning for credit assessments, the system provides more accurate and reliable evaluations, reducing the risk of loan defaults.</a:t>
            </a:r>
          </a:p>
          <a:p>
            <a:r>
              <a:rPr lang="en-US" sz="2800" dirty="0">
                <a:latin typeface="Times New Roman" panose="02020603050405020304" pitchFamily="18" charset="0"/>
                <a:cs typeface="Times New Roman" panose="02020603050405020304" pitchFamily="18" charset="0"/>
              </a:rPr>
              <a:t>Automating the current system will eliminate manual errors, and speed up loan processing times. By incorporating machine learning and external data integration, </a:t>
            </a:r>
            <a:r>
              <a:rPr lang="en-US" sz="2800" dirty="0" err="1">
                <a:latin typeface="Times New Roman" panose="02020603050405020304" pitchFamily="18" charset="0"/>
                <a:cs typeface="Times New Roman" panose="02020603050405020304" pitchFamily="18" charset="0"/>
              </a:rPr>
              <a:t>Pesa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Mashinani</a:t>
            </a:r>
            <a:r>
              <a:rPr lang="en-US" sz="2800" dirty="0">
                <a:latin typeface="Times New Roman" panose="02020603050405020304" pitchFamily="18" charset="0"/>
                <a:cs typeface="Times New Roman" panose="02020603050405020304" pitchFamily="18" charset="0"/>
              </a:rPr>
              <a:t> will provide a more accurate and secure lending environment.</a:t>
            </a:r>
            <a:endParaRPr lang="x-none"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1045636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6334-0642-236D-ED93-6EB5616C6F3D}"/>
              </a:ext>
            </a:extLst>
          </p:cNvPr>
          <p:cNvSpPr>
            <a:spLocks noGrp="1"/>
          </p:cNvSpPr>
          <p:nvPr>
            <p:ph type="title"/>
          </p:nvPr>
        </p:nvSpPr>
        <p:spPr>
          <a:xfrm>
            <a:off x="1484311" y="1"/>
            <a:ext cx="10018713" cy="10668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dirty="0"/>
              <a:t>.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endParaRPr lang="x-none" dirty="0"/>
          </a:p>
        </p:txBody>
      </p:sp>
      <p:sp>
        <p:nvSpPr>
          <p:cNvPr id="3" name="Content Placeholder 2">
            <a:extLst>
              <a:ext uri="{FF2B5EF4-FFF2-40B4-BE49-F238E27FC236}">
                <a16:creationId xmlns:a16="http://schemas.microsoft.com/office/drawing/2014/main" id="{3B45B0F1-4A22-FB08-B938-0A276C0E7DFF}"/>
              </a:ext>
            </a:extLst>
          </p:cNvPr>
          <p:cNvSpPr>
            <a:spLocks noGrp="1"/>
          </p:cNvSpPr>
          <p:nvPr>
            <p:ph idx="1"/>
          </p:nvPr>
        </p:nvSpPr>
        <p:spPr>
          <a:xfrm>
            <a:off x="1484310" y="1336431"/>
            <a:ext cx="10018713" cy="5261317"/>
          </a:xfrm>
        </p:spPr>
        <p:txBody>
          <a:bodyPr/>
          <a:lstStyle/>
          <a:p>
            <a:r>
              <a:rPr lang="en-US" sz="2400" b="1" strike="noStrike" spc="-1" dirty="0">
                <a:solidFill>
                  <a:srgbClr val="000000"/>
                </a:solidFill>
                <a:latin typeface="Arial"/>
              </a:rPr>
              <a:t>5.1 The Current System</a:t>
            </a:r>
            <a:endParaRPr lang="en-US"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Current money lending platforms involve manual processes, lack integration with external data, and do not leverage modern technologies like machine learning. These limitations lead to inefficiencies and increased loan default rates.</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671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D8841-EA1B-7F7B-7DB4-4FC5B27022CD}"/>
              </a:ext>
            </a:extLst>
          </p:cNvPr>
          <p:cNvSpPr>
            <a:spLocks noGrp="1"/>
          </p:cNvSpPr>
          <p:nvPr>
            <p:ph type="title"/>
          </p:nvPr>
        </p:nvSpPr>
        <p:spPr>
          <a:xfrm>
            <a:off x="1484311" y="1"/>
            <a:ext cx="10018713" cy="10668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dirty="0"/>
              <a:t>.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endParaRPr lang="x-none" dirty="0"/>
          </a:p>
        </p:txBody>
      </p:sp>
      <p:sp>
        <p:nvSpPr>
          <p:cNvPr id="3" name="Content Placeholder 2">
            <a:extLst>
              <a:ext uri="{FF2B5EF4-FFF2-40B4-BE49-F238E27FC236}">
                <a16:creationId xmlns:a16="http://schemas.microsoft.com/office/drawing/2014/main" id="{42659A17-BA8F-51F2-BC58-8820F20B4A8D}"/>
              </a:ext>
            </a:extLst>
          </p:cNvPr>
          <p:cNvSpPr>
            <a:spLocks noGrp="1"/>
          </p:cNvSpPr>
          <p:nvPr>
            <p:ph idx="1"/>
          </p:nvPr>
        </p:nvSpPr>
        <p:spPr>
          <a:xfrm>
            <a:off x="1484310" y="1280161"/>
            <a:ext cx="10018713" cy="5577838"/>
          </a:xfrm>
        </p:spPr>
        <p:txBody>
          <a:bodyPr>
            <a:normAutofit/>
          </a:bodyPr>
          <a:lstStyle/>
          <a:p>
            <a:r>
              <a:rPr lang="en-US" sz="2400" b="1" strike="noStrike" spc="-1" dirty="0">
                <a:solidFill>
                  <a:srgbClr val="000000"/>
                </a:solidFill>
                <a:latin typeface="Arial"/>
              </a:rPr>
              <a:t>5.2 Challenges and Limitations of the Current System</a:t>
            </a:r>
          </a:p>
          <a:p>
            <a:endParaRPr lang="en-US" sz="2400" b="1" strike="noStrike" spc="-1" dirty="0">
              <a:solidFill>
                <a:srgbClr val="000000"/>
              </a:solidFill>
              <a:latin typeface="Arial"/>
            </a:endParaRPr>
          </a:p>
          <a:p>
            <a:pPr lvl="0" defTabSz="914400" eaLnBrk="0" fontAlgn="base" hangingPunct="0">
              <a:spcBef>
                <a:spcPct val="0"/>
              </a:spcBef>
              <a:spcAft>
                <a:spcPct val="0"/>
              </a:spcAft>
              <a:buClrTx/>
              <a:buSzTx/>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Manual loan approval processes prone to errors and corruption.</a:t>
            </a:r>
          </a:p>
          <a:p>
            <a:pPr lvl="0" defTabSz="914400" eaLnBrk="0" fontAlgn="base" hangingPunct="0">
              <a:spcBef>
                <a:spcPct val="0"/>
              </a:spcBef>
              <a:spcAft>
                <a:spcPct val="0"/>
              </a:spcAft>
              <a:buClrTx/>
              <a:buSzTx/>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Lack of integration with defaulters' lists and other external data.</a:t>
            </a:r>
          </a:p>
          <a:p>
            <a:pPr lvl="0" defTabSz="914400" eaLnBrk="0" fontAlgn="base" hangingPunct="0">
              <a:spcBef>
                <a:spcPct val="0"/>
              </a:spcBef>
              <a:spcAft>
                <a:spcPct val="0"/>
              </a:spcAft>
              <a:buClrTx/>
              <a:buSzTx/>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Inability to assess borrowers' financial traits using modern technologies.</a:t>
            </a:r>
          </a:p>
          <a:p>
            <a:pPr lvl="0" defTabSz="914400" eaLnBrk="0" fontAlgn="base" hangingPunct="0">
              <a:spcBef>
                <a:spcPct val="0"/>
              </a:spcBef>
              <a:spcAft>
                <a:spcPct val="0"/>
              </a:spcAft>
              <a:buClrTx/>
              <a:buSzTx/>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No system to tie borrowers to groups, reducing accountability and increasing default rates. </a:t>
            </a:r>
          </a:p>
          <a:p>
            <a:pPr lvl="0">
              <a:lnSpc>
                <a:spcPct val="107000"/>
              </a:lnSpc>
              <a:buFont typeface="Wingdings" panose="05000000000000000000" pitchFamily="2" charset="2"/>
              <a:buChar char="ü"/>
            </a:pPr>
            <a:endParaRPr lang="x-none" sz="2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ü"/>
            </a:pPr>
            <a:endParaRPr lang="x-none"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609259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355D-5DAB-C1F7-3423-A95431547D4B}"/>
              </a:ext>
            </a:extLst>
          </p:cNvPr>
          <p:cNvSpPr>
            <a:spLocks noGrp="1"/>
          </p:cNvSpPr>
          <p:nvPr>
            <p:ph type="title"/>
          </p:nvPr>
        </p:nvSpPr>
        <p:spPr>
          <a:xfrm>
            <a:off x="1484311" y="1"/>
            <a:ext cx="10018713" cy="10668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dirty="0"/>
              <a:t>.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endParaRPr lang="x-none" dirty="0"/>
          </a:p>
        </p:txBody>
      </p:sp>
      <p:sp>
        <p:nvSpPr>
          <p:cNvPr id="3" name="Content Placeholder 2">
            <a:extLst>
              <a:ext uri="{FF2B5EF4-FFF2-40B4-BE49-F238E27FC236}">
                <a16:creationId xmlns:a16="http://schemas.microsoft.com/office/drawing/2014/main" id="{C87B7BF0-413F-3844-156C-A3420D7177CF}"/>
              </a:ext>
            </a:extLst>
          </p:cNvPr>
          <p:cNvSpPr>
            <a:spLocks noGrp="1"/>
          </p:cNvSpPr>
          <p:nvPr>
            <p:ph idx="1"/>
          </p:nvPr>
        </p:nvSpPr>
        <p:spPr>
          <a:xfrm>
            <a:off x="1484310" y="1066801"/>
            <a:ext cx="10018713" cy="5559082"/>
          </a:xfrm>
        </p:spPr>
        <p:txBody>
          <a:bodyPr/>
          <a:lstStyle/>
          <a:p>
            <a:pPr>
              <a:buFont typeface="Arial" panose="020B0604020202020204" pitchFamily="34" charset="0"/>
              <a:buChar char="•"/>
            </a:pPr>
            <a:r>
              <a:rPr lang="en-US" sz="2400" b="1" strike="noStrike" spc="-1" dirty="0">
                <a:solidFill>
                  <a:srgbClr val="000000"/>
                </a:solidFill>
                <a:latin typeface="Arial"/>
              </a:rPr>
              <a:t>5.3 Conceptual Design</a:t>
            </a:r>
          </a:p>
          <a:p>
            <a:pPr>
              <a:buFont typeface="Arial" panose="020B0604020202020204" pitchFamily="34" charset="0"/>
              <a:buChar char="•"/>
            </a:pPr>
            <a:r>
              <a:rPr lang="en-US" b="1" i="0" spc="-1" dirty="0">
                <a:solidFill>
                  <a:srgbClr val="000000"/>
                </a:solidFill>
                <a:effectLst/>
                <a:latin typeface="Arial"/>
              </a:rPr>
              <a:t>5.3.1 User Interface</a:t>
            </a:r>
            <a:endParaRPr lang="en-US" b="0" i="0" dirty="0">
              <a:solidFill>
                <a:srgbClr val="0D0D0D"/>
              </a:solidFill>
              <a:effectLst/>
              <a:latin typeface="Söhne"/>
            </a:endParaRPr>
          </a:p>
          <a:p>
            <a:pPr lvl="0">
              <a:lnSpc>
                <a:spcPct val="107000"/>
              </a:lnSpc>
              <a:buFont typeface="Arial" panose="020B0604020202020204" pitchFamily="34" charset="0"/>
              <a:buChar char="•"/>
            </a:pPr>
            <a:r>
              <a:rPr lang="en-US" b="1" i="0" spc="-1" dirty="0">
                <a:solidFill>
                  <a:srgbClr val="000000"/>
                </a:solidFill>
                <a:effectLst/>
                <a:latin typeface="Arial"/>
              </a:rPr>
              <a:t>5.3.1 .1  </a:t>
            </a:r>
            <a:r>
              <a:rPr lang="en-US" b="1" i="1" u="sng" kern="1400" spc="-50" dirty="0">
                <a:effectLst/>
                <a:latin typeface="Times New Roman" panose="02020603050405020304" pitchFamily="18" charset="0"/>
                <a:ea typeface="Times New Roman" panose="02020603050405020304" pitchFamily="18" charset="0"/>
                <a:cs typeface="Times New Roman" panose="02020603050405020304" pitchFamily="18" charset="0"/>
              </a:rPr>
              <a:t>Borrower Interface: </a:t>
            </a:r>
            <a:endParaRPr lang="x-none" u="sng"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kern="1400" spc="-50" dirty="0">
                <a:effectLst/>
                <a:latin typeface="Times New Roman" panose="02020603050405020304" pitchFamily="18" charset="0"/>
                <a:ea typeface="Times New Roman" panose="02020603050405020304" pitchFamily="18" charset="0"/>
                <a:cs typeface="Times New Roman" panose="02020603050405020304" pitchFamily="18" charset="0"/>
              </a:rPr>
              <a:t>Registration</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kern="1400" spc="-50" dirty="0">
                <a:effectLst/>
                <a:latin typeface="Times New Roman" panose="02020603050405020304" pitchFamily="18" charset="0"/>
                <a:ea typeface="Times New Roman" panose="02020603050405020304" pitchFamily="18" charset="0"/>
                <a:cs typeface="Times New Roman" panose="02020603050405020304" pitchFamily="18" charset="0"/>
              </a:rPr>
              <a:t>Login </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kern="1400" spc="-50" dirty="0">
                <a:effectLst/>
                <a:latin typeface="Times New Roman" panose="02020603050405020304" pitchFamily="18" charset="0"/>
                <a:ea typeface="Times New Roman" panose="02020603050405020304" pitchFamily="18" charset="0"/>
                <a:cs typeface="Times New Roman" panose="02020603050405020304" pitchFamily="18" charset="0"/>
              </a:rPr>
              <a:t>Loan application form</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kern="1400" spc="-50" dirty="0">
                <a:effectLst/>
                <a:latin typeface="Times New Roman" panose="02020603050405020304" pitchFamily="18" charset="0"/>
                <a:ea typeface="Times New Roman" panose="02020603050405020304" pitchFamily="18" charset="0"/>
                <a:cs typeface="Times New Roman" panose="02020603050405020304" pitchFamily="18" charset="0"/>
              </a:rPr>
              <a:t>Loan details</a:t>
            </a:r>
          </a:p>
          <a:p>
            <a:pPr marL="342900" lvl="0" indent="-342900">
              <a:lnSpc>
                <a:spcPct val="107000"/>
              </a:lnSpc>
              <a:buFont typeface="Wingdings" panose="05000000000000000000" pitchFamily="2" charset="2"/>
              <a:buChar char=""/>
            </a:pPr>
            <a:r>
              <a:rPr lang="en-US" kern="1400" spc="-50" dirty="0">
                <a:latin typeface="Times New Roman" panose="02020603050405020304" pitchFamily="18" charset="0"/>
                <a:ea typeface="Calibri" panose="020F0502020204030204" pitchFamily="34" charset="0"/>
                <a:cs typeface="Times New Roman" panose="02020603050405020304" pitchFamily="18" charset="0"/>
              </a:rPr>
              <a:t>Loan Repayment form</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kern="1400" spc="-50" dirty="0">
                <a:effectLst/>
                <a:latin typeface="Times New Roman" panose="02020603050405020304" pitchFamily="18" charset="0"/>
                <a:ea typeface="Times New Roman" panose="02020603050405020304" pitchFamily="18" charset="0"/>
                <a:cs typeface="Times New Roman" panose="02020603050405020304" pitchFamily="18" charset="0"/>
              </a:rPr>
              <a:t>Transaction history.</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3003726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5ECC-617A-C49B-84A7-D987F778AC51}"/>
              </a:ext>
            </a:extLst>
          </p:cNvPr>
          <p:cNvSpPr>
            <a:spLocks noGrp="1"/>
          </p:cNvSpPr>
          <p:nvPr>
            <p:ph type="title"/>
          </p:nvPr>
        </p:nvSpPr>
        <p:spPr>
          <a:xfrm>
            <a:off x="1484311" y="1"/>
            <a:ext cx="10018713" cy="1167618"/>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dirty="0"/>
              <a:t>.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endParaRPr lang="x-none" dirty="0"/>
          </a:p>
        </p:txBody>
      </p:sp>
      <p:sp>
        <p:nvSpPr>
          <p:cNvPr id="3" name="Content Placeholder 2">
            <a:extLst>
              <a:ext uri="{FF2B5EF4-FFF2-40B4-BE49-F238E27FC236}">
                <a16:creationId xmlns:a16="http://schemas.microsoft.com/office/drawing/2014/main" id="{DE33E955-04E8-2D97-5AC9-E8A327096682}"/>
              </a:ext>
            </a:extLst>
          </p:cNvPr>
          <p:cNvSpPr>
            <a:spLocks noGrp="1"/>
          </p:cNvSpPr>
          <p:nvPr>
            <p:ph idx="1"/>
          </p:nvPr>
        </p:nvSpPr>
        <p:spPr>
          <a:xfrm>
            <a:off x="1484310" y="1167619"/>
            <a:ext cx="10018713" cy="5359790"/>
          </a:xfrm>
        </p:spPr>
        <p:txBody>
          <a:bodyPr/>
          <a:lstStyle/>
          <a:p>
            <a:pPr>
              <a:buFont typeface="Arial" panose="020B0604020202020204" pitchFamily="34" charset="0"/>
              <a:buChar char="•"/>
            </a:pPr>
            <a:r>
              <a:rPr lang="en-US" sz="2400" b="1" strike="noStrike" spc="-1" dirty="0">
                <a:solidFill>
                  <a:srgbClr val="000000"/>
                </a:solidFill>
                <a:latin typeface="Arial"/>
              </a:rPr>
              <a:t>5.3 Conceptual Design</a:t>
            </a:r>
          </a:p>
          <a:p>
            <a:pPr>
              <a:buFont typeface="Arial" panose="020B0604020202020204" pitchFamily="34" charset="0"/>
              <a:buChar char="•"/>
            </a:pPr>
            <a:r>
              <a:rPr lang="en-US" b="1" i="0" spc="-1" dirty="0">
                <a:solidFill>
                  <a:srgbClr val="000000"/>
                </a:solidFill>
                <a:effectLst/>
                <a:latin typeface="Arial"/>
              </a:rPr>
              <a:t>5.3.1 User Interface</a:t>
            </a:r>
            <a:endParaRPr lang="en-US" b="0" i="0" dirty="0">
              <a:solidFill>
                <a:srgbClr val="0D0D0D"/>
              </a:solidFill>
              <a:effectLst/>
              <a:latin typeface="Söhne"/>
            </a:endParaRPr>
          </a:p>
          <a:p>
            <a:pPr lvl="0">
              <a:lnSpc>
                <a:spcPct val="107000"/>
              </a:lnSpc>
              <a:buFont typeface="Arial" panose="020B0604020202020204" pitchFamily="34" charset="0"/>
              <a:buChar char="•"/>
            </a:pPr>
            <a:r>
              <a:rPr lang="en-US" b="1" i="0" spc="-1" dirty="0">
                <a:solidFill>
                  <a:srgbClr val="000000"/>
                </a:solidFill>
                <a:effectLst/>
                <a:latin typeface="Arial"/>
              </a:rPr>
              <a:t>5.3.1 .2  </a:t>
            </a:r>
            <a:r>
              <a:rPr lang="en-US" b="1" i="1" u="sng" kern="1400" spc="-50" dirty="0">
                <a:solidFill>
                  <a:srgbClr val="000000"/>
                </a:solidFill>
                <a:latin typeface="Times New Roman" panose="02020603050405020304" pitchFamily="18" charset="0"/>
                <a:cs typeface="Times New Roman" panose="02020603050405020304" pitchFamily="18" charset="0"/>
              </a:rPr>
              <a:t>Lend</a:t>
            </a:r>
            <a:r>
              <a:rPr lang="en-US" b="1" i="1" u="sng" kern="1400" spc="-50" dirty="0">
                <a:effectLst/>
                <a:latin typeface="Times New Roman" panose="02020603050405020304" pitchFamily="18" charset="0"/>
                <a:ea typeface="Times New Roman" panose="02020603050405020304" pitchFamily="18" charset="0"/>
                <a:cs typeface="Times New Roman" panose="02020603050405020304" pitchFamily="18" charset="0"/>
              </a:rPr>
              <a:t>er Interface: </a:t>
            </a:r>
          </a:p>
          <a:p>
            <a:pPr marL="342900" lvl="0" indent="-342900">
              <a:lnSpc>
                <a:spcPct val="107000"/>
              </a:lnSpc>
              <a:buFont typeface="Wingdings" panose="05000000000000000000" pitchFamily="2" charset="2"/>
              <a:buChar char=""/>
            </a:pPr>
            <a:r>
              <a:rPr lang="en-US" kern="1400" spc="-50" dirty="0">
                <a:effectLst/>
                <a:latin typeface="Times New Roman" panose="02020603050405020304" pitchFamily="18" charset="0"/>
                <a:ea typeface="Times New Roman" panose="02020603050405020304" pitchFamily="18" charset="0"/>
                <a:cs typeface="Times New Roman" panose="02020603050405020304" pitchFamily="18" charset="0"/>
              </a:rPr>
              <a:t>Registration</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kern="1400" spc="-50" dirty="0">
                <a:effectLst/>
                <a:latin typeface="Times New Roman" panose="02020603050405020304" pitchFamily="18" charset="0"/>
                <a:ea typeface="Times New Roman" panose="02020603050405020304" pitchFamily="18" charset="0"/>
                <a:cs typeface="Times New Roman" panose="02020603050405020304" pitchFamily="18" charset="0"/>
              </a:rPr>
              <a:t> Login </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kern="1400" spc="-50" dirty="0">
                <a:effectLst/>
                <a:latin typeface="Times New Roman" panose="02020603050405020304" pitchFamily="18" charset="0"/>
                <a:ea typeface="Times New Roman" panose="02020603050405020304" pitchFamily="18" charset="0"/>
                <a:cs typeface="Times New Roman" panose="02020603050405020304" pitchFamily="18" charset="0"/>
              </a:rPr>
              <a:t>Loan allocation form</a:t>
            </a:r>
          </a:p>
          <a:p>
            <a:pPr marL="342900" lvl="0" indent="-342900">
              <a:lnSpc>
                <a:spcPct val="107000"/>
              </a:lnSpc>
              <a:buFont typeface="Wingdings" panose="05000000000000000000" pitchFamily="2" charset="2"/>
              <a:buChar char=""/>
            </a:pPr>
            <a:r>
              <a:rPr lang="en-US" kern="1400" spc="-50" dirty="0">
                <a:latin typeface="Times New Roman" panose="02020603050405020304" pitchFamily="18" charset="0"/>
                <a:ea typeface="Calibri" panose="020F0502020204030204" pitchFamily="34" charset="0"/>
                <a:cs typeface="Times New Roman" panose="02020603050405020304" pitchFamily="18" charset="0"/>
              </a:rPr>
              <a:t>Loan Disbursement form</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kern="1400" spc="-50" dirty="0">
                <a:effectLst/>
                <a:latin typeface="Times New Roman" panose="02020603050405020304" pitchFamily="18" charset="0"/>
                <a:ea typeface="Times New Roman" panose="02020603050405020304" pitchFamily="18" charset="0"/>
                <a:cs typeface="Times New Roman" panose="02020603050405020304" pitchFamily="18" charset="0"/>
              </a:rPr>
              <a:t>Defaulter listing form</a:t>
            </a:r>
          </a:p>
          <a:p>
            <a:pPr marL="342900" indent="-342900">
              <a:lnSpc>
                <a:spcPct val="107000"/>
              </a:lnSpc>
              <a:buFont typeface="Wingdings" panose="05000000000000000000" pitchFamily="2" charset="2"/>
              <a:buChar char=""/>
            </a:pPr>
            <a:r>
              <a:rPr lang="en-US" kern="1400" spc="-50" dirty="0">
                <a:latin typeface="Times New Roman" panose="02020603050405020304" pitchFamily="18" charset="0"/>
                <a:ea typeface="Times New Roman" panose="02020603050405020304" pitchFamily="18" charset="0"/>
                <a:cs typeface="Times New Roman" panose="02020603050405020304" pitchFamily="18" charset="0"/>
              </a:rPr>
              <a:t>Transaction history.</a:t>
            </a:r>
            <a:endParaRPr lang="x-none"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endParaRPr lang="x-none" u="sng" dirty="0">
              <a:effectLst/>
              <a:latin typeface="Calibri" panose="020F0502020204030204" pitchFamily="34" charset="0"/>
              <a:ea typeface="Calibri" panose="020F0502020204030204" pitchFamily="34"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1923110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82063"/>
            <a:ext cx="10018713" cy="103163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dirty="0"/>
              <a:t>.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endParaRPr lang="en-US" dirty="0"/>
          </a:p>
        </p:txBody>
      </p:sp>
      <p:sp>
        <p:nvSpPr>
          <p:cNvPr id="3" name="Content Placeholder 2"/>
          <p:cNvSpPr>
            <a:spLocks noGrp="1"/>
          </p:cNvSpPr>
          <p:nvPr>
            <p:ph idx="1"/>
          </p:nvPr>
        </p:nvSpPr>
        <p:spPr>
          <a:xfrm>
            <a:off x="1484310" y="1359877"/>
            <a:ext cx="10018713" cy="5392615"/>
          </a:xfrm>
        </p:spPr>
        <p:txBody>
          <a:bodyPr>
            <a:normAutofit fontScale="85000" lnSpcReduction="10000"/>
          </a:bodyPr>
          <a:lstStyle/>
          <a:p>
            <a:pPr lvl="0">
              <a:lnSpc>
                <a:spcPct val="107000"/>
              </a:lnSpc>
              <a:buFont typeface="Arial" panose="020B0604020202020204" pitchFamily="34" charset="0"/>
              <a:buChar char="•"/>
            </a:pPr>
            <a:endParaRPr lang="en-US" b="1" spc="-1" dirty="0">
              <a:solidFill>
                <a:srgbClr val="000000"/>
              </a:solidFill>
              <a:latin typeface="Arial"/>
            </a:endParaRPr>
          </a:p>
          <a:p>
            <a:pPr lvl="0">
              <a:lnSpc>
                <a:spcPct val="107000"/>
              </a:lnSpc>
              <a:buFont typeface="Arial" panose="020B0604020202020204" pitchFamily="34" charset="0"/>
              <a:buChar char="•"/>
            </a:pPr>
            <a:r>
              <a:rPr lang="en-US" b="1" spc="-1" dirty="0">
                <a:solidFill>
                  <a:srgbClr val="000000"/>
                </a:solidFill>
                <a:latin typeface="Arial"/>
              </a:rPr>
              <a:t>5.3.1 .3  </a:t>
            </a:r>
            <a:r>
              <a:rPr lang="en-US" b="1" i="1" u="sng" kern="1400" spc="-50" dirty="0">
                <a:solidFill>
                  <a:srgbClr val="000000"/>
                </a:solidFill>
                <a:latin typeface="Times New Roman" panose="02020603050405020304" pitchFamily="18" charset="0"/>
                <a:cs typeface="Times New Roman" panose="02020603050405020304" pitchFamily="18" charset="0"/>
              </a:rPr>
              <a:t>Group Administrator</a:t>
            </a:r>
            <a:r>
              <a:rPr lang="en-US" b="1" i="1" u="sng" kern="1400" spc="-50" dirty="0">
                <a:latin typeface="Times New Roman" panose="02020603050405020304" pitchFamily="18" charset="0"/>
                <a:ea typeface="Times New Roman" panose="02020603050405020304" pitchFamily="18" charset="0"/>
                <a:cs typeface="Times New Roman" panose="02020603050405020304" pitchFamily="18" charset="0"/>
              </a:rPr>
              <a:t> Interface: </a:t>
            </a:r>
          </a:p>
          <a:p>
            <a:pPr marL="342900" lvl="0" indent="-342900">
              <a:lnSpc>
                <a:spcPct val="107000"/>
              </a:lnSpc>
              <a:buFont typeface="Wingdings" panose="05000000000000000000" pitchFamily="2" charset="2"/>
              <a:buChar char=""/>
            </a:pPr>
            <a:r>
              <a:rPr lang="en-US" kern="1400" spc="-50" dirty="0">
                <a:latin typeface="Times New Roman" panose="02020603050405020304" pitchFamily="18" charset="0"/>
                <a:ea typeface="Times New Roman" panose="02020603050405020304" pitchFamily="18" charset="0"/>
                <a:cs typeface="Times New Roman" panose="02020603050405020304" pitchFamily="18" charset="0"/>
              </a:rPr>
              <a:t>Members Management(add members, update members details, approve members for loans)</a:t>
            </a:r>
          </a:p>
          <a:p>
            <a:pPr marL="342900" lvl="0" indent="-342900">
              <a:lnSpc>
                <a:spcPct val="107000"/>
              </a:lnSpc>
              <a:buFont typeface="Wingdings" panose="05000000000000000000" pitchFamily="2" charset="2"/>
              <a:buChar char=""/>
            </a:pPr>
            <a:r>
              <a:rPr lang="en-US" kern="1400" spc="-50" dirty="0">
                <a:latin typeface="Times New Roman" panose="02020603050405020304" pitchFamily="18" charset="0"/>
                <a:ea typeface="Times New Roman" panose="02020603050405020304" pitchFamily="18" charset="0"/>
                <a:cs typeface="Times New Roman" panose="02020603050405020304" pitchFamily="18" charset="0"/>
              </a:rPr>
              <a:t>Registration.</a:t>
            </a:r>
            <a:endParaRPr lang="x-none"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kern="1400" spc="-50" dirty="0">
                <a:latin typeface="Times New Roman" panose="02020603050405020304" pitchFamily="18" charset="0"/>
                <a:ea typeface="Times New Roman" panose="02020603050405020304" pitchFamily="18" charset="0"/>
                <a:cs typeface="Times New Roman" panose="02020603050405020304" pitchFamily="18" charset="0"/>
              </a:rPr>
              <a:t> Login .</a:t>
            </a:r>
            <a:endParaRPr lang="x-none"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kern="1400" spc="-50" dirty="0">
                <a:latin typeface="Times New Roman" panose="02020603050405020304" pitchFamily="18" charset="0"/>
                <a:ea typeface="Times New Roman" panose="02020603050405020304" pitchFamily="18" charset="0"/>
                <a:cs typeface="Times New Roman" panose="02020603050405020304" pitchFamily="18" charset="0"/>
              </a:rPr>
              <a:t>Loan allocation form.</a:t>
            </a:r>
          </a:p>
          <a:p>
            <a:pPr marL="342900" lvl="0" indent="-342900">
              <a:lnSpc>
                <a:spcPct val="107000"/>
              </a:lnSpc>
              <a:buFont typeface="Wingdings" panose="05000000000000000000" pitchFamily="2" charset="2"/>
              <a:buChar char=""/>
            </a:pPr>
            <a:r>
              <a:rPr lang="en-US" kern="1400" spc="-50" dirty="0">
                <a:latin typeface="Times New Roman" panose="02020603050405020304" pitchFamily="18" charset="0"/>
                <a:ea typeface="Calibri" panose="020F0502020204030204" pitchFamily="34" charset="0"/>
                <a:cs typeface="Times New Roman" panose="02020603050405020304" pitchFamily="18" charset="0"/>
              </a:rPr>
              <a:t>Loan Disbursement form.</a:t>
            </a:r>
            <a:endParaRPr lang="x-none"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kern="1400" spc="-50" dirty="0">
                <a:latin typeface="Times New Roman" panose="02020603050405020304" pitchFamily="18" charset="0"/>
                <a:ea typeface="Times New Roman" panose="02020603050405020304" pitchFamily="18" charset="0"/>
                <a:cs typeface="Times New Roman" panose="02020603050405020304" pitchFamily="18" charset="0"/>
              </a:rPr>
              <a:t>Defaulter listing form.</a:t>
            </a:r>
            <a:endParaRPr lang="x-none" u="sng"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kern="1400" spc="-50" dirty="0">
                <a:latin typeface="Times New Roman" panose="02020603050405020304" pitchFamily="18" charset="0"/>
                <a:ea typeface="Times New Roman" panose="02020603050405020304" pitchFamily="18" charset="0"/>
                <a:cs typeface="Times New Roman" panose="02020603050405020304" pitchFamily="18" charset="0"/>
              </a:rPr>
              <a:t>Loan application form.</a:t>
            </a:r>
            <a:endParaRPr lang="x-none"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kern="1400" spc="-50" dirty="0">
                <a:latin typeface="Times New Roman" panose="02020603050405020304" pitchFamily="18" charset="0"/>
                <a:ea typeface="Times New Roman" panose="02020603050405020304" pitchFamily="18" charset="0"/>
                <a:cs typeface="Times New Roman" panose="02020603050405020304" pitchFamily="18" charset="0"/>
              </a:rPr>
              <a:t>Loan details.</a:t>
            </a:r>
          </a:p>
          <a:p>
            <a:pPr marL="342900" lvl="0" indent="-342900">
              <a:lnSpc>
                <a:spcPct val="107000"/>
              </a:lnSpc>
              <a:buFont typeface="Wingdings" panose="05000000000000000000" pitchFamily="2" charset="2"/>
              <a:buChar char=""/>
            </a:pPr>
            <a:r>
              <a:rPr lang="en-US" kern="1400" spc="-50" dirty="0">
                <a:latin typeface="Times New Roman" panose="02020603050405020304" pitchFamily="18" charset="0"/>
                <a:ea typeface="Calibri" panose="020F0502020204030204" pitchFamily="34" charset="0"/>
                <a:cs typeface="Times New Roman" panose="02020603050405020304" pitchFamily="18" charset="0"/>
              </a:rPr>
              <a:t>Loan Repayment form.</a:t>
            </a:r>
            <a:endParaRPr lang="x-none"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kern="1400" spc="-50" dirty="0">
                <a:latin typeface="Times New Roman" panose="02020603050405020304" pitchFamily="18" charset="0"/>
                <a:ea typeface="Times New Roman" panose="02020603050405020304" pitchFamily="18" charset="0"/>
                <a:cs typeface="Times New Roman" panose="02020603050405020304" pitchFamily="18" charset="0"/>
              </a:rPr>
              <a:t>Transaction history.</a:t>
            </a:r>
            <a:endParaRPr lang="x-none"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endParaRPr lang="en-US" kern="1400" spc="-5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7361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E1F3-FEC0-7AD0-1D03-346993BB784B}"/>
              </a:ext>
            </a:extLst>
          </p:cNvPr>
          <p:cNvSpPr>
            <a:spLocks noGrp="1"/>
          </p:cNvSpPr>
          <p:nvPr>
            <p:ph type="title"/>
          </p:nvPr>
        </p:nvSpPr>
        <p:spPr>
          <a:xfrm>
            <a:off x="1484311" y="1"/>
            <a:ext cx="10018713" cy="10668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dirty="0"/>
              <a:t>.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endParaRPr lang="x-none" dirty="0"/>
          </a:p>
        </p:txBody>
      </p:sp>
      <p:sp>
        <p:nvSpPr>
          <p:cNvPr id="3" name="Content Placeholder 2">
            <a:extLst>
              <a:ext uri="{FF2B5EF4-FFF2-40B4-BE49-F238E27FC236}">
                <a16:creationId xmlns:a16="http://schemas.microsoft.com/office/drawing/2014/main" id="{1456E9EA-A4D6-DBD8-F48B-EB787F16BF08}"/>
              </a:ext>
            </a:extLst>
          </p:cNvPr>
          <p:cNvSpPr>
            <a:spLocks noGrp="1"/>
          </p:cNvSpPr>
          <p:nvPr>
            <p:ph idx="1"/>
          </p:nvPr>
        </p:nvSpPr>
        <p:spPr>
          <a:xfrm>
            <a:off x="1484310" y="1167619"/>
            <a:ext cx="10018713" cy="5458264"/>
          </a:xfrm>
        </p:spPr>
        <p:txBody>
          <a:bodyPr/>
          <a:lstStyle/>
          <a:p>
            <a:pPr>
              <a:buFont typeface="Arial" panose="020B0604020202020204" pitchFamily="34" charset="0"/>
              <a:buChar char="•"/>
            </a:pPr>
            <a:r>
              <a:rPr lang="en-US" sz="2400" b="1" strike="noStrike" spc="-1" dirty="0">
                <a:solidFill>
                  <a:srgbClr val="000000"/>
                </a:solidFill>
                <a:latin typeface="Arial"/>
              </a:rPr>
              <a:t>5.3 Conceptual Design</a:t>
            </a:r>
          </a:p>
          <a:p>
            <a:pPr>
              <a:buFont typeface="Arial" panose="020B0604020202020204" pitchFamily="34" charset="0"/>
              <a:buChar char="•"/>
            </a:pPr>
            <a:r>
              <a:rPr lang="en-US" b="1" i="0" spc="-1" dirty="0">
                <a:solidFill>
                  <a:srgbClr val="000000"/>
                </a:solidFill>
                <a:effectLst/>
                <a:latin typeface="Arial"/>
              </a:rPr>
              <a:t>5.3.1 User Interface</a:t>
            </a:r>
            <a:endParaRPr lang="en-US" b="0" i="0" dirty="0">
              <a:solidFill>
                <a:srgbClr val="0D0D0D"/>
              </a:solidFill>
              <a:effectLst/>
              <a:latin typeface="Söhne"/>
            </a:endParaRPr>
          </a:p>
          <a:p>
            <a:pPr lvl="0">
              <a:lnSpc>
                <a:spcPct val="107000"/>
              </a:lnSpc>
              <a:buFont typeface="Arial" panose="020B0604020202020204" pitchFamily="34" charset="0"/>
              <a:buChar char="•"/>
            </a:pPr>
            <a:r>
              <a:rPr lang="en-US" b="1" i="0" spc="-1" dirty="0">
                <a:solidFill>
                  <a:srgbClr val="000000"/>
                </a:solidFill>
                <a:effectLst/>
                <a:latin typeface="Arial"/>
              </a:rPr>
              <a:t>5.3.1 .4  </a:t>
            </a:r>
            <a:r>
              <a:rPr lang="en-US" b="1" i="1" u="sng" kern="1400" spc="-50" dirty="0">
                <a:solidFill>
                  <a:srgbClr val="000000"/>
                </a:solidFill>
                <a:effectLst/>
                <a:latin typeface="Times New Roman" panose="02020603050405020304" pitchFamily="18" charset="0"/>
                <a:cs typeface="Times New Roman" panose="02020603050405020304" pitchFamily="18" charset="0"/>
              </a:rPr>
              <a:t>Admin</a:t>
            </a:r>
            <a:r>
              <a:rPr lang="en-US" b="1" i="1" u="sng" kern="1400" spc="-50" dirty="0">
                <a:effectLst/>
                <a:latin typeface="Times New Roman" panose="02020603050405020304" pitchFamily="18" charset="0"/>
                <a:ea typeface="Times New Roman" panose="02020603050405020304" pitchFamily="18" charset="0"/>
                <a:cs typeface="Times New Roman" panose="02020603050405020304" pitchFamily="18" charset="0"/>
              </a:rPr>
              <a:t> Interface: </a:t>
            </a:r>
          </a:p>
          <a:p>
            <a:pPr lvl="0">
              <a:lnSpc>
                <a:spcPct val="107000"/>
              </a:lnSpc>
              <a:buFont typeface="Arial" panose="020B0604020202020204" pitchFamily="34" charset="0"/>
              <a:buChar char="•"/>
            </a:pPr>
            <a:endParaRPr lang="en-US" b="1" i="1" u="sng" kern="1400" spc="-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kern="1400" spc="-50" dirty="0">
                <a:effectLst/>
                <a:latin typeface="Times New Roman" panose="02020603050405020304" pitchFamily="18" charset="0"/>
                <a:ea typeface="Times New Roman" panose="02020603050405020304" pitchFamily="18" charset="0"/>
                <a:cs typeface="Times New Roman" panose="02020603050405020304" pitchFamily="18" charset="0"/>
              </a:rPr>
              <a:t>User </a:t>
            </a:r>
            <a:r>
              <a:rPr lang="en-US" kern="1400" spc="-50" dirty="0">
                <a:latin typeface="Times New Roman" panose="02020603050405020304" pitchFamily="18" charset="0"/>
                <a:ea typeface="Times New Roman" panose="02020603050405020304" pitchFamily="18" charset="0"/>
                <a:cs typeface="Times New Roman" panose="02020603050405020304" pitchFamily="18" charset="0"/>
              </a:rPr>
              <a:t>registration(lender, group and borrower)</a:t>
            </a:r>
          </a:p>
          <a:p>
            <a:pPr marL="342900" lvl="0" indent="-342900">
              <a:lnSpc>
                <a:spcPct val="107000"/>
              </a:lnSpc>
              <a:buFont typeface="Wingdings" panose="05000000000000000000" pitchFamily="2" charset="2"/>
              <a:buChar char=""/>
            </a:pPr>
            <a:r>
              <a:rPr lang="en-US" kern="1400" spc="-50" dirty="0">
                <a:effectLst/>
                <a:latin typeface="Times New Roman" panose="02020603050405020304" pitchFamily="18" charset="0"/>
                <a:ea typeface="Calibri" panose="020F0502020204030204" pitchFamily="34" charset="0"/>
                <a:cs typeface="Times New Roman" panose="02020603050405020304" pitchFamily="18" charset="0"/>
              </a:rPr>
              <a:t>User Management</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kern="1400" spc="-50" dirty="0">
                <a:effectLst/>
                <a:latin typeface="Times New Roman" panose="02020603050405020304" pitchFamily="18" charset="0"/>
                <a:ea typeface="Times New Roman" panose="02020603050405020304" pitchFamily="18" charset="0"/>
                <a:cs typeface="Times New Roman" panose="02020603050405020304" pitchFamily="18" charset="0"/>
              </a:rPr>
              <a:t> System monitoring</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kern="1400" spc="-50" dirty="0">
                <a:effectLst/>
                <a:latin typeface="Times New Roman" panose="02020603050405020304" pitchFamily="18" charset="0"/>
                <a:ea typeface="Times New Roman" panose="02020603050405020304" pitchFamily="18" charset="0"/>
                <a:cs typeface="Times New Roman" panose="02020603050405020304" pitchFamily="18" charset="0"/>
              </a:rPr>
              <a:t> Reporting.</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Arial" panose="020B0604020202020204" pitchFamily="34" charset="0"/>
              <a:buChar char="•"/>
            </a:pPr>
            <a:endParaRPr lang="en-US" b="1" i="1" u="sng" kern="1400" spc="-5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183597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101969"/>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dirty="0"/>
              <a:t>.  </a:t>
            </a:r>
            <a:r>
              <a:rPr lang="en-US"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endParaRPr lang="en-US" dirty="0"/>
          </a:p>
        </p:txBody>
      </p:sp>
      <p:sp>
        <p:nvSpPr>
          <p:cNvPr id="3" name="Content Placeholder 2"/>
          <p:cNvSpPr>
            <a:spLocks noGrp="1"/>
          </p:cNvSpPr>
          <p:nvPr>
            <p:ph idx="1"/>
          </p:nvPr>
        </p:nvSpPr>
        <p:spPr/>
        <p:txBody>
          <a:bodyPr>
            <a:normAutofit/>
          </a:bodyPr>
          <a:lstStyle/>
          <a:p>
            <a:pPr lvl="0">
              <a:lnSpc>
                <a:spcPct val="107000"/>
              </a:lnSpc>
              <a:buFont typeface="Arial" panose="020B0604020202020204" pitchFamily="34" charset="0"/>
              <a:buChar char="•"/>
            </a:pPr>
            <a:r>
              <a:rPr lang="en-US" b="1" spc="-1" dirty="0">
                <a:solidFill>
                  <a:srgbClr val="000000"/>
                </a:solidFill>
                <a:latin typeface="Arial"/>
              </a:rPr>
              <a:t>5.3.1 .4  </a:t>
            </a:r>
            <a:r>
              <a:rPr lang="en-US" b="1" i="1" u="sng" kern="1400" spc="-50" dirty="0">
                <a:solidFill>
                  <a:srgbClr val="000000"/>
                </a:solidFill>
                <a:latin typeface="Times New Roman" panose="02020603050405020304" pitchFamily="18" charset="0"/>
                <a:cs typeface="Times New Roman" panose="02020603050405020304" pitchFamily="18" charset="0"/>
              </a:rPr>
              <a:t>Help</a:t>
            </a:r>
            <a:r>
              <a:rPr lang="en-US" b="1" i="1" u="sng" kern="1400" spc="-50" dirty="0">
                <a:latin typeface="Times New Roman" panose="02020603050405020304" pitchFamily="18" charset="0"/>
                <a:ea typeface="Times New Roman" panose="02020603050405020304" pitchFamily="18" charset="0"/>
                <a:cs typeface="Times New Roman" panose="02020603050405020304" pitchFamily="18" charset="0"/>
              </a:rPr>
              <a:t> Interface: </a:t>
            </a:r>
          </a:p>
          <a:p>
            <a:pPr lvl="0">
              <a:lnSpc>
                <a:spcPct val="107000"/>
              </a:lnSpc>
              <a:buFont typeface="Arial" panose="020B0604020202020204" pitchFamily="34" charset="0"/>
              <a:buChar char="•"/>
            </a:pPr>
            <a:endParaRPr lang="en-US" b="1" i="1" u="sng" kern="1400" spc="-5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kern="1400" spc="-50" dirty="0">
                <a:latin typeface="Times New Roman" panose="02020603050405020304" pitchFamily="18" charset="0"/>
                <a:ea typeface="Times New Roman" panose="02020603050405020304" pitchFamily="18" charset="0"/>
                <a:cs typeface="Times New Roman" panose="02020603050405020304" pitchFamily="18" charset="0"/>
              </a:rPr>
              <a:t>User guides</a:t>
            </a:r>
          </a:p>
          <a:p>
            <a:pPr marL="342900" lvl="0" indent="-342900">
              <a:lnSpc>
                <a:spcPct val="107000"/>
              </a:lnSpc>
              <a:buFont typeface="Wingdings" panose="05000000000000000000" pitchFamily="2" charset="2"/>
              <a:buChar char=""/>
            </a:pPr>
            <a:r>
              <a:rPr lang="en-US" kern="1400" spc="-50" dirty="0">
                <a:latin typeface="Times New Roman" panose="02020603050405020304" pitchFamily="18" charset="0"/>
                <a:ea typeface="Calibri" panose="020F0502020204030204" pitchFamily="34" charset="0"/>
                <a:cs typeface="Times New Roman" panose="02020603050405020304" pitchFamily="18" charset="0"/>
              </a:rPr>
              <a:t>System rules and Roles</a:t>
            </a:r>
            <a:endParaRPr lang="x-none"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kern="1400" spc="-50" dirty="0">
                <a:latin typeface="Times New Roman" panose="02020603050405020304" pitchFamily="18" charset="0"/>
                <a:ea typeface="Times New Roman" panose="02020603050405020304" pitchFamily="18" charset="0"/>
                <a:cs typeface="Times New Roman" panose="02020603050405020304" pitchFamily="18" charset="0"/>
              </a:rPr>
              <a:t> Interface for downloading guarantor form</a:t>
            </a:r>
            <a:endParaRPr lang="x-none"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3883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451A-8F0A-BA5B-3817-493F76454CCC}"/>
              </a:ext>
            </a:extLst>
          </p:cNvPr>
          <p:cNvSpPr>
            <a:spLocks noGrp="1"/>
          </p:cNvSpPr>
          <p:nvPr>
            <p:ph type="title"/>
          </p:nvPr>
        </p:nvSpPr>
        <p:spPr>
          <a:xfrm>
            <a:off x="1484311" y="0"/>
            <a:ext cx="10018713" cy="10668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dirty="0"/>
              <a:t>.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endParaRPr lang="x-none" dirty="0"/>
          </a:p>
        </p:txBody>
      </p:sp>
      <p:sp>
        <p:nvSpPr>
          <p:cNvPr id="3" name="Content Placeholder 2">
            <a:extLst>
              <a:ext uri="{FF2B5EF4-FFF2-40B4-BE49-F238E27FC236}">
                <a16:creationId xmlns:a16="http://schemas.microsoft.com/office/drawing/2014/main" id="{453E68B3-4055-B516-FC72-627A1376C001}"/>
              </a:ext>
            </a:extLst>
          </p:cNvPr>
          <p:cNvSpPr>
            <a:spLocks noGrp="1"/>
          </p:cNvSpPr>
          <p:nvPr>
            <p:ph idx="1"/>
          </p:nvPr>
        </p:nvSpPr>
        <p:spPr>
          <a:xfrm>
            <a:off x="1484310" y="1308295"/>
            <a:ext cx="10018713" cy="5430130"/>
          </a:xfrm>
        </p:spPr>
        <p:txBody>
          <a:bodyPr/>
          <a:lstStyle/>
          <a:p>
            <a:pPr>
              <a:buFont typeface="Arial" panose="020B0604020202020204" pitchFamily="34" charset="0"/>
              <a:buChar char="•"/>
            </a:pPr>
            <a:r>
              <a:rPr lang="en-US" sz="2400" b="1" strike="noStrike" spc="-1" dirty="0">
                <a:solidFill>
                  <a:srgbClr val="000000"/>
                </a:solidFill>
                <a:latin typeface="Arial"/>
              </a:rPr>
              <a:t>5.3 Conceptual Design</a:t>
            </a:r>
          </a:p>
          <a:p>
            <a:pPr>
              <a:buFont typeface="Arial" panose="020B0604020202020204" pitchFamily="34" charset="0"/>
              <a:buChar char="•"/>
            </a:pPr>
            <a:r>
              <a:rPr lang="en-US" sz="2400" b="1" spc="-1" dirty="0">
                <a:solidFill>
                  <a:srgbClr val="000000"/>
                </a:solidFill>
                <a:latin typeface="Times New Roman" panose="02020603050405020304" pitchFamily="18" charset="0"/>
                <a:cs typeface="Times New Roman" panose="02020603050405020304" pitchFamily="18" charset="0"/>
              </a:rPr>
              <a:t>5.3.2  Report Generation</a:t>
            </a: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system will generate detailed reports on loan applications, approvals, disbursements, repayments, and defaulters, providing valuable insights to lenders and administrators</a:t>
            </a:r>
            <a:r>
              <a:rPr lang="en-US" dirty="0">
                <a:latin typeface="Times New Roman" panose="02020603050405020304" pitchFamily="18" charset="0"/>
                <a:cs typeface="Times New Roman" panose="02020603050405020304" pitchFamily="18" charset="0"/>
              </a:rPr>
              <a:t>.</a:t>
            </a:r>
            <a:endParaRPr lang="en-US" sz="2400" b="1" spc="-1" dirty="0">
              <a:solidFill>
                <a:srgbClr val="000000"/>
              </a:solidFill>
              <a:latin typeface="Times New Roman" panose="02020603050405020304" pitchFamily="18"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US" sz="2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kern="1400" spc="-50" dirty="0">
                <a:latin typeface="Times New Roman" panose="02020603050405020304" pitchFamily="18" charset="0"/>
                <a:ea typeface="Times New Roman" panose="02020603050405020304" pitchFamily="18" charset="0"/>
                <a:cs typeface="Times New Roman" panose="02020603050405020304" pitchFamily="18" charset="0"/>
              </a:rPr>
              <a:t>Automated reports generation </a:t>
            </a:r>
            <a:r>
              <a:rPr lang="en-US" sz="2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and download on:</a:t>
            </a:r>
            <a:endParaRPr lang="x-none" sz="2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ü"/>
            </a:pPr>
            <a:r>
              <a:rPr lang="en-US" sz="2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Transaction history for all users.</a:t>
            </a:r>
            <a:endParaRPr lang="x-none" sz="2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2400" b="1" i="0" dirty="0">
              <a:solidFill>
                <a:srgbClr val="0D0D0D"/>
              </a:solidFill>
              <a:effectLst/>
              <a:latin typeface="Times New Roman" panose="02020603050405020304" pitchFamily="18"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181552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8D361-2EFE-8FEA-8A4E-D6B8B8889E00}"/>
              </a:ext>
            </a:extLst>
          </p:cNvPr>
          <p:cNvSpPr>
            <a:spLocks noGrp="1"/>
          </p:cNvSpPr>
          <p:nvPr>
            <p:ph type="title"/>
          </p:nvPr>
        </p:nvSpPr>
        <p:spPr>
          <a:xfrm>
            <a:off x="1484311" y="0"/>
            <a:ext cx="10018713" cy="1505243"/>
          </a:xfrm>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STUDENT DETAILS</a:t>
            </a:r>
            <a:endParaRPr lang="x-none" dirty="0"/>
          </a:p>
        </p:txBody>
      </p:sp>
      <p:sp>
        <p:nvSpPr>
          <p:cNvPr id="3" name="Content Placeholder 2">
            <a:extLst>
              <a:ext uri="{FF2B5EF4-FFF2-40B4-BE49-F238E27FC236}">
                <a16:creationId xmlns:a16="http://schemas.microsoft.com/office/drawing/2014/main" id="{4C104FF2-BD0F-B61A-2954-0CED58FC939F}"/>
              </a:ext>
            </a:extLst>
          </p:cNvPr>
          <p:cNvSpPr>
            <a:spLocks noGrp="1"/>
          </p:cNvSpPr>
          <p:nvPr>
            <p:ph idx="1"/>
          </p:nvPr>
        </p:nvSpPr>
        <p:spPr>
          <a:xfrm>
            <a:off x="1484310" y="1209822"/>
            <a:ext cx="10018713" cy="5648177"/>
          </a:xfrm>
        </p:spPr>
        <p:txBody>
          <a:bodyPr/>
          <a:lstStyle/>
          <a:p>
            <a:pPr>
              <a:lnSpc>
                <a:spcPct val="107000"/>
              </a:lnSpc>
              <a:spcAft>
                <a:spcPts val="800"/>
              </a:spcAft>
              <a:tabLst>
                <a:tab pos="634365"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REG. NO.      COM/B/01-00106/2018</a:t>
            </a:r>
            <a:endParaRPr lang="x-none"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634365"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NAME.          BORNFACE SONYE</a:t>
            </a:r>
          </a:p>
          <a:p>
            <a:pPr>
              <a:lnSpc>
                <a:spcPct val="107000"/>
              </a:lnSpc>
              <a:spcAft>
                <a:spcPts val="800"/>
              </a:spcAft>
              <a:tabLst>
                <a:tab pos="634365" algn="l"/>
              </a:tabLst>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PHONE NUMBER. 0798073204</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634365" algn="l"/>
              </a:tabLst>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EMAIL.         </a:t>
            </a:r>
            <a:r>
              <a:rPr lang="en-US" sz="2400" u="sng"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Comb01-001062018@student.mmust.ac.ke</a:t>
            </a:r>
            <a:endParaRPr lang="x-none"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634365"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COURSE CODE.   BCS 417</a:t>
            </a:r>
          </a:p>
          <a:p>
            <a:pPr>
              <a:lnSpc>
                <a:spcPct val="107000"/>
              </a:lnSpc>
              <a:spcAft>
                <a:spcPts val="800"/>
              </a:spcAft>
              <a:tabLst>
                <a:tab pos="634365" algn="l"/>
              </a:tabLst>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COURSE NAME.   COMPUTER SCIENCE PROJECT 2</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x-none"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SUPERVISOR:   </a:t>
            </a: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MADAM</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RAMBIM</a:t>
            </a:r>
            <a:endParaRPr lang="x-none" sz="2400" dirty="0">
              <a:latin typeface="Times New Roman" panose="02020603050405020304" pitchFamily="18"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3043538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748B-182C-9933-213C-05DC58722BD0}"/>
              </a:ext>
            </a:extLst>
          </p:cNvPr>
          <p:cNvSpPr>
            <a:spLocks noGrp="1"/>
          </p:cNvSpPr>
          <p:nvPr>
            <p:ph type="title"/>
          </p:nvPr>
        </p:nvSpPr>
        <p:spPr>
          <a:xfrm>
            <a:off x="1484311" y="1"/>
            <a:ext cx="10018713" cy="10668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dirty="0"/>
              <a:t>.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endParaRPr lang="x-none" dirty="0"/>
          </a:p>
        </p:txBody>
      </p:sp>
      <p:sp>
        <p:nvSpPr>
          <p:cNvPr id="3" name="Content Placeholder 2">
            <a:extLst>
              <a:ext uri="{FF2B5EF4-FFF2-40B4-BE49-F238E27FC236}">
                <a16:creationId xmlns:a16="http://schemas.microsoft.com/office/drawing/2014/main" id="{C084B867-EF44-D43D-3098-7C514EC0909E}"/>
              </a:ext>
            </a:extLst>
          </p:cNvPr>
          <p:cNvSpPr>
            <a:spLocks noGrp="1"/>
          </p:cNvSpPr>
          <p:nvPr>
            <p:ph idx="1"/>
          </p:nvPr>
        </p:nvSpPr>
        <p:spPr>
          <a:xfrm>
            <a:off x="1484310" y="1294229"/>
            <a:ext cx="10018713" cy="5563770"/>
          </a:xfrm>
        </p:spPr>
        <p:txBody>
          <a:bodyPr/>
          <a:lstStyle/>
          <a:p>
            <a:pPr marL="0" indent="0">
              <a:buNone/>
            </a:pPr>
            <a:r>
              <a:rPr lang="en-US" sz="2400" b="1" strike="noStrike" spc="-1" dirty="0">
                <a:solidFill>
                  <a:srgbClr val="000000"/>
                </a:solidFill>
                <a:latin typeface="Times New Roman" panose="02020603050405020304" pitchFamily="18" charset="0"/>
                <a:cs typeface="Times New Roman" panose="02020603050405020304" pitchFamily="18" charset="0"/>
              </a:rPr>
              <a:t>5.3 Conceptual Design</a:t>
            </a:r>
          </a:p>
          <a:p>
            <a:pPr marL="0" indent="0">
              <a:buNone/>
            </a:pPr>
            <a:r>
              <a:rPr lang="en-US" sz="2400" b="1" i="0" dirty="0">
                <a:solidFill>
                  <a:srgbClr val="0D0D0D"/>
                </a:solidFill>
                <a:effectLst/>
                <a:latin typeface="Times New Roman" panose="02020603050405020304" pitchFamily="18" charset="0"/>
                <a:cs typeface="Times New Roman" panose="02020603050405020304" pitchFamily="18" charset="0"/>
              </a:rPr>
              <a:t>5.3.3 Data Management</a:t>
            </a:r>
          </a:p>
          <a:p>
            <a:pPr marL="0" indent="0">
              <a:buNone/>
            </a:pPr>
            <a:endParaRPr lang="en-US" sz="2400" b="1"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Efficient data management will ensure secure storage, retrieval, and processing of user information, loan details, and financial transactions.</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992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6C51-8FF6-6F52-FAC5-AB8E55CE38E8}"/>
              </a:ext>
            </a:extLst>
          </p:cNvPr>
          <p:cNvSpPr>
            <a:spLocks noGrp="1"/>
          </p:cNvSpPr>
          <p:nvPr>
            <p:ph type="title"/>
          </p:nvPr>
        </p:nvSpPr>
        <p:spPr>
          <a:xfrm>
            <a:off x="1484311" y="1"/>
            <a:ext cx="10018713" cy="10668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dirty="0"/>
              <a:t>.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METHODOLODY</a:t>
            </a:r>
            <a:endParaRPr lang="x-none" dirty="0"/>
          </a:p>
        </p:txBody>
      </p:sp>
      <p:sp>
        <p:nvSpPr>
          <p:cNvPr id="3" name="Content Placeholder 2">
            <a:extLst>
              <a:ext uri="{FF2B5EF4-FFF2-40B4-BE49-F238E27FC236}">
                <a16:creationId xmlns:a16="http://schemas.microsoft.com/office/drawing/2014/main" id="{AB9D9669-2702-062A-C1AD-143C53A8F3AB}"/>
              </a:ext>
            </a:extLst>
          </p:cNvPr>
          <p:cNvSpPr>
            <a:spLocks noGrp="1"/>
          </p:cNvSpPr>
          <p:nvPr>
            <p:ph idx="1"/>
          </p:nvPr>
        </p:nvSpPr>
        <p:spPr>
          <a:xfrm>
            <a:off x="1484310" y="1266092"/>
            <a:ext cx="10018713" cy="5486399"/>
          </a:xfrm>
        </p:spPr>
        <p:txBody>
          <a:bodyPr>
            <a:normAutofit fontScale="55000" lnSpcReduction="20000"/>
          </a:bodyPr>
          <a:lstStyle/>
          <a:p>
            <a:endParaRPr lang="en-US" sz="2600" b="1" strike="noStrike" spc="-1" dirty="0">
              <a:solidFill>
                <a:srgbClr val="000000"/>
              </a:solidFill>
              <a:latin typeface="Arial"/>
            </a:endParaRPr>
          </a:p>
          <a:p>
            <a:endParaRPr lang="en-US" sz="2600" b="1" strike="noStrike" spc="-1" dirty="0">
              <a:solidFill>
                <a:srgbClr val="000000"/>
              </a:solidFill>
              <a:latin typeface="Arial"/>
            </a:endParaRPr>
          </a:p>
          <a:p>
            <a:r>
              <a:rPr lang="en-US" sz="4400" b="1" strike="noStrike" spc="-1" dirty="0">
                <a:solidFill>
                  <a:srgbClr val="000000"/>
                </a:solidFill>
                <a:latin typeface="Arial"/>
              </a:rPr>
              <a:t>6.1 Model</a:t>
            </a:r>
            <a:endParaRPr lang="en-US" sz="4400" b="0" strike="noStrike" spc="-1" dirty="0">
              <a:solidFill>
                <a:srgbClr val="000000"/>
              </a:solidFill>
              <a:latin typeface="Arial"/>
            </a:endParaRPr>
          </a:p>
          <a:p>
            <a:r>
              <a:rPr lang="en-US" sz="40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An iterative and incremental development approach will be followed to ensure continuous improvement and integration of user feedback.</a:t>
            </a:r>
          </a:p>
          <a:p>
            <a:r>
              <a:rPr lang="en-US" sz="4000" b="0" i="0" dirty="0">
                <a:solidFill>
                  <a:srgbClr val="0D0D0D"/>
                </a:solidFill>
                <a:effectLst/>
                <a:latin typeface="Times New Roman" panose="02020603050405020304" pitchFamily="18" charset="0"/>
                <a:cs typeface="Times New Roman" panose="02020603050405020304" pitchFamily="18" charset="0"/>
              </a:rPr>
              <a:t>Consisting of the following stages:</a:t>
            </a:r>
            <a:endParaRPr lang="en-US" sz="4000" b="1" i="0" dirty="0">
              <a:solidFill>
                <a:srgbClr val="0D0D0D"/>
              </a:solidFill>
              <a:effectLst/>
              <a:latin typeface="Times New Roman" panose="02020603050405020304" pitchFamily="18" charset="0"/>
              <a:cs typeface="Times New Roman" panose="02020603050405020304" pitchFamily="18" charset="0"/>
            </a:endParaRPr>
          </a:p>
          <a:p>
            <a:pPr marL="0" indent="0">
              <a:buNone/>
            </a:pPr>
            <a:r>
              <a:rPr lang="en-US" sz="4000" b="1" i="0" dirty="0">
                <a:solidFill>
                  <a:srgbClr val="0D0D0D"/>
                </a:solidFill>
                <a:effectLst/>
                <a:latin typeface="Times New Roman" panose="02020603050405020304" pitchFamily="18" charset="0"/>
                <a:cs typeface="Times New Roman" panose="02020603050405020304" pitchFamily="18" charset="0"/>
              </a:rPr>
              <a:t>Requirements Analysis:</a:t>
            </a:r>
            <a:r>
              <a:rPr lang="en-US" sz="4000" b="0" i="0" dirty="0">
                <a:solidFill>
                  <a:srgbClr val="0D0D0D"/>
                </a:solidFill>
                <a:effectLst/>
                <a:latin typeface="Times New Roman" panose="02020603050405020304" pitchFamily="18" charset="0"/>
                <a:cs typeface="Times New Roman" panose="02020603050405020304" pitchFamily="18" charset="0"/>
              </a:rPr>
              <a:t> Conduct a thorough analysis of requirements gathered from stakeholders and the conceptual design phase. Define the scope, objectives, and functional requirements of </a:t>
            </a:r>
            <a:r>
              <a:rPr lang="en-US" sz="4400" dirty="0" err="1">
                <a:solidFill>
                  <a:srgbClr val="0D0D0D"/>
                </a:solidFill>
                <a:latin typeface="Times New Roman" panose="02020603050405020304" pitchFamily="18" charset="0"/>
                <a:cs typeface="Times New Roman" panose="02020603050405020304" pitchFamily="18" charset="0"/>
              </a:rPr>
              <a:t>Pesa</a:t>
            </a:r>
            <a:r>
              <a:rPr lang="en-US" sz="4400" dirty="0">
                <a:solidFill>
                  <a:srgbClr val="0D0D0D"/>
                </a:solidFill>
                <a:latin typeface="Times New Roman" panose="02020603050405020304" pitchFamily="18" charset="0"/>
                <a:cs typeface="Times New Roman" panose="02020603050405020304" pitchFamily="18" charset="0"/>
              </a:rPr>
              <a:t> </a:t>
            </a:r>
            <a:r>
              <a:rPr lang="en-US" sz="4400" dirty="0" err="1">
                <a:solidFill>
                  <a:srgbClr val="0D0D0D"/>
                </a:solidFill>
                <a:latin typeface="Times New Roman" panose="02020603050405020304" pitchFamily="18" charset="0"/>
                <a:cs typeface="Times New Roman" panose="02020603050405020304" pitchFamily="18" charset="0"/>
              </a:rPr>
              <a:t>Mashinani</a:t>
            </a:r>
            <a:r>
              <a:rPr lang="en-US" sz="4400" dirty="0">
                <a:solidFill>
                  <a:srgbClr val="0D0D0D"/>
                </a:solidFill>
                <a:latin typeface="Times New Roman" panose="02020603050405020304" pitchFamily="18" charset="0"/>
                <a:cs typeface="Times New Roman" panose="02020603050405020304" pitchFamily="18" charset="0"/>
              </a:rPr>
              <a:t> application</a:t>
            </a:r>
            <a:r>
              <a:rPr lang="en-US" sz="4000" b="0" i="0" dirty="0">
                <a:solidFill>
                  <a:srgbClr val="0D0D0D"/>
                </a:solidFill>
                <a:effectLst/>
                <a:latin typeface="Times New Roman" panose="02020603050405020304" pitchFamily="18" charset="0"/>
                <a:cs typeface="Times New Roman" panose="02020603050405020304" pitchFamily="18" charset="0"/>
              </a:rPr>
              <a:t>.</a:t>
            </a:r>
          </a:p>
          <a:p>
            <a:pPr marL="0" indent="0" algn="l">
              <a:buNone/>
            </a:pPr>
            <a:r>
              <a:rPr lang="en-US" sz="4000" b="1" i="0" dirty="0">
                <a:solidFill>
                  <a:srgbClr val="0D0D0D"/>
                </a:solidFill>
                <a:effectLst/>
                <a:latin typeface="Times New Roman" panose="02020603050405020304" pitchFamily="18" charset="0"/>
                <a:cs typeface="Times New Roman" panose="02020603050405020304" pitchFamily="18" charset="0"/>
              </a:rPr>
              <a:t>System Design:</a:t>
            </a:r>
            <a:r>
              <a:rPr lang="en-US" sz="4000" b="0" i="0" dirty="0">
                <a:solidFill>
                  <a:srgbClr val="0D0D0D"/>
                </a:solidFill>
                <a:effectLst/>
                <a:latin typeface="Times New Roman" panose="02020603050405020304" pitchFamily="18" charset="0"/>
                <a:cs typeface="Times New Roman" panose="02020603050405020304" pitchFamily="18" charset="0"/>
              </a:rPr>
              <a:t> Develop a detailed system design based on the conceptual design, outlining the architecture, components, and data structures. Identify the necessary technologies and tools for the implementation phase.</a:t>
            </a:r>
          </a:p>
          <a:p>
            <a:pPr marL="0" indent="0">
              <a:buNone/>
            </a:pPr>
            <a:r>
              <a:rPr lang="en-US" sz="4000" b="1" i="0" dirty="0">
                <a:solidFill>
                  <a:srgbClr val="0D0D0D"/>
                </a:solidFill>
                <a:effectLst/>
                <a:latin typeface="Times New Roman" panose="02020603050405020304" pitchFamily="18" charset="0"/>
                <a:cs typeface="Times New Roman" panose="02020603050405020304" pitchFamily="18" charset="0"/>
              </a:rPr>
              <a:t>Implementation (Coding):</a:t>
            </a:r>
            <a:r>
              <a:rPr lang="en-US" sz="4000" b="0" i="0" dirty="0">
                <a:solidFill>
                  <a:srgbClr val="0D0D0D"/>
                </a:solidFill>
                <a:effectLst/>
                <a:latin typeface="Times New Roman" panose="02020603050405020304" pitchFamily="18" charset="0"/>
                <a:cs typeface="Times New Roman" panose="02020603050405020304" pitchFamily="18" charset="0"/>
              </a:rPr>
              <a:t> Begin the coding phase, implementing the functionalities and features outlined in the system design. Utilize the chosen technology stack, including HTML, CSS, JavaScript, Python, and the Django Web Framework, to build </a:t>
            </a:r>
            <a:r>
              <a:rPr lang="en-US" sz="4400" dirty="0" err="1">
                <a:solidFill>
                  <a:srgbClr val="0D0D0D"/>
                </a:solidFill>
                <a:latin typeface="Times New Roman" panose="02020603050405020304" pitchFamily="18" charset="0"/>
                <a:cs typeface="Times New Roman" panose="02020603050405020304" pitchFamily="18" charset="0"/>
              </a:rPr>
              <a:t>Pesa</a:t>
            </a:r>
            <a:r>
              <a:rPr lang="en-US" sz="4400" dirty="0">
                <a:solidFill>
                  <a:srgbClr val="0D0D0D"/>
                </a:solidFill>
                <a:latin typeface="Times New Roman" panose="02020603050405020304" pitchFamily="18" charset="0"/>
                <a:cs typeface="Times New Roman" panose="02020603050405020304" pitchFamily="18" charset="0"/>
              </a:rPr>
              <a:t> </a:t>
            </a:r>
            <a:r>
              <a:rPr lang="en-US" sz="4400" dirty="0" err="1">
                <a:solidFill>
                  <a:srgbClr val="0D0D0D"/>
                </a:solidFill>
                <a:latin typeface="Times New Roman" panose="02020603050405020304" pitchFamily="18" charset="0"/>
                <a:cs typeface="Times New Roman" panose="02020603050405020304" pitchFamily="18" charset="0"/>
              </a:rPr>
              <a:t>Mashinani</a:t>
            </a:r>
            <a:r>
              <a:rPr lang="en-US" sz="4400" b="0" i="0" dirty="0">
                <a:solidFill>
                  <a:srgbClr val="0D0D0D"/>
                </a:solidFill>
                <a:effectLst/>
                <a:latin typeface="Times New Roman" panose="02020603050405020304" pitchFamily="18" charset="0"/>
                <a:cs typeface="Times New Roman" panose="02020603050405020304" pitchFamily="18" charset="0"/>
              </a:rPr>
              <a:t> </a:t>
            </a:r>
            <a:r>
              <a:rPr lang="en-US" sz="4000" b="0" i="0" dirty="0">
                <a:solidFill>
                  <a:srgbClr val="0D0D0D"/>
                </a:solidFill>
                <a:effectLst/>
                <a:latin typeface="Times New Roman" panose="02020603050405020304" pitchFamily="18" charset="0"/>
                <a:cs typeface="Times New Roman" panose="02020603050405020304" pitchFamily="18" charset="0"/>
              </a:rPr>
              <a:t>web application.</a:t>
            </a:r>
          </a:p>
          <a:p>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x-none"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168495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33F0-3E57-4E66-B1CB-5185B6E8BD80}"/>
              </a:ext>
            </a:extLst>
          </p:cNvPr>
          <p:cNvSpPr>
            <a:spLocks noGrp="1"/>
          </p:cNvSpPr>
          <p:nvPr>
            <p:ph type="title"/>
          </p:nvPr>
        </p:nvSpPr>
        <p:spPr>
          <a:xfrm>
            <a:off x="1484311" y="1"/>
            <a:ext cx="10018713" cy="10668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dirty="0"/>
              <a:t>.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METHODOLODY</a:t>
            </a:r>
            <a:endParaRPr lang="x-none" dirty="0"/>
          </a:p>
        </p:txBody>
      </p:sp>
      <p:sp>
        <p:nvSpPr>
          <p:cNvPr id="3" name="Content Placeholder 2">
            <a:extLst>
              <a:ext uri="{FF2B5EF4-FFF2-40B4-BE49-F238E27FC236}">
                <a16:creationId xmlns:a16="http://schemas.microsoft.com/office/drawing/2014/main" id="{D1641C82-31DB-63BF-41B5-46F17EB17615}"/>
              </a:ext>
            </a:extLst>
          </p:cNvPr>
          <p:cNvSpPr>
            <a:spLocks noGrp="1"/>
          </p:cNvSpPr>
          <p:nvPr>
            <p:ph idx="1"/>
          </p:nvPr>
        </p:nvSpPr>
        <p:spPr>
          <a:xfrm>
            <a:off x="1484310" y="942535"/>
            <a:ext cx="10018713" cy="5767754"/>
          </a:xfrm>
        </p:spPr>
        <p:txBody>
          <a:bodyPr/>
          <a:lstStyle/>
          <a:p>
            <a:r>
              <a:rPr lang="en-US" sz="3200" b="1" strike="noStrike" spc="-1" dirty="0">
                <a:solidFill>
                  <a:srgbClr val="000000"/>
                </a:solidFill>
                <a:latin typeface="Arial"/>
              </a:rPr>
              <a:t>6.1 Model</a:t>
            </a:r>
            <a:endParaRPr lang="en-US" b="1" i="0" dirty="0">
              <a:solidFill>
                <a:srgbClr val="0D0D0D"/>
              </a:solidFill>
              <a:effectLst/>
              <a:latin typeface="Söhne"/>
            </a:endParaRPr>
          </a:p>
          <a:p>
            <a:pPr marL="0" indent="0">
              <a:buNone/>
            </a:pPr>
            <a:r>
              <a:rPr lang="en-US" sz="2400" b="1" i="0" dirty="0">
                <a:solidFill>
                  <a:srgbClr val="0D0D0D"/>
                </a:solidFill>
                <a:effectLst/>
                <a:latin typeface="Times New Roman" panose="02020603050405020304" pitchFamily="18" charset="0"/>
                <a:cs typeface="Times New Roman" panose="02020603050405020304" pitchFamily="18" charset="0"/>
              </a:rPr>
              <a:t>Testing:</a:t>
            </a:r>
            <a:r>
              <a:rPr lang="en-US" sz="2400" b="0" i="0" dirty="0">
                <a:solidFill>
                  <a:srgbClr val="0D0D0D"/>
                </a:solidFill>
                <a:effectLst/>
                <a:latin typeface="Times New Roman" panose="02020603050405020304" pitchFamily="18" charset="0"/>
                <a:cs typeface="Times New Roman" panose="02020603050405020304" pitchFamily="18" charset="0"/>
              </a:rPr>
              <a:t> Conduct rigorous testing at each iteration to ensure that individual components and features meet specified requirements. Address any issues or bugs identified during testing promptly to maintain the quality of </a:t>
            </a:r>
            <a:r>
              <a:rPr lang="en-US" dirty="0" err="1">
                <a:solidFill>
                  <a:srgbClr val="0D0D0D"/>
                </a:solidFill>
                <a:latin typeface="Times New Roman" panose="02020603050405020304" pitchFamily="18" charset="0"/>
                <a:cs typeface="Times New Roman" panose="02020603050405020304" pitchFamily="18" charset="0"/>
              </a:rPr>
              <a:t>Pesa</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Mashinani</a:t>
            </a:r>
            <a:r>
              <a:rPr lang="en-US" sz="2400" b="0" i="0" dirty="0">
                <a:solidFill>
                  <a:srgbClr val="0D0D0D"/>
                </a:solidFill>
                <a:effectLst/>
                <a:latin typeface="Times New Roman" panose="02020603050405020304" pitchFamily="18" charset="0"/>
                <a:cs typeface="Times New Roman" panose="02020603050405020304" pitchFamily="18" charset="0"/>
              </a:rPr>
              <a:t>.</a:t>
            </a:r>
          </a:p>
          <a:p>
            <a:pPr marL="0" indent="0">
              <a:buNone/>
            </a:pPr>
            <a:r>
              <a:rPr lang="en-US" sz="2400" b="1" i="0" dirty="0">
                <a:solidFill>
                  <a:srgbClr val="0D0D0D"/>
                </a:solidFill>
                <a:effectLst/>
                <a:latin typeface="Times New Roman" panose="02020603050405020304" pitchFamily="18" charset="0"/>
                <a:cs typeface="Times New Roman" panose="02020603050405020304" pitchFamily="18" charset="0"/>
              </a:rPr>
              <a:t>Incremental Enhancements:</a:t>
            </a:r>
            <a:r>
              <a:rPr lang="en-US" sz="2400" b="0" i="0" dirty="0">
                <a:solidFill>
                  <a:srgbClr val="0D0D0D"/>
                </a:solidFill>
                <a:effectLst/>
                <a:latin typeface="Times New Roman" panose="02020603050405020304" pitchFamily="18" charset="0"/>
                <a:cs typeface="Times New Roman" panose="02020603050405020304" pitchFamily="18" charset="0"/>
              </a:rPr>
              <a:t> Implement additional features and functionalities in incremental stages based on feedback, emerging requirements, and evolving needs. Continuously refine </a:t>
            </a:r>
            <a:r>
              <a:rPr lang="en-US" dirty="0" err="1">
                <a:solidFill>
                  <a:srgbClr val="0D0D0D"/>
                </a:solidFill>
                <a:latin typeface="Times New Roman" panose="02020603050405020304" pitchFamily="18" charset="0"/>
                <a:cs typeface="Times New Roman" panose="02020603050405020304" pitchFamily="18" charset="0"/>
              </a:rPr>
              <a:t>Pesa</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Mashinani</a:t>
            </a:r>
            <a:r>
              <a:rPr lang="en-US"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to improve performance, security, and user experience.</a:t>
            </a:r>
          </a:p>
          <a:p>
            <a:pPr marL="0" indent="0" algn="l">
              <a:buNone/>
            </a:pPr>
            <a:r>
              <a:rPr lang="en-US" sz="2400" b="1" i="0" dirty="0">
                <a:solidFill>
                  <a:srgbClr val="0D0D0D"/>
                </a:solidFill>
                <a:effectLst/>
                <a:latin typeface="Times New Roman" panose="02020603050405020304" pitchFamily="18" charset="0"/>
                <a:cs typeface="Times New Roman" panose="02020603050405020304" pitchFamily="18" charset="0"/>
              </a:rPr>
              <a:t>User Training and Documentation:</a:t>
            </a:r>
            <a:r>
              <a:rPr lang="en-US" sz="2400" b="0" i="0" dirty="0">
                <a:solidFill>
                  <a:srgbClr val="0D0D0D"/>
                </a:solidFill>
                <a:effectLst/>
                <a:latin typeface="Times New Roman" panose="02020603050405020304" pitchFamily="18" charset="0"/>
                <a:cs typeface="Times New Roman" panose="02020603050405020304" pitchFamily="18" charset="0"/>
              </a:rPr>
              <a:t> Develop comprehensive user documentation and conduct training sessions for end-users, including lenders, groups, and </a:t>
            </a:r>
            <a:r>
              <a:rPr lang="en-US" dirty="0">
                <a:solidFill>
                  <a:srgbClr val="0D0D0D"/>
                </a:solidFill>
                <a:latin typeface="Times New Roman" panose="02020603050405020304" pitchFamily="18" charset="0"/>
                <a:cs typeface="Times New Roman" panose="02020603050405020304" pitchFamily="18" charset="0"/>
              </a:rPr>
              <a:t>borrowers</a:t>
            </a:r>
            <a:r>
              <a:rPr lang="en-US" sz="2400" b="0" i="0" dirty="0">
                <a:solidFill>
                  <a:srgbClr val="0D0D0D"/>
                </a:solidFill>
                <a:effectLst/>
                <a:latin typeface="Times New Roman" panose="02020603050405020304" pitchFamily="18" charset="0"/>
                <a:cs typeface="Times New Roman" panose="02020603050405020304" pitchFamily="18" charset="0"/>
              </a:rPr>
              <a:t>. Ensure that users are proficient in utilizing the functionalities of </a:t>
            </a:r>
            <a:r>
              <a:rPr lang="en-US" dirty="0" err="1">
                <a:solidFill>
                  <a:srgbClr val="0D0D0D"/>
                </a:solidFill>
                <a:latin typeface="Times New Roman" panose="02020603050405020304" pitchFamily="18" charset="0"/>
                <a:cs typeface="Times New Roman" panose="02020603050405020304" pitchFamily="18" charset="0"/>
              </a:rPr>
              <a:t>Pesa</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Mashinani</a:t>
            </a: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x-none" dirty="0"/>
          </a:p>
        </p:txBody>
      </p:sp>
    </p:spTree>
    <p:extLst>
      <p:ext uri="{BB962C8B-B14F-4D97-AF65-F5344CB8AC3E}">
        <p14:creationId xmlns:p14="http://schemas.microsoft.com/office/powerpoint/2010/main" val="223275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29E1-493E-8347-7008-E403CC459EBF}"/>
              </a:ext>
            </a:extLst>
          </p:cNvPr>
          <p:cNvSpPr>
            <a:spLocks noGrp="1"/>
          </p:cNvSpPr>
          <p:nvPr>
            <p:ph type="title"/>
          </p:nvPr>
        </p:nvSpPr>
        <p:spPr>
          <a:xfrm>
            <a:off x="1484311" y="0"/>
            <a:ext cx="10018713" cy="1308295"/>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dirty="0"/>
              <a:t>.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METHODOLODY</a:t>
            </a:r>
            <a:endParaRPr lang="x-none" dirty="0"/>
          </a:p>
        </p:txBody>
      </p:sp>
      <p:sp>
        <p:nvSpPr>
          <p:cNvPr id="3" name="Content Placeholder 2">
            <a:extLst>
              <a:ext uri="{FF2B5EF4-FFF2-40B4-BE49-F238E27FC236}">
                <a16:creationId xmlns:a16="http://schemas.microsoft.com/office/drawing/2014/main" id="{A9D6622D-FBCE-F992-FECD-2AF23AB98308}"/>
              </a:ext>
            </a:extLst>
          </p:cNvPr>
          <p:cNvSpPr>
            <a:spLocks noGrp="1"/>
          </p:cNvSpPr>
          <p:nvPr>
            <p:ph idx="1"/>
          </p:nvPr>
        </p:nvSpPr>
        <p:spPr>
          <a:xfrm>
            <a:off x="1484310" y="1519311"/>
            <a:ext cx="10018713" cy="5106572"/>
          </a:xfrm>
        </p:spPr>
        <p:txBody>
          <a:bodyPr/>
          <a:lstStyle/>
          <a:p>
            <a:pPr marL="0" indent="0">
              <a:buNone/>
            </a:pPr>
            <a:r>
              <a:rPr lang="en-US" sz="2400" b="1" strike="noStrike" spc="-1" dirty="0">
                <a:solidFill>
                  <a:srgbClr val="000000"/>
                </a:solidFill>
                <a:latin typeface="Arial"/>
              </a:rPr>
              <a:t>6.1 Model</a:t>
            </a:r>
          </a:p>
          <a:p>
            <a:pPr marL="0" indent="0">
              <a:buNone/>
            </a:pPr>
            <a:r>
              <a:rPr lang="en-US" b="1" i="0" dirty="0">
                <a:solidFill>
                  <a:srgbClr val="0D0D0D"/>
                </a:solidFill>
                <a:effectLst/>
                <a:latin typeface="Times New Roman" panose="02020603050405020304" pitchFamily="18" charset="0"/>
                <a:cs typeface="Times New Roman" panose="02020603050405020304" pitchFamily="18" charset="0"/>
              </a:rPr>
              <a:t>Deployment:</a:t>
            </a:r>
            <a:r>
              <a:rPr lang="en-US" b="0" i="0" dirty="0">
                <a:solidFill>
                  <a:srgbClr val="0D0D0D"/>
                </a:solidFill>
                <a:effectLst/>
                <a:latin typeface="Times New Roman" panose="02020603050405020304" pitchFamily="18" charset="0"/>
                <a:cs typeface="Times New Roman" panose="02020603050405020304" pitchFamily="18" charset="0"/>
              </a:rPr>
              <a:t> Deploy the system to a live environment, making it accessible to users for real-world application and testing. Monitor deployment processes to ensure smooth transition and minimal disruption to operations.</a:t>
            </a:r>
          </a:p>
          <a:p>
            <a:pPr marL="0" indent="0">
              <a:buNone/>
            </a:pPr>
            <a:r>
              <a:rPr lang="en-US" b="1" i="0" dirty="0">
                <a:solidFill>
                  <a:srgbClr val="0D0D0D"/>
                </a:solidFill>
                <a:effectLst/>
                <a:latin typeface="Times New Roman" panose="02020603050405020304" pitchFamily="18" charset="0"/>
                <a:cs typeface="Times New Roman" panose="02020603050405020304" pitchFamily="18" charset="0"/>
              </a:rPr>
              <a:t>Monitoring and Maintenance:</a:t>
            </a:r>
            <a:r>
              <a:rPr lang="en-US" b="0" i="0" dirty="0">
                <a:solidFill>
                  <a:srgbClr val="0D0D0D"/>
                </a:solidFill>
                <a:effectLst/>
                <a:latin typeface="Times New Roman" panose="02020603050405020304" pitchFamily="18" charset="0"/>
                <a:cs typeface="Times New Roman" panose="02020603050405020304" pitchFamily="18" charset="0"/>
              </a:rPr>
              <a:t> Implement a monitoring system to track the usage, performance, and security of </a:t>
            </a:r>
            <a:r>
              <a:rPr lang="en-US" dirty="0" err="1">
                <a:solidFill>
                  <a:srgbClr val="0D0D0D"/>
                </a:solidFill>
                <a:latin typeface="Times New Roman" panose="02020603050405020304" pitchFamily="18" charset="0"/>
                <a:cs typeface="Times New Roman" panose="02020603050405020304" pitchFamily="18" charset="0"/>
              </a:rPr>
              <a:t>Pesa</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Mashinani</a:t>
            </a:r>
            <a:r>
              <a:rPr lang="en-US" b="0" i="0" dirty="0">
                <a:solidFill>
                  <a:srgbClr val="0D0D0D"/>
                </a:solidFill>
                <a:effectLst/>
                <a:latin typeface="Times New Roman" panose="02020603050405020304" pitchFamily="18" charset="0"/>
                <a:cs typeface="Times New Roman" panose="02020603050405020304" pitchFamily="18" charset="0"/>
              </a:rPr>
              <a:t>. Provide ongoing maintenance and support to address any issues, updates, or enhancements needed post-deployment, ensuring the continued functionality and effectiveness of </a:t>
            </a:r>
            <a:r>
              <a:rPr lang="en-US" dirty="0" err="1">
                <a:solidFill>
                  <a:srgbClr val="0D0D0D"/>
                </a:solidFill>
                <a:latin typeface="Times New Roman" panose="02020603050405020304" pitchFamily="18" charset="0"/>
                <a:cs typeface="Times New Roman" panose="02020603050405020304" pitchFamily="18" charset="0"/>
              </a:rPr>
              <a:t>Pesa</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Mashinani</a:t>
            </a:r>
            <a:r>
              <a:rPr lang="en-US" b="0" i="0" dirty="0">
                <a:solidFill>
                  <a:srgbClr val="0D0D0D"/>
                </a:solidFill>
                <a:effectLst/>
                <a:latin typeface="Times New Roman" panose="02020603050405020304" pitchFamily="18" charset="0"/>
                <a:cs typeface="Times New Roman" panose="02020603050405020304" pitchFamily="18" charset="0"/>
              </a:rPr>
              <a:t>.</a:t>
            </a:r>
          </a:p>
          <a:p>
            <a:endParaRPr lang="x-none" dirty="0"/>
          </a:p>
        </p:txBody>
      </p:sp>
    </p:spTree>
    <p:extLst>
      <p:ext uri="{BB962C8B-B14F-4D97-AF65-F5344CB8AC3E}">
        <p14:creationId xmlns:p14="http://schemas.microsoft.com/office/powerpoint/2010/main" val="2641130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999D-B826-4B0E-7986-4669627E2772}"/>
              </a:ext>
            </a:extLst>
          </p:cNvPr>
          <p:cNvSpPr>
            <a:spLocks noGrp="1"/>
          </p:cNvSpPr>
          <p:nvPr>
            <p:ph type="title"/>
          </p:nvPr>
        </p:nvSpPr>
        <p:spPr>
          <a:xfrm>
            <a:off x="1484311" y="1"/>
            <a:ext cx="10018713" cy="10668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dirty="0"/>
              <a:t>.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x-none" dirty="0"/>
          </a:p>
        </p:txBody>
      </p:sp>
      <p:sp>
        <p:nvSpPr>
          <p:cNvPr id="3" name="Content Placeholder 2">
            <a:extLst>
              <a:ext uri="{FF2B5EF4-FFF2-40B4-BE49-F238E27FC236}">
                <a16:creationId xmlns:a16="http://schemas.microsoft.com/office/drawing/2014/main" id="{85D90A11-0510-0385-D7B2-3965A83141B1}"/>
              </a:ext>
            </a:extLst>
          </p:cNvPr>
          <p:cNvSpPr>
            <a:spLocks noGrp="1"/>
          </p:cNvSpPr>
          <p:nvPr>
            <p:ph idx="1"/>
          </p:nvPr>
        </p:nvSpPr>
        <p:spPr>
          <a:xfrm>
            <a:off x="1484310" y="1336431"/>
            <a:ext cx="10018713" cy="5303520"/>
          </a:xfrm>
        </p:spPr>
        <p:txBody>
          <a:bodyPr>
            <a:normAutofit fontScale="77500" lnSpcReduction="20000"/>
          </a:bodyPr>
          <a:lstStyle/>
          <a:p>
            <a:pPr marL="237600" indent="0">
              <a:spcAft>
                <a:spcPts val="1057"/>
              </a:spcAft>
              <a:buNone/>
            </a:pPr>
            <a:r>
              <a:rPr lang="en-US" sz="2400" b="1" strike="noStrike" spc="-1" dirty="0">
                <a:solidFill>
                  <a:srgbClr val="000000"/>
                </a:solidFill>
                <a:latin typeface="Arial"/>
              </a:rPr>
              <a:t>6.2 System Requirements</a:t>
            </a:r>
            <a:endParaRPr lang="en-US" sz="2400" b="0" strike="noStrike" spc="-1" dirty="0">
              <a:solidFill>
                <a:srgbClr val="000000"/>
              </a:solidFill>
              <a:latin typeface="Arial"/>
            </a:endParaRPr>
          </a:p>
          <a:p>
            <a:pPr marL="237600" indent="0">
              <a:spcAft>
                <a:spcPts val="1057"/>
              </a:spcAft>
              <a:buNone/>
            </a:pPr>
            <a:r>
              <a:rPr lang="en-US" sz="2400" b="1" strike="noStrike" spc="-1" dirty="0">
                <a:solidFill>
                  <a:srgbClr val="000000"/>
                </a:solidFill>
                <a:latin typeface="Arial"/>
              </a:rPr>
              <a:t>6.2.1 Functional Requirements</a:t>
            </a:r>
            <a:endParaRPr lang="en-US" sz="2400" b="0" strike="noStrike" spc="-1" dirty="0">
              <a:solidFill>
                <a:srgbClr val="000000"/>
              </a:solidFill>
              <a:latin typeface="Arial"/>
            </a:endParaRPr>
          </a:p>
          <a:p>
            <a:pPr lvl="1">
              <a:lnSpc>
                <a:spcPct val="107000"/>
              </a:lnSpc>
              <a:buFont typeface="Wingdings" panose="05000000000000000000" pitchFamily="2" charset="2"/>
              <a:buChar char="ü"/>
            </a:pPr>
            <a:r>
              <a:rPr lang="en-US" sz="24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User registration and authentication</a:t>
            </a:r>
            <a:endParaRPr lang="x-none" sz="2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buFont typeface="Wingdings" panose="05000000000000000000" pitchFamily="2" charset="2"/>
              <a:buChar char="ü"/>
            </a:pPr>
            <a:r>
              <a:rPr lang="en-US" sz="2400" kern="1400" spc="-50" dirty="0">
                <a:latin typeface="Times New Roman" panose="02020603050405020304" pitchFamily="18" charset="0"/>
                <a:ea typeface="Times New Roman" panose="02020603050405020304" pitchFamily="18" charset="0"/>
                <a:cs typeface="Times New Roman" panose="02020603050405020304" pitchFamily="18" charset="0"/>
              </a:rPr>
              <a:t>Loan allocation</a:t>
            </a:r>
            <a:r>
              <a:rPr lang="en-US" sz="2400" dirty="0">
                <a:latin typeface="Calibri" panose="020F0502020204030204" pitchFamily="34" charset="0"/>
                <a:ea typeface="Times New Roman" panose="02020603050405020304" pitchFamily="18" charset="0"/>
                <a:cs typeface="Times New Roman" panose="02020603050405020304" pitchFamily="18" charset="0"/>
              </a:rPr>
              <a:t>,</a:t>
            </a:r>
            <a:r>
              <a:rPr lang="en-US" sz="24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 application, disbursement and </a:t>
            </a:r>
            <a:r>
              <a:rPr lang="en-US" sz="2400" kern="1400" spc="-50" dirty="0">
                <a:latin typeface="Times New Roman" panose="02020603050405020304" pitchFamily="18" charset="0"/>
                <a:ea typeface="Times New Roman" panose="02020603050405020304" pitchFamily="18" charset="0"/>
                <a:cs typeface="Times New Roman" panose="02020603050405020304" pitchFamily="18" charset="0"/>
              </a:rPr>
              <a:t>repayment</a:t>
            </a:r>
          </a:p>
          <a:p>
            <a:pPr lvl="1">
              <a:lnSpc>
                <a:spcPct val="107000"/>
              </a:lnSpc>
              <a:buFont typeface="Wingdings" panose="05000000000000000000" pitchFamily="2" charset="2"/>
              <a:buChar char="ü"/>
            </a:pPr>
            <a:r>
              <a:rPr lang="en-US" sz="2400" kern="1400" spc="-50" dirty="0">
                <a:effectLst/>
                <a:latin typeface="Times New Roman" panose="02020603050405020304" pitchFamily="18" charset="0"/>
                <a:ea typeface="Calibri" panose="020F0502020204030204" pitchFamily="34" charset="0"/>
                <a:cs typeface="Times New Roman" panose="02020603050405020304" pitchFamily="18" charset="0"/>
              </a:rPr>
              <a:t>Group members management</a:t>
            </a:r>
          </a:p>
          <a:p>
            <a:pPr lvl="1">
              <a:lnSpc>
                <a:spcPct val="107000"/>
              </a:lnSpc>
              <a:buFont typeface="Wingdings" panose="05000000000000000000" pitchFamily="2" charset="2"/>
              <a:buChar char="§"/>
            </a:pPr>
            <a:r>
              <a:rPr lang="en-US" sz="2400" kern="1400" spc="-50" dirty="0">
                <a:latin typeface="Times New Roman" panose="02020603050405020304" pitchFamily="18" charset="0"/>
                <a:ea typeface="Calibri" panose="020F0502020204030204" pitchFamily="34" charset="0"/>
                <a:cs typeface="Times New Roman" panose="02020603050405020304" pitchFamily="18" charset="0"/>
              </a:rPr>
              <a:t>Add group member</a:t>
            </a:r>
          </a:p>
          <a:p>
            <a:pPr lvl="1">
              <a:lnSpc>
                <a:spcPct val="107000"/>
              </a:lnSpc>
              <a:buFont typeface="Wingdings" panose="05000000000000000000" pitchFamily="2" charset="2"/>
              <a:buChar char="§"/>
            </a:pPr>
            <a:r>
              <a:rPr lang="en-US" sz="2400" kern="1400" spc="-50" dirty="0">
                <a:effectLst/>
                <a:latin typeface="Times New Roman" panose="02020603050405020304" pitchFamily="18" charset="0"/>
                <a:ea typeface="Calibri" panose="020F0502020204030204" pitchFamily="34" charset="0"/>
                <a:cs typeface="Times New Roman" panose="02020603050405020304" pitchFamily="18" charset="0"/>
              </a:rPr>
              <a:t>Update group member details</a:t>
            </a:r>
          </a:p>
          <a:p>
            <a:pPr lvl="1">
              <a:lnSpc>
                <a:spcPct val="107000"/>
              </a:lnSpc>
              <a:buFont typeface="Wingdings" panose="05000000000000000000" pitchFamily="2" charset="2"/>
              <a:buChar char="§"/>
            </a:pPr>
            <a:r>
              <a:rPr lang="en-US" sz="2400" kern="1400" spc="-50" dirty="0">
                <a:latin typeface="Times New Roman" panose="02020603050405020304" pitchFamily="18" charset="0"/>
                <a:ea typeface="Calibri" panose="020F0502020204030204" pitchFamily="34" charset="0"/>
                <a:cs typeface="Times New Roman" panose="02020603050405020304" pitchFamily="18" charset="0"/>
              </a:rPr>
              <a:t>Delete group member</a:t>
            </a:r>
          </a:p>
          <a:p>
            <a:pPr lvl="1">
              <a:lnSpc>
                <a:spcPct val="107000"/>
              </a:lnSpc>
              <a:buFont typeface="Wingdings" panose="05000000000000000000" pitchFamily="2" charset="2"/>
              <a:buChar char="§"/>
            </a:pPr>
            <a:r>
              <a:rPr lang="en-US" sz="2400" kern="1400" spc="-50" dirty="0">
                <a:effectLst/>
                <a:latin typeface="Times New Roman" panose="02020603050405020304" pitchFamily="18" charset="0"/>
                <a:ea typeface="Calibri" panose="020F0502020204030204" pitchFamily="34" charset="0"/>
                <a:cs typeface="Times New Roman" panose="02020603050405020304" pitchFamily="18" charset="0"/>
              </a:rPr>
              <a:t>Approve member for loan</a:t>
            </a:r>
          </a:p>
          <a:p>
            <a:pPr lvl="1">
              <a:lnSpc>
                <a:spcPct val="107000"/>
              </a:lnSpc>
              <a:buFont typeface="Wingdings" panose="05000000000000000000" pitchFamily="2" charset="2"/>
              <a:buChar char="ü"/>
            </a:pPr>
            <a:r>
              <a:rPr lang="en-US" sz="2400" kern="1400" spc="-50" dirty="0">
                <a:latin typeface="Times New Roman" panose="02020603050405020304" pitchFamily="18" charset="0"/>
                <a:ea typeface="Calibri" panose="020F0502020204030204" pitchFamily="34" charset="0"/>
                <a:cs typeface="Times New Roman" panose="02020603050405020304" pitchFamily="18" charset="0"/>
              </a:rPr>
              <a:t>System Users Management</a:t>
            </a:r>
            <a:endParaRPr lang="x-none" sz="2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buFont typeface="Wingdings" panose="05000000000000000000" pitchFamily="2" charset="2"/>
              <a:buChar char="ü"/>
            </a:pPr>
            <a:r>
              <a:rPr lang="en-US" sz="2400" dirty="0"/>
              <a:t>Machine learning algorithms for loan assessment.</a:t>
            </a:r>
          </a:p>
          <a:p>
            <a:pPr lvl="1">
              <a:lnSpc>
                <a:spcPct val="107000"/>
              </a:lnSpc>
              <a:buFont typeface="Wingdings" panose="05000000000000000000" pitchFamily="2" charset="2"/>
              <a:buChar char="ü"/>
            </a:pPr>
            <a:r>
              <a:rPr lang="en-US" sz="24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Transactions listing</a:t>
            </a:r>
            <a:endParaRPr lang="x-none" sz="2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buFont typeface="Wingdings" panose="05000000000000000000" pitchFamily="2" charset="2"/>
              <a:buChar char="ü"/>
            </a:pPr>
            <a:r>
              <a:rPr lang="en-US" sz="24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Reporting and analytics</a:t>
            </a:r>
            <a:endParaRPr lang="x-none"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190649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401D-A6A5-B7F6-AA49-B43F0C36048F}"/>
              </a:ext>
            </a:extLst>
          </p:cNvPr>
          <p:cNvSpPr>
            <a:spLocks noGrp="1"/>
          </p:cNvSpPr>
          <p:nvPr>
            <p:ph type="title"/>
          </p:nvPr>
        </p:nvSpPr>
        <p:spPr>
          <a:xfrm>
            <a:off x="1484311" y="1"/>
            <a:ext cx="10018713" cy="1350498"/>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dirty="0"/>
              <a:t>.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x-none" dirty="0"/>
          </a:p>
        </p:txBody>
      </p:sp>
      <p:sp>
        <p:nvSpPr>
          <p:cNvPr id="3" name="Content Placeholder 2">
            <a:extLst>
              <a:ext uri="{FF2B5EF4-FFF2-40B4-BE49-F238E27FC236}">
                <a16:creationId xmlns:a16="http://schemas.microsoft.com/office/drawing/2014/main" id="{0565E3E7-1EAA-5CD2-9F3B-E399078A5A07}"/>
              </a:ext>
            </a:extLst>
          </p:cNvPr>
          <p:cNvSpPr>
            <a:spLocks noGrp="1"/>
          </p:cNvSpPr>
          <p:nvPr>
            <p:ph idx="1"/>
          </p:nvPr>
        </p:nvSpPr>
        <p:spPr>
          <a:xfrm>
            <a:off x="1484310" y="1603717"/>
            <a:ext cx="10018713" cy="5036234"/>
          </a:xfrm>
        </p:spPr>
        <p:txBody>
          <a:bodyPr>
            <a:normAutofit fontScale="25000" lnSpcReduction="20000"/>
          </a:bodyPr>
          <a:lstStyle/>
          <a:p>
            <a:pPr marL="0" indent="0">
              <a:buNone/>
            </a:pPr>
            <a:endParaRPr lang="en-US" sz="6200" b="1" strike="noStrike" spc="-1" dirty="0">
              <a:solidFill>
                <a:srgbClr val="000000"/>
              </a:solidFill>
              <a:latin typeface="Arial"/>
            </a:endParaRPr>
          </a:p>
          <a:p>
            <a:pPr marL="0" indent="0">
              <a:buNone/>
            </a:pPr>
            <a:r>
              <a:rPr lang="en-US" sz="8000" b="1" strike="noStrike" spc="-1" dirty="0">
                <a:solidFill>
                  <a:srgbClr val="000000"/>
                </a:solidFill>
                <a:latin typeface="Arial"/>
              </a:rPr>
              <a:t>6.2 System Requirements</a:t>
            </a:r>
            <a:endParaRPr lang="en-US" sz="8000" b="0" strike="noStrike" spc="-1" dirty="0">
              <a:solidFill>
                <a:srgbClr val="000000"/>
              </a:solidFill>
              <a:latin typeface="Arial"/>
            </a:endParaRPr>
          </a:p>
          <a:p>
            <a:pPr marL="0" indent="0">
              <a:buNone/>
            </a:pPr>
            <a:r>
              <a:rPr lang="en-US" sz="8000" b="1" strike="noStrike" spc="-1" dirty="0">
                <a:solidFill>
                  <a:srgbClr val="000000"/>
                </a:solidFill>
                <a:latin typeface="Arial"/>
              </a:rPr>
              <a:t>6.2.2  </a:t>
            </a:r>
            <a:r>
              <a:rPr lang="en-US" sz="8000" b="1" spc="-1" dirty="0">
                <a:solidFill>
                  <a:srgbClr val="000000"/>
                </a:solidFill>
                <a:latin typeface="Arial"/>
              </a:rPr>
              <a:t>Non-</a:t>
            </a:r>
            <a:r>
              <a:rPr lang="en-US" sz="8000" b="1" strike="noStrike" spc="-1" dirty="0">
                <a:solidFill>
                  <a:srgbClr val="000000"/>
                </a:solidFill>
                <a:latin typeface="Arial"/>
              </a:rPr>
              <a:t>Functional Requirements</a:t>
            </a:r>
          </a:p>
          <a:p>
            <a:pPr marL="0" indent="0" algn="l">
              <a:buNone/>
            </a:pPr>
            <a:r>
              <a:rPr lang="en-US" sz="8000" b="1" i="0" dirty="0">
                <a:solidFill>
                  <a:srgbClr val="0D0D0D"/>
                </a:solidFill>
                <a:effectLst/>
                <a:latin typeface="Times New Roman" panose="02020603050405020304" pitchFamily="18" charset="0"/>
                <a:cs typeface="Times New Roman" panose="02020603050405020304" pitchFamily="18" charset="0"/>
              </a:rPr>
              <a:t>Security:</a:t>
            </a:r>
            <a:endParaRPr lang="en-US" sz="8000" b="0" i="0" dirty="0">
              <a:solidFill>
                <a:srgbClr val="0D0D0D"/>
              </a:solidFill>
              <a:effectLst/>
              <a:latin typeface="Times New Roman" panose="02020603050405020304" pitchFamily="18" charset="0"/>
              <a:cs typeface="Times New Roman" panose="02020603050405020304" pitchFamily="18" charset="0"/>
            </a:endParaRPr>
          </a:p>
          <a:p>
            <a:pPr marL="457200" lvl="1" indent="0" algn="l">
              <a:buNone/>
            </a:pPr>
            <a:r>
              <a:rPr lang="en-US" sz="8000" b="0" i="0" dirty="0">
                <a:solidFill>
                  <a:srgbClr val="0D0D0D"/>
                </a:solidFill>
                <a:effectLst/>
                <a:latin typeface="Times New Roman" panose="02020603050405020304" pitchFamily="18" charset="0"/>
                <a:cs typeface="Times New Roman" panose="02020603050405020304" pitchFamily="18" charset="0"/>
              </a:rPr>
              <a:t>Implement stringent security measures to safeguard user data, prevent unauthorized access, and ensure compliance with data protection laws and regulations.</a:t>
            </a:r>
          </a:p>
          <a:p>
            <a:pPr marL="0" indent="0" algn="l">
              <a:buNone/>
            </a:pPr>
            <a:r>
              <a:rPr lang="en-US" sz="8000" b="1" i="0" dirty="0">
                <a:solidFill>
                  <a:srgbClr val="0D0D0D"/>
                </a:solidFill>
                <a:effectLst/>
                <a:latin typeface="Times New Roman" panose="02020603050405020304" pitchFamily="18" charset="0"/>
                <a:cs typeface="Times New Roman" panose="02020603050405020304" pitchFamily="18" charset="0"/>
              </a:rPr>
              <a:t>Scalability:</a:t>
            </a:r>
            <a:endParaRPr lang="en-US" sz="8000" b="0" i="0" dirty="0">
              <a:solidFill>
                <a:srgbClr val="0D0D0D"/>
              </a:solidFill>
              <a:effectLst/>
              <a:latin typeface="Times New Roman" panose="02020603050405020304" pitchFamily="18" charset="0"/>
              <a:cs typeface="Times New Roman" panose="02020603050405020304" pitchFamily="18" charset="0"/>
            </a:endParaRPr>
          </a:p>
          <a:p>
            <a:pPr marL="457200" lvl="1" indent="0" algn="l">
              <a:buNone/>
            </a:pPr>
            <a:r>
              <a:rPr lang="en-US" sz="8000" b="0" i="0" dirty="0">
                <a:solidFill>
                  <a:srgbClr val="0D0D0D"/>
                </a:solidFill>
                <a:effectLst/>
                <a:latin typeface="Times New Roman" panose="02020603050405020304" pitchFamily="18" charset="0"/>
                <a:cs typeface="Times New Roman" panose="02020603050405020304" pitchFamily="18" charset="0"/>
              </a:rPr>
              <a:t>Design the system to be scalable, capable of handling a growing user base and increasing data volumes without compromising performance or user experience.</a:t>
            </a:r>
          </a:p>
          <a:p>
            <a:pPr marL="0" indent="0" algn="l">
              <a:buNone/>
            </a:pPr>
            <a:r>
              <a:rPr lang="en-US" sz="8000" b="1" i="0" dirty="0">
                <a:solidFill>
                  <a:srgbClr val="0D0D0D"/>
                </a:solidFill>
                <a:effectLst/>
                <a:latin typeface="Times New Roman" panose="02020603050405020304" pitchFamily="18" charset="0"/>
                <a:cs typeface="Times New Roman" panose="02020603050405020304" pitchFamily="18" charset="0"/>
              </a:rPr>
              <a:t>Performance:</a:t>
            </a:r>
            <a:endParaRPr lang="en-US" sz="8000" b="0" i="0" dirty="0">
              <a:solidFill>
                <a:srgbClr val="0D0D0D"/>
              </a:solidFill>
              <a:effectLst/>
              <a:latin typeface="Times New Roman" panose="02020603050405020304" pitchFamily="18" charset="0"/>
              <a:cs typeface="Times New Roman" panose="02020603050405020304" pitchFamily="18" charset="0"/>
            </a:endParaRPr>
          </a:p>
          <a:p>
            <a:pPr marL="457200" lvl="1" indent="0" algn="l">
              <a:buNone/>
            </a:pPr>
            <a:r>
              <a:rPr lang="en-US" sz="8000" b="0" i="0" dirty="0">
                <a:solidFill>
                  <a:srgbClr val="0D0D0D"/>
                </a:solidFill>
                <a:effectLst/>
                <a:latin typeface="Times New Roman" panose="02020603050405020304" pitchFamily="18" charset="0"/>
                <a:cs typeface="Times New Roman" panose="02020603050405020304" pitchFamily="18" charset="0"/>
              </a:rPr>
              <a:t>Optimize system performance to deliver fast response times, minimal loading delays, and efficient data processing, enhancing user satisfaction and productivity.</a:t>
            </a:r>
          </a:p>
          <a:p>
            <a:pPr marL="0" indent="0" algn="l">
              <a:buNone/>
            </a:pPr>
            <a:r>
              <a:rPr lang="en-US" sz="8000" b="1" i="0" dirty="0">
                <a:solidFill>
                  <a:srgbClr val="0D0D0D"/>
                </a:solidFill>
                <a:effectLst/>
                <a:latin typeface="Times New Roman" panose="02020603050405020304" pitchFamily="18" charset="0"/>
                <a:cs typeface="Times New Roman" panose="02020603050405020304" pitchFamily="18" charset="0"/>
              </a:rPr>
              <a:t>Reliability:</a:t>
            </a:r>
            <a:endParaRPr lang="en-US" sz="8000" b="0" i="0" dirty="0">
              <a:solidFill>
                <a:srgbClr val="0D0D0D"/>
              </a:solidFill>
              <a:effectLst/>
              <a:latin typeface="Times New Roman" panose="02020603050405020304" pitchFamily="18" charset="0"/>
              <a:cs typeface="Times New Roman" panose="02020603050405020304" pitchFamily="18" charset="0"/>
            </a:endParaRPr>
          </a:p>
          <a:p>
            <a:pPr marL="457200" lvl="1" indent="0" algn="l">
              <a:buNone/>
            </a:pPr>
            <a:r>
              <a:rPr lang="en-US" sz="8000" b="0" i="0" dirty="0">
                <a:solidFill>
                  <a:srgbClr val="0D0D0D"/>
                </a:solidFill>
                <a:effectLst/>
                <a:latin typeface="Times New Roman" panose="02020603050405020304" pitchFamily="18" charset="0"/>
                <a:cs typeface="Times New Roman" panose="02020603050405020304" pitchFamily="18" charset="0"/>
              </a:rPr>
              <a:t>Ensure high system reliability and availability, minimizing downtime and service interruptions to maintain continuous access for users.</a:t>
            </a:r>
          </a:p>
          <a:p>
            <a:pPr marL="0" indent="0">
              <a:buNone/>
            </a:pPr>
            <a:endParaRPr lang="en-US" sz="2400" b="1" strike="noStrike" spc="-1" dirty="0">
              <a:solidFill>
                <a:srgbClr val="000000"/>
              </a:solidFill>
              <a:latin typeface="Arial"/>
            </a:endParaRPr>
          </a:p>
          <a:p>
            <a:endParaRPr lang="x-none" dirty="0"/>
          </a:p>
        </p:txBody>
      </p:sp>
    </p:spTree>
    <p:extLst>
      <p:ext uri="{BB962C8B-B14F-4D97-AF65-F5344CB8AC3E}">
        <p14:creationId xmlns:p14="http://schemas.microsoft.com/office/powerpoint/2010/main" val="2022664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4811-763D-317C-3CE0-6BCC47895260}"/>
              </a:ext>
            </a:extLst>
          </p:cNvPr>
          <p:cNvSpPr>
            <a:spLocks noGrp="1"/>
          </p:cNvSpPr>
          <p:nvPr>
            <p:ph type="title"/>
          </p:nvPr>
        </p:nvSpPr>
        <p:spPr>
          <a:xfrm>
            <a:off x="1484311" y="1"/>
            <a:ext cx="10018713" cy="1066800"/>
          </a:xfrm>
        </p:spPr>
        <p:txBody>
          <a:bodyPr>
            <a:normAutofit/>
          </a:bodyPr>
          <a:lstStyle/>
          <a:p>
            <a:r>
              <a:rPr lang="en-US" b="1" dirty="0">
                <a:latin typeface="Times New Roman" panose="02020603050405020304" pitchFamily="18" charset="0"/>
                <a:cs typeface="Times New Roman" panose="02020603050405020304" pitchFamily="18" charset="0"/>
              </a:rPr>
              <a:t>7. SYSTEM DESIGN</a:t>
            </a:r>
            <a:r>
              <a:rPr lang="en-US" dirty="0">
                <a:latin typeface="Times New Roman" panose="02020603050405020304" pitchFamily="18" charset="0"/>
                <a:cs typeface="Times New Roman" panose="02020603050405020304" pitchFamily="18" charset="0"/>
              </a:rPr>
              <a:t>: </a:t>
            </a:r>
            <a:r>
              <a:rPr lang="en-US" sz="3200" i="0" u="none" strike="noStrike" baseline="0" dirty="0">
                <a:solidFill>
                  <a:srgbClr val="000000"/>
                </a:solidFill>
                <a:latin typeface="Times New Roman" panose="02020603050405020304" pitchFamily="18" charset="0"/>
              </a:rPr>
              <a:t>The Component Diagram;</a:t>
            </a:r>
            <a:endParaRPr lang="x-none" sz="3200" dirty="0"/>
          </a:p>
        </p:txBody>
      </p:sp>
      <p:pic>
        <p:nvPicPr>
          <p:cNvPr id="5" name="Content Placeholder 4">
            <a:extLst>
              <a:ext uri="{FF2B5EF4-FFF2-40B4-BE49-F238E27FC236}">
                <a16:creationId xmlns:a16="http://schemas.microsoft.com/office/drawing/2014/main" id="{1554CA38-0666-ADB1-BD83-491A1C077482}"/>
              </a:ext>
            </a:extLst>
          </p:cNvPr>
          <p:cNvPicPr>
            <a:picLocks noGrp="1" noChangeAspect="1"/>
          </p:cNvPicPr>
          <p:nvPr>
            <p:ph idx="1"/>
          </p:nvPr>
        </p:nvPicPr>
        <p:blipFill>
          <a:blip r:embed="rId2"/>
          <a:stretch>
            <a:fillRect/>
          </a:stretch>
        </p:blipFill>
        <p:spPr>
          <a:xfrm>
            <a:off x="1645920" y="1237957"/>
            <a:ext cx="9857104" cy="5359791"/>
          </a:xfrm>
        </p:spPr>
      </p:pic>
    </p:spTree>
    <p:extLst>
      <p:ext uri="{BB962C8B-B14F-4D97-AF65-F5344CB8AC3E}">
        <p14:creationId xmlns:p14="http://schemas.microsoft.com/office/powerpoint/2010/main" val="2387431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2393-E8B2-1FDE-1621-F55EC6B1511A}"/>
              </a:ext>
            </a:extLst>
          </p:cNvPr>
          <p:cNvSpPr>
            <a:spLocks noGrp="1"/>
          </p:cNvSpPr>
          <p:nvPr>
            <p:ph type="title"/>
          </p:nvPr>
        </p:nvSpPr>
        <p:spPr>
          <a:xfrm>
            <a:off x="1484311" y="1"/>
            <a:ext cx="10018713" cy="1066800"/>
          </a:xfrm>
        </p:spPr>
        <p:txBody>
          <a:bodyPr>
            <a:normAutofit fontScale="90000"/>
          </a:bodyPr>
          <a:lstStyle/>
          <a:p>
            <a:r>
              <a:rPr lang="en-US" b="1" dirty="0">
                <a:latin typeface="Times New Roman" panose="02020603050405020304" pitchFamily="18" charset="0"/>
                <a:cs typeface="Times New Roman" panose="02020603050405020304" pitchFamily="18" charset="0"/>
              </a:rPr>
              <a:t>7. SYSTEM DESIGN</a:t>
            </a:r>
            <a:r>
              <a:rPr lang="en-US" dirty="0">
                <a:latin typeface="Times New Roman" panose="02020603050405020304" pitchFamily="18" charset="0"/>
                <a:cs typeface="Times New Roman" panose="02020603050405020304" pitchFamily="18" charset="0"/>
              </a:rPr>
              <a:t>: Use Case Diagram (Borrower );</a:t>
            </a:r>
            <a:endParaRPr lang="x-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754" y="1066801"/>
            <a:ext cx="10832123" cy="5791199"/>
          </a:xfrm>
        </p:spPr>
      </p:pic>
    </p:spTree>
    <p:extLst>
      <p:ext uri="{BB962C8B-B14F-4D97-AF65-F5344CB8AC3E}">
        <p14:creationId xmlns:p14="http://schemas.microsoft.com/office/powerpoint/2010/main" val="2362705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C060E-2943-BD44-9E41-95B58818E762}"/>
              </a:ext>
            </a:extLst>
          </p:cNvPr>
          <p:cNvSpPr>
            <a:spLocks noGrp="1"/>
          </p:cNvSpPr>
          <p:nvPr>
            <p:ph type="title"/>
          </p:nvPr>
        </p:nvSpPr>
        <p:spPr>
          <a:xfrm>
            <a:off x="1484311" y="1"/>
            <a:ext cx="10018713" cy="1266092"/>
          </a:xfrm>
        </p:spPr>
        <p:txBody>
          <a:bodyPr>
            <a:normAutofit fontScale="90000"/>
          </a:bodyPr>
          <a:lstStyle/>
          <a:p>
            <a:r>
              <a:rPr lang="en-US" b="1" dirty="0">
                <a:latin typeface="Times New Roman" panose="02020603050405020304" pitchFamily="18" charset="0"/>
                <a:cs typeface="Times New Roman" panose="02020603050405020304" pitchFamily="18" charset="0"/>
              </a:rPr>
              <a:t>7. SYSTEM DESIGN</a:t>
            </a:r>
            <a:r>
              <a:rPr lang="en-US" dirty="0">
                <a:latin typeface="Times New Roman" panose="02020603050405020304" pitchFamily="18" charset="0"/>
                <a:cs typeface="Times New Roman" panose="02020603050405020304" pitchFamily="18" charset="0"/>
              </a:rPr>
              <a:t>: Use Case Diagram (Lender);</a:t>
            </a:r>
            <a:endParaRPr lang="x-none" dirty="0"/>
          </a:p>
        </p:txBody>
      </p:sp>
      <p:pic>
        <p:nvPicPr>
          <p:cNvPr id="5" name="Content Placeholder 4">
            <a:extLst>
              <a:ext uri="{FF2B5EF4-FFF2-40B4-BE49-F238E27FC236}">
                <a16:creationId xmlns:a16="http://schemas.microsoft.com/office/drawing/2014/main" id="{CA31A609-2B88-3DBF-E8A3-C20A08A1FA7C}"/>
              </a:ext>
            </a:extLst>
          </p:cNvPr>
          <p:cNvPicPr>
            <a:picLocks noGrp="1" noChangeAspect="1"/>
          </p:cNvPicPr>
          <p:nvPr>
            <p:ph idx="1"/>
          </p:nvPr>
        </p:nvPicPr>
        <p:blipFill>
          <a:blip r:embed="rId2"/>
          <a:stretch>
            <a:fillRect/>
          </a:stretch>
        </p:blipFill>
        <p:spPr>
          <a:xfrm>
            <a:off x="2616592" y="1097280"/>
            <a:ext cx="7624688" cy="5430129"/>
          </a:xfrm>
        </p:spPr>
      </p:pic>
    </p:spTree>
    <p:extLst>
      <p:ext uri="{BB962C8B-B14F-4D97-AF65-F5344CB8AC3E}">
        <p14:creationId xmlns:p14="http://schemas.microsoft.com/office/powerpoint/2010/main" val="640746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954A-DD18-109D-B8DB-C81B07BA82A9}"/>
              </a:ext>
            </a:extLst>
          </p:cNvPr>
          <p:cNvSpPr>
            <a:spLocks noGrp="1"/>
          </p:cNvSpPr>
          <p:nvPr>
            <p:ph type="title"/>
          </p:nvPr>
        </p:nvSpPr>
        <p:spPr>
          <a:xfrm>
            <a:off x="1484311" y="1"/>
            <a:ext cx="10018713" cy="1066800"/>
          </a:xfrm>
        </p:spPr>
        <p:txBody>
          <a:bodyPr>
            <a:normAutofit fontScale="90000"/>
          </a:bodyPr>
          <a:lstStyle/>
          <a:p>
            <a:r>
              <a:rPr lang="en-US" b="1" dirty="0">
                <a:latin typeface="Times New Roman" panose="02020603050405020304" pitchFamily="18" charset="0"/>
                <a:cs typeface="Times New Roman" panose="02020603050405020304" pitchFamily="18" charset="0"/>
              </a:rPr>
              <a:t>7. SYSTEM DESIGN</a:t>
            </a:r>
            <a:r>
              <a:rPr lang="en-US" dirty="0">
                <a:latin typeface="Times New Roman" panose="02020603050405020304" pitchFamily="18" charset="0"/>
                <a:cs typeface="Times New Roman" panose="02020603050405020304" pitchFamily="18" charset="0"/>
              </a:rPr>
              <a:t>: Use Case Diagram (Group Admin);</a:t>
            </a:r>
            <a:endParaRPr lang="x-none"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1066801"/>
            <a:ext cx="10707689" cy="5509845"/>
          </a:xfrm>
        </p:spPr>
      </p:pic>
    </p:spTree>
    <p:extLst>
      <p:ext uri="{BB962C8B-B14F-4D97-AF65-F5344CB8AC3E}">
        <p14:creationId xmlns:p14="http://schemas.microsoft.com/office/powerpoint/2010/main" val="2718043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2AE9E-DA22-E921-8FB4-D091D4D686BE}"/>
              </a:ext>
            </a:extLst>
          </p:cNvPr>
          <p:cNvSpPr>
            <a:spLocks noGrp="1"/>
          </p:cNvSpPr>
          <p:nvPr>
            <p:ph type="title"/>
          </p:nvPr>
        </p:nvSpPr>
        <p:spPr>
          <a:xfrm>
            <a:off x="1484311" y="98474"/>
            <a:ext cx="10018713" cy="1223889"/>
          </a:xfrm>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PROJECT TITLE</a:t>
            </a:r>
            <a:endParaRPr lang="x-none" dirty="0"/>
          </a:p>
        </p:txBody>
      </p:sp>
      <p:sp>
        <p:nvSpPr>
          <p:cNvPr id="3" name="Content Placeholder 2">
            <a:extLst>
              <a:ext uri="{FF2B5EF4-FFF2-40B4-BE49-F238E27FC236}">
                <a16:creationId xmlns:a16="http://schemas.microsoft.com/office/drawing/2014/main" id="{5C54C55B-422E-71A6-E8E0-921BC651818D}"/>
              </a:ext>
            </a:extLst>
          </p:cNvPr>
          <p:cNvSpPr>
            <a:spLocks noGrp="1"/>
          </p:cNvSpPr>
          <p:nvPr>
            <p:ph idx="1"/>
          </p:nvPr>
        </p:nvSpPr>
        <p:spPr>
          <a:xfrm>
            <a:off x="1484310" y="1322363"/>
            <a:ext cx="10018713" cy="5233182"/>
          </a:xfrm>
        </p:spPr>
        <p:txBody>
          <a:bodyPr/>
          <a:lstStyle/>
          <a:p>
            <a:pPr marL="0" indent="0">
              <a:buNone/>
            </a:pPr>
            <a:r>
              <a:rPr lang="en-US" sz="1800" b="1" i="1" kern="1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b="1" u="sng" dirty="0" err="1">
                <a:latin typeface="Times New Roman" panose="02020603050405020304" pitchFamily="18" charset="0"/>
                <a:cs typeface="Times New Roman" panose="02020603050405020304" pitchFamily="18" charset="0"/>
              </a:rPr>
              <a:t>Pesa</a:t>
            </a:r>
            <a:r>
              <a:rPr lang="en-US" sz="3200" b="1" u="sng" dirty="0">
                <a:latin typeface="Times New Roman" panose="02020603050405020304" pitchFamily="18" charset="0"/>
                <a:cs typeface="Times New Roman" panose="02020603050405020304" pitchFamily="18" charset="0"/>
              </a:rPr>
              <a:t> </a:t>
            </a:r>
            <a:r>
              <a:rPr lang="en-US" sz="3200" b="1" u="sng" dirty="0" err="1">
                <a:latin typeface="Times New Roman" panose="02020603050405020304" pitchFamily="18" charset="0"/>
                <a:cs typeface="Times New Roman" panose="02020603050405020304" pitchFamily="18" charset="0"/>
              </a:rPr>
              <a:t>Mashinani</a:t>
            </a:r>
            <a:r>
              <a:rPr lang="en-US" sz="3200" b="1" u="sng" dirty="0">
                <a:latin typeface="Times New Roman" panose="02020603050405020304" pitchFamily="18" charset="0"/>
                <a:cs typeface="Times New Roman" panose="02020603050405020304" pitchFamily="18" charset="0"/>
              </a:rPr>
              <a:t> </a:t>
            </a:r>
          </a:p>
          <a:p>
            <a:pPr marL="0" indent="0">
              <a:buNone/>
            </a:pPr>
            <a:r>
              <a:rPr lang="en-US" sz="2800" dirty="0" err="1">
                <a:latin typeface="Times New Roman" panose="02020603050405020304" pitchFamily="18" charset="0"/>
                <a:cs typeface="Times New Roman" panose="02020603050405020304" pitchFamily="18" charset="0"/>
              </a:rPr>
              <a:t>Pesa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Mashinani</a:t>
            </a:r>
            <a:r>
              <a:rPr lang="en-US" sz="2800" dirty="0">
                <a:latin typeface="Times New Roman" panose="02020603050405020304" pitchFamily="18" charset="0"/>
                <a:cs typeface="Times New Roman" panose="02020603050405020304" pitchFamily="18" charset="0"/>
              </a:rPr>
              <a:t> is a web-based application aimed at connecting money lenders and borrowers, improving financial security, and minimizing loan defaults. The system, developed using the </a:t>
            </a:r>
            <a:r>
              <a:rPr lang="en-US" sz="2800" dirty="0" err="1">
                <a:latin typeface="Times New Roman" panose="02020603050405020304" pitchFamily="18" charset="0"/>
                <a:cs typeface="Times New Roman" panose="02020603050405020304" pitchFamily="18" charset="0"/>
              </a:rPr>
              <a:t>Django</a:t>
            </a:r>
            <a:r>
              <a:rPr lang="en-US" sz="2800" dirty="0">
                <a:latin typeface="Times New Roman" panose="02020603050405020304" pitchFamily="18" charset="0"/>
                <a:cs typeface="Times New Roman" panose="02020603050405020304" pitchFamily="18" charset="0"/>
              </a:rPr>
              <a:t> framework, will streamline the process of loan applications, disbursements, and repayments. By incorporating machine learning algorithms and integrating external data from banks, the application will provide a more efficient and secure lending platform. </a:t>
            </a:r>
            <a:endParaRPr lang="x-none"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1573948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230923"/>
          </a:xfrm>
        </p:spPr>
        <p:txBody>
          <a:bodyPr>
            <a:normAutofit fontScale="90000"/>
          </a:bodyPr>
          <a:lstStyle/>
          <a:p>
            <a:r>
              <a:rPr lang="en-US" b="1" dirty="0">
                <a:latin typeface="Times New Roman" panose="02020603050405020304" pitchFamily="18" charset="0"/>
                <a:cs typeface="Times New Roman" panose="02020603050405020304" pitchFamily="18" charset="0"/>
              </a:rPr>
              <a:t>7. SYSTEM DESIGN</a:t>
            </a:r>
            <a:r>
              <a:rPr lang="en-US" dirty="0">
                <a:latin typeface="Times New Roman" panose="02020603050405020304" pitchFamily="18" charset="0"/>
                <a:cs typeface="Times New Roman" panose="02020603050405020304" pitchFamily="18" charset="0"/>
              </a:rPr>
              <a:t>: Use Case Diagram (Admin);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855786"/>
            <a:ext cx="10691445" cy="5802922"/>
          </a:xfrm>
        </p:spPr>
      </p:pic>
    </p:spTree>
    <p:extLst>
      <p:ext uri="{BB962C8B-B14F-4D97-AF65-F5344CB8AC3E}">
        <p14:creationId xmlns:p14="http://schemas.microsoft.com/office/powerpoint/2010/main" val="1591293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D5D2-57EA-0A77-6FE5-9A612528024A}"/>
              </a:ext>
            </a:extLst>
          </p:cNvPr>
          <p:cNvSpPr>
            <a:spLocks noGrp="1"/>
          </p:cNvSpPr>
          <p:nvPr>
            <p:ph type="title"/>
          </p:nvPr>
        </p:nvSpPr>
        <p:spPr>
          <a:xfrm>
            <a:off x="1484311" y="0"/>
            <a:ext cx="10018713" cy="942535"/>
          </a:xfrm>
        </p:spPr>
        <p:txBody>
          <a:bodyPr/>
          <a:lstStyle/>
          <a:p>
            <a:r>
              <a:rPr lang="en-US" b="1" dirty="0">
                <a:latin typeface="Times New Roman" panose="02020603050405020304" pitchFamily="18" charset="0"/>
                <a:cs typeface="Times New Roman" panose="02020603050405020304" pitchFamily="18" charset="0"/>
              </a:rPr>
              <a:t>7. SYSTEM DESIGN</a:t>
            </a:r>
            <a:r>
              <a:rPr lang="en-US" dirty="0">
                <a:latin typeface="Times New Roman" panose="02020603050405020304" pitchFamily="18" charset="0"/>
                <a:cs typeface="Times New Roman" panose="02020603050405020304" pitchFamily="18" charset="0"/>
              </a:rPr>
              <a:t>: Context Diagram;</a:t>
            </a:r>
            <a:endParaRPr lang="x-none" dirty="0"/>
          </a:p>
        </p:txBody>
      </p:sp>
      <p:pic>
        <p:nvPicPr>
          <p:cNvPr id="5" name="Content Placeholder 4">
            <a:extLst>
              <a:ext uri="{FF2B5EF4-FFF2-40B4-BE49-F238E27FC236}">
                <a16:creationId xmlns:a16="http://schemas.microsoft.com/office/drawing/2014/main" id="{0F4C3117-A72E-27AE-D730-0F77B57EB963}"/>
              </a:ext>
            </a:extLst>
          </p:cNvPr>
          <p:cNvPicPr>
            <a:picLocks noGrp="1" noChangeAspect="1"/>
          </p:cNvPicPr>
          <p:nvPr>
            <p:ph idx="1"/>
          </p:nvPr>
        </p:nvPicPr>
        <p:blipFill>
          <a:blip r:embed="rId2"/>
          <a:stretch>
            <a:fillRect/>
          </a:stretch>
        </p:blipFill>
        <p:spPr>
          <a:xfrm>
            <a:off x="1983546" y="1294228"/>
            <a:ext cx="9519478" cy="5303520"/>
          </a:xfrm>
        </p:spPr>
      </p:pic>
    </p:spTree>
    <p:extLst>
      <p:ext uri="{BB962C8B-B14F-4D97-AF65-F5344CB8AC3E}">
        <p14:creationId xmlns:p14="http://schemas.microsoft.com/office/powerpoint/2010/main" val="3177058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887A-814D-6CB7-71ED-43A1FF5326A1}"/>
              </a:ext>
            </a:extLst>
          </p:cNvPr>
          <p:cNvSpPr>
            <a:spLocks noGrp="1"/>
          </p:cNvSpPr>
          <p:nvPr>
            <p:ph type="title"/>
          </p:nvPr>
        </p:nvSpPr>
        <p:spPr>
          <a:xfrm>
            <a:off x="1484311" y="1"/>
            <a:ext cx="10018713" cy="1066800"/>
          </a:xfrm>
        </p:spPr>
        <p:txBody>
          <a:bodyPr/>
          <a:lstStyle/>
          <a:p>
            <a:r>
              <a:rPr lang="en-US" b="1" dirty="0">
                <a:latin typeface="Times New Roman" panose="02020603050405020304" pitchFamily="18" charset="0"/>
                <a:cs typeface="Times New Roman" panose="02020603050405020304" pitchFamily="18" charset="0"/>
              </a:rPr>
              <a:t>7. SYSTEM DESIGN</a:t>
            </a:r>
            <a:r>
              <a:rPr lang="en-US" dirty="0">
                <a:latin typeface="Times New Roman" panose="02020603050405020304" pitchFamily="18" charset="0"/>
                <a:cs typeface="Times New Roman" panose="02020603050405020304" pitchFamily="18" charset="0"/>
              </a:rPr>
              <a:t>: Level 1 DFD;</a:t>
            </a:r>
            <a:endParaRPr lang="x-none" dirty="0"/>
          </a:p>
        </p:txBody>
      </p:sp>
      <p:pic>
        <p:nvPicPr>
          <p:cNvPr id="9" name="Content Placeholder 8">
            <a:extLst>
              <a:ext uri="{FF2B5EF4-FFF2-40B4-BE49-F238E27FC236}">
                <a16:creationId xmlns:a16="http://schemas.microsoft.com/office/drawing/2014/main" id="{2218E33D-CA26-DEE8-DB10-5C555CE6402C}"/>
              </a:ext>
            </a:extLst>
          </p:cNvPr>
          <p:cNvPicPr>
            <a:picLocks noGrp="1" noChangeAspect="1"/>
          </p:cNvPicPr>
          <p:nvPr>
            <p:ph idx="1"/>
          </p:nvPr>
        </p:nvPicPr>
        <p:blipFill>
          <a:blip r:embed="rId2"/>
          <a:stretch>
            <a:fillRect/>
          </a:stretch>
        </p:blipFill>
        <p:spPr>
          <a:xfrm>
            <a:off x="1484311" y="801858"/>
            <a:ext cx="10707689" cy="6056141"/>
          </a:xfrm>
        </p:spPr>
      </p:pic>
    </p:spTree>
    <p:extLst>
      <p:ext uri="{BB962C8B-B14F-4D97-AF65-F5344CB8AC3E}">
        <p14:creationId xmlns:p14="http://schemas.microsoft.com/office/powerpoint/2010/main" val="2238332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2A83-C8FC-EC52-902D-3CF26494C855}"/>
              </a:ext>
            </a:extLst>
          </p:cNvPr>
          <p:cNvSpPr>
            <a:spLocks noGrp="1"/>
          </p:cNvSpPr>
          <p:nvPr>
            <p:ph type="title"/>
          </p:nvPr>
        </p:nvSpPr>
        <p:spPr>
          <a:xfrm>
            <a:off x="1484311" y="1"/>
            <a:ext cx="10018713" cy="1066800"/>
          </a:xfrm>
        </p:spPr>
        <p:txBody>
          <a:bodyPr/>
          <a:lstStyle/>
          <a:p>
            <a:r>
              <a:rPr lang="en-US" b="1" dirty="0">
                <a:latin typeface="Times New Roman" panose="02020603050405020304" pitchFamily="18" charset="0"/>
                <a:cs typeface="Times New Roman" panose="02020603050405020304" pitchFamily="18" charset="0"/>
              </a:rPr>
              <a:t>7. SYSTEM DESIGN</a:t>
            </a:r>
            <a:r>
              <a:rPr lang="en-US" dirty="0">
                <a:latin typeface="Times New Roman" panose="02020603050405020304" pitchFamily="18" charset="0"/>
                <a:cs typeface="Times New Roman" panose="02020603050405020304" pitchFamily="18" charset="0"/>
              </a:rPr>
              <a:t>: Database Design;</a:t>
            </a:r>
            <a:endParaRPr lang="x-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755" y="773723"/>
            <a:ext cx="10996246" cy="5920154"/>
          </a:xfrm>
        </p:spPr>
      </p:pic>
    </p:spTree>
    <p:extLst>
      <p:ext uri="{BB962C8B-B14F-4D97-AF65-F5344CB8AC3E}">
        <p14:creationId xmlns:p14="http://schemas.microsoft.com/office/powerpoint/2010/main" val="3670317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207477"/>
          </a:xfrm>
        </p:spPr>
        <p:txBody>
          <a:bodyPr/>
          <a:lstStyle/>
          <a:p>
            <a:r>
              <a:rPr lang="en-US" b="1" dirty="0">
                <a:latin typeface="Times New Roman" panose="02020603050405020304" pitchFamily="18" charset="0"/>
                <a:cs typeface="Times New Roman" panose="02020603050405020304" pitchFamily="18" charset="0"/>
              </a:rPr>
              <a:t>7. SYSTEM DESIGN</a:t>
            </a:r>
            <a:r>
              <a:rPr lang="en-US" dirty="0">
                <a:latin typeface="Times New Roman" panose="02020603050405020304" pitchFamily="18" charset="0"/>
                <a:cs typeface="Times New Roman" panose="02020603050405020304" pitchFamily="18" charset="0"/>
              </a:rPr>
              <a:t>: ML Algorithm;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785" y="1101969"/>
            <a:ext cx="9885239" cy="5392616"/>
          </a:xfrm>
        </p:spPr>
      </p:pic>
    </p:spTree>
    <p:extLst>
      <p:ext uri="{BB962C8B-B14F-4D97-AF65-F5344CB8AC3E}">
        <p14:creationId xmlns:p14="http://schemas.microsoft.com/office/powerpoint/2010/main" val="206171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1511-A994-E2E3-6D4A-A74883FF60C7}"/>
              </a:ext>
            </a:extLst>
          </p:cNvPr>
          <p:cNvSpPr>
            <a:spLocks noGrp="1"/>
          </p:cNvSpPr>
          <p:nvPr>
            <p:ph type="title"/>
          </p:nvPr>
        </p:nvSpPr>
        <p:spPr>
          <a:xfrm>
            <a:off x="1484311" y="1"/>
            <a:ext cx="10018713" cy="10668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en-US" dirty="0"/>
              <a:t>. </a:t>
            </a:r>
            <a:r>
              <a:rPr lang="en-US" u="sng" dirty="0">
                <a:effectLst>
                  <a:outerShdw blurRad="38100" dist="38100" dir="2700000" algn="tl">
                    <a:srgbClr val="000000">
                      <a:alpha val="43137"/>
                    </a:srgbClr>
                  </a:outerShdw>
                </a:effectLst>
              </a:rPr>
              <a:t>SCHEDULE</a:t>
            </a:r>
            <a:endParaRPr lang="x-none" dirty="0"/>
          </a:p>
        </p:txBody>
      </p:sp>
      <p:sp>
        <p:nvSpPr>
          <p:cNvPr id="3" name="Content Placeholder 2">
            <a:extLst>
              <a:ext uri="{FF2B5EF4-FFF2-40B4-BE49-F238E27FC236}">
                <a16:creationId xmlns:a16="http://schemas.microsoft.com/office/drawing/2014/main" id="{54B475AD-E6C4-E321-F02A-4EC517E5A94D}"/>
              </a:ext>
            </a:extLst>
          </p:cNvPr>
          <p:cNvSpPr>
            <a:spLocks noGrp="1"/>
          </p:cNvSpPr>
          <p:nvPr>
            <p:ph idx="1"/>
          </p:nvPr>
        </p:nvSpPr>
        <p:spPr>
          <a:xfrm>
            <a:off x="1484310" y="872197"/>
            <a:ext cx="10707690" cy="5985802"/>
          </a:xfrm>
        </p:spPr>
        <p:txBody>
          <a:bodyPr>
            <a:normAutofit/>
          </a:bodyPr>
          <a:lstStyle/>
          <a:p>
            <a:pPr marL="0" indent="0">
              <a:lnSpc>
                <a:spcPct val="107000"/>
              </a:lnSpc>
              <a:spcAft>
                <a:spcPts val="800"/>
              </a:spcAft>
              <a:buNone/>
            </a:pPr>
            <a:r>
              <a:rPr lang="en-US" sz="2000" b="1" u="dotted" dirty="0">
                <a:effectLst/>
                <a:latin typeface="Times New Roman" panose="02020603050405020304" pitchFamily="18" charset="0"/>
                <a:ea typeface="Calibri" panose="020F0502020204030204" pitchFamily="34" charset="0"/>
                <a:cs typeface="Times New Roman" panose="02020603050405020304" pitchFamily="18" charset="0"/>
              </a:rPr>
              <a:t>Initiation Phase:</a:t>
            </a:r>
            <a:endParaRPr lang="x-none"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May 27</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June 10</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Requirements gathering and initial design </a:t>
            </a:r>
            <a:endParaRPr lang="x-none"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000" b="1" u="dotted" dirty="0">
                <a:effectLst/>
                <a:latin typeface="Times New Roman" panose="02020603050405020304" pitchFamily="18" charset="0"/>
                <a:ea typeface="Calibri" panose="020F0502020204030204" pitchFamily="34" charset="0"/>
                <a:cs typeface="Times New Roman" panose="02020603050405020304" pitchFamily="18" charset="0"/>
              </a:rPr>
              <a:t>Planning Phase: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x-none"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June 11</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July 1</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UI/UX design and database setup </a:t>
            </a:r>
            <a:endParaRPr lang="x-none"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000" b="1" u="dotted" dirty="0">
                <a:effectLst/>
                <a:latin typeface="Times New Roman" panose="02020603050405020304" pitchFamily="18" charset="0"/>
                <a:ea typeface="Calibri" panose="020F0502020204030204" pitchFamily="34" charset="0"/>
                <a:cs typeface="Times New Roman" panose="02020603050405020304" pitchFamily="18" charset="0"/>
              </a:rPr>
              <a:t>Implementation Phase:</a:t>
            </a:r>
            <a:endParaRPr lang="x-none"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July 2</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July 25</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Core functionality development (user registration, loan application)</a:t>
            </a:r>
            <a:endParaRPr lang="x-none"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July 26</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August 10</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Integration of machine learning algorithms and external data sources</a:t>
            </a:r>
            <a:endParaRPr lang="x-none"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000" b="1" u="dotted" dirty="0">
                <a:effectLst/>
                <a:latin typeface="Times New Roman" panose="02020603050405020304" pitchFamily="18" charset="0"/>
                <a:ea typeface="Calibri" panose="020F0502020204030204" pitchFamily="34" charset="0"/>
                <a:cs typeface="Times New Roman" panose="02020603050405020304" pitchFamily="18" charset="0"/>
              </a:rPr>
              <a:t>Testing Phase: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x-none"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August 11</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August 13</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Testing and bug fixing </a:t>
            </a:r>
            <a:endParaRPr lang="x-none"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000" b="1" u="dotted" dirty="0">
                <a:effectLst/>
                <a:latin typeface="Times New Roman" panose="02020603050405020304" pitchFamily="18" charset="0"/>
                <a:ea typeface="Calibri" panose="020F0502020204030204" pitchFamily="34" charset="0"/>
                <a:cs typeface="Times New Roman" panose="02020603050405020304" pitchFamily="18" charset="0"/>
              </a:rPr>
              <a:t>Deployment Phase: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x-none"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August 14</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August 15</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Deployment and final documentation</a:t>
            </a:r>
            <a:endParaRPr lang="x-none"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2530036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D94D-D7A2-0319-E54D-4149D5AFCB41}"/>
              </a:ext>
            </a:extLst>
          </p:cNvPr>
          <p:cNvSpPr>
            <a:spLocks noGrp="1"/>
          </p:cNvSpPr>
          <p:nvPr>
            <p:ph type="title"/>
          </p:nvPr>
        </p:nvSpPr>
        <p:spPr>
          <a:xfrm>
            <a:off x="1484311" y="1"/>
            <a:ext cx="10018713" cy="10668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a:t>
            </a:r>
            <a:r>
              <a:rPr lang="en-US" dirty="0"/>
              <a:t>.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BUDGET</a:t>
            </a:r>
            <a:endParaRPr lang="x-none" dirty="0"/>
          </a:p>
        </p:txBody>
      </p:sp>
      <p:sp>
        <p:nvSpPr>
          <p:cNvPr id="3" name="Content Placeholder 2">
            <a:extLst>
              <a:ext uri="{FF2B5EF4-FFF2-40B4-BE49-F238E27FC236}">
                <a16:creationId xmlns:a16="http://schemas.microsoft.com/office/drawing/2014/main" id="{B003E66C-8D6F-CB28-11DC-8BECD1942288}"/>
              </a:ext>
            </a:extLst>
          </p:cNvPr>
          <p:cNvSpPr>
            <a:spLocks noGrp="1"/>
          </p:cNvSpPr>
          <p:nvPr>
            <p:ph idx="1"/>
          </p:nvPr>
        </p:nvSpPr>
        <p:spPr>
          <a:xfrm>
            <a:off x="1484310" y="1252025"/>
            <a:ext cx="10018713" cy="5472332"/>
          </a:xfrm>
        </p:spPr>
        <p:txBody>
          <a:bodyPr/>
          <a:lstStyle/>
          <a:p>
            <a:pPr marL="0" indent="0">
              <a:lnSpc>
                <a:spcPct val="107000"/>
              </a:lnSpc>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Total budget of 750,000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Kshs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allocated as follows:</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cs typeface="Times New Roman" panose="02020603050405020304" pitchFamily="18" charset="0"/>
              </a:rPr>
              <a:t>Development Tools and Licenses: 150,000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Kshs</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cs typeface="Times New Roman" panose="02020603050405020304" pitchFamily="18" charset="0"/>
              </a:rPr>
              <a:t>Server and Hosting Costs: 200,000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Kshs</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cs typeface="Times New Roman" panose="02020603050405020304" pitchFamily="18" charset="0"/>
              </a:rPr>
              <a:t>Machine Learning Integration: 100,000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Kshs</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cs typeface="Times New Roman" panose="02020603050405020304" pitchFamily="18" charset="0"/>
              </a:rPr>
              <a:t>Testing and Quality Assurance: 100,000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Kshs</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cs typeface="Times New Roman" panose="02020603050405020304" pitchFamily="18" charset="0"/>
              </a:rPr>
              <a:t>Miscellaneous Expenses: 200,000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Kshs</a:t>
            </a:r>
            <a:endParaRPr lang="x-none" dirty="0">
              <a:effectLst/>
              <a:latin typeface="Calibri" panose="020F0502020204030204" pitchFamily="34" charset="0"/>
              <a:ea typeface="Calibri" panose="020F0502020204030204" pitchFamily="34"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3418300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099D-6433-DBC9-A959-94847DC049E2}"/>
              </a:ext>
            </a:extLst>
          </p:cNvPr>
          <p:cNvSpPr>
            <a:spLocks noGrp="1"/>
          </p:cNvSpPr>
          <p:nvPr>
            <p:ph type="title"/>
          </p:nvPr>
        </p:nvSpPr>
        <p:spPr>
          <a:xfrm>
            <a:off x="1484311" y="168812"/>
            <a:ext cx="10018713" cy="1153551"/>
          </a:xfrm>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x-none" dirty="0"/>
          </a:p>
        </p:txBody>
      </p:sp>
      <p:sp>
        <p:nvSpPr>
          <p:cNvPr id="3" name="Content Placeholder 2">
            <a:extLst>
              <a:ext uri="{FF2B5EF4-FFF2-40B4-BE49-F238E27FC236}">
                <a16:creationId xmlns:a16="http://schemas.microsoft.com/office/drawing/2014/main" id="{FCEC04E8-ABBE-161C-148E-99EBC4CAC8ED}"/>
              </a:ext>
            </a:extLst>
          </p:cNvPr>
          <p:cNvSpPr>
            <a:spLocks noGrp="1"/>
          </p:cNvSpPr>
          <p:nvPr>
            <p:ph idx="1"/>
          </p:nvPr>
        </p:nvSpPr>
        <p:spPr>
          <a:xfrm>
            <a:off x="1484310" y="1674055"/>
            <a:ext cx="10018713" cy="5015133"/>
          </a:xfrm>
        </p:spPr>
        <p:txBody>
          <a:bodyPr/>
          <a:lstStyle/>
          <a:p>
            <a:pPr marL="0" indent="0">
              <a:buNone/>
            </a:pPr>
            <a:r>
              <a:rPr lang="en-US" sz="2800" dirty="0" err="1">
                <a:latin typeface="Times New Roman" panose="02020603050405020304" pitchFamily="18" charset="0"/>
                <a:cs typeface="Times New Roman" panose="02020603050405020304" pitchFamily="18" charset="0"/>
              </a:rPr>
              <a:t>Pesa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Mashinani</a:t>
            </a:r>
            <a:r>
              <a:rPr lang="en-US" sz="2800" dirty="0">
                <a:latin typeface="Times New Roman" panose="02020603050405020304" pitchFamily="18" charset="0"/>
                <a:cs typeface="Times New Roman" panose="02020603050405020304" pitchFamily="18" charset="0"/>
              </a:rPr>
              <a:t> is a web-based application aimed at connecting money lenders and borrowers, improving financial security, and minimizing loan defaults. The system, developed using the </a:t>
            </a:r>
            <a:r>
              <a:rPr lang="en-US" sz="2800" dirty="0" err="1">
                <a:latin typeface="Times New Roman" panose="02020603050405020304" pitchFamily="18" charset="0"/>
                <a:cs typeface="Times New Roman" panose="02020603050405020304" pitchFamily="18" charset="0"/>
              </a:rPr>
              <a:t>Django</a:t>
            </a:r>
            <a:r>
              <a:rPr lang="en-US" sz="2800" dirty="0">
                <a:latin typeface="Times New Roman" panose="02020603050405020304" pitchFamily="18" charset="0"/>
                <a:cs typeface="Times New Roman" panose="02020603050405020304" pitchFamily="18" charset="0"/>
              </a:rPr>
              <a:t> framework, will streamline the process of loan applications, disbursements, and repayments. By incorporating machine learning algorithms and integrating external data from banks, the application will provide a more efficient and secure lending platform. </a:t>
            </a:r>
            <a:endParaRPr lang="x-none" sz="2800" dirty="0">
              <a:latin typeface="Times New Roman" panose="02020603050405020304" pitchFamily="18" charset="0"/>
              <a:ea typeface="Calibri" panose="020F0502020204030204" pitchFamily="34"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90211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B45C-90FE-628A-2D42-AE0998D34565}"/>
              </a:ext>
            </a:extLst>
          </p:cNvPr>
          <p:cNvSpPr>
            <a:spLocks noGrp="1"/>
          </p:cNvSpPr>
          <p:nvPr>
            <p:ph type="title"/>
          </p:nvPr>
        </p:nvSpPr>
        <p:spPr>
          <a:xfrm>
            <a:off x="1484311" y="1"/>
            <a:ext cx="10018713" cy="10668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x-none" dirty="0"/>
          </a:p>
        </p:txBody>
      </p:sp>
      <p:sp>
        <p:nvSpPr>
          <p:cNvPr id="3" name="Content Placeholder 2">
            <a:extLst>
              <a:ext uri="{FF2B5EF4-FFF2-40B4-BE49-F238E27FC236}">
                <a16:creationId xmlns:a16="http://schemas.microsoft.com/office/drawing/2014/main" id="{865B4166-0A77-BAC1-3FB0-A7D6EE033D77}"/>
              </a:ext>
            </a:extLst>
          </p:cNvPr>
          <p:cNvSpPr>
            <a:spLocks noGrp="1"/>
          </p:cNvSpPr>
          <p:nvPr>
            <p:ph idx="1"/>
          </p:nvPr>
        </p:nvSpPr>
        <p:spPr>
          <a:xfrm>
            <a:off x="1484310" y="1322363"/>
            <a:ext cx="10018713" cy="5303520"/>
          </a:xfrm>
        </p:spPr>
        <p:txBody>
          <a:bodyPr/>
          <a:lstStyle/>
          <a:p>
            <a:r>
              <a:rPr lang="en-US" b="1" i="0" dirty="0">
                <a:solidFill>
                  <a:srgbClr val="0D0D0D"/>
                </a:solidFill>
                <a:effectLst/>
                <a:latin typeface="Söhne"/>
              </a:rPr>
              <a:t>1.1 Background of the Study</a:t>
            </a:r>
          </a:p>
          <a:p>
            <a:r>
              <a:rPr lang="en-US" sz="2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Loan defaulters present a significant risk to lenders, causing financial losses and operational challenges. Current systems lack robust mechanisms to assess the financial traits of borrowers accurately.</a:t>
            </a:r>
            <a:endParaRPr lang="en-US" b="0" i="0" dirty="0">
              <a:solidFill>
                <a:srgbClr val="0D0D0D"/>
              </a:solidFill>
              <a:effectLst/>
              <a:latin typeface="Söhne"/>
            </a:endParaRPr>
          </a:p>
          <a:p>
            <a:r>
              <a:rPr lang="en-US" sz="2800" dirty="0" err="1">
                <a:latin typeface="Times New Roman" panose="02020603050405020304" pitchFamily="18" charset="0"/>
                <a:cs typeface="Times New Roman" panose="02020603050405020304" pitchFamily="18" charset="0"/>
              </a:rPr>
              <a:t>Pesa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Mashinani</a:t>
            </a:r>
            <a:r>
              <a:rPr lang="en-US" sz="2800" dirty="0">
                <a:latin typeface="Times New Roman" panose="02020603050405020304" pitchFamily="18" charset="0"/>
                <a:cs typeface="Times New Roman" panose="02020603050405020304" pitchFamily="18" charset="0"/>
              </a:rPr>
              <a:t> aims to revolutionize the financial lending landscape by creating a secure and efficient platform for money lenders and borrowers. The application will facilitate seamless interactions between banks, youth and women groups, and individual borrowers while ensuring robust loan security measures.</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78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9068-97DD-7A12-4917-ED44FFFA01C6}"/>
              </a:ext>
            </a:extLst>
          </p:cNvPr>
          <p:cNvSpPr>
            <a:spLocks noGrp="1"/>
          </p:cNvSpPr>
          <p:nvPr>
            <p:ph type="title"/>
          </p:nvPr>
        </p:nvSpPr>
        <p:spPr>
          <a:xfrm>
            <a:off x="1484311" y="0"/>
            <a:ext cx="10018713" cy="956603"/>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DEFINATION</a:t>
            </a:r>
            <a:endParaRPr lang="x-none" dirty="0"/>
          </a:p>
        </p:txBody>
      </p:sp>
      <p:sp>
        <p:nvSpPr>
          <p:cNvPr id="3" name="Content Placeholder 2">
            <a:extLst>
              <a:ext uri="{FF2B5EF4-FFF2-40B4-BE49-F238E27FC236}">
                <a16:creationId xmlns:a16="http://schemas.microsoft.com/office/drawing/2014/main" id="{12C1C7CB-0EC5-888F-4A5B-1A51A6F11511}"/>
              </a:ext>
            </a:extLst>
          </p:cNvPr>
          <p:cNvSpPr>
            <a:spLocks noGrp="1"/>
          </p:cNvSpPr>
          <p:nvPr>
            <p:ph idx="1"/>
          </p:nvPr>
        </p:nvSpPr>
        <p:spPr>
          <a:xfrm>
            <a:off x="1484310" y="1181687"/>
            <a:ext cx="10018713" cy="5528602"/>
          </a:xfrm>
        </p:spPr>
        <p:txBody>
          <a:bodyPr/>
          <a:lstStyle/>
          <a:p>
            <a:r>
              <a:rPr lang="en-US" sz="2400" b="1"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2.1   Current System workflow</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x-none" sz="2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b="1" dirty="0">
                <a:latin typeface="Times New Roman" panose="02020603050405020304" pitchFamily="18" charset="0"/>
                <a:cs typeface="Times New Roman" panose="02020603050405020304" pitchFamily="18" charset="0"/>
              </a:rPr>
              <a:t>Registration and Verification</a:t>
            </a:r>
            <a:r>
              <a:rPr lang="en-US" dirty="0">
                <a:latin typeface="Times New Roman" panose="02020603050405020304" pitchFamily="18" charset="0"/>
                <a:cs typeface="Times New Roman" panose="02020603050405020304" pitchFamily="18" charset="0"/>
              </a:rPr>
              <a:t>: Users register and verify their accounts.</a:t>
            </a:r>
          </a:p>
          <a:p>
            <a:pPr marL="0" lvl="0" indent="0" defTabSz="914400" eaLnBrk="0" fontAlgn="base" hangingPunct="0">
              <a:spcBef>
                <a:spcPct val="0"/>
              </a:spcBef>
              <a:spcAft>
                <a:spcPct val="0"/>
              </a:spcAft>
              <a:buClrTx/>
              <a:buSzTx/>
              <a:buFontTx/>
              <a:buChar char="•"/>
            </a:pPr>
            <a:r>
              <a:rPr lang="en-US" b="1" dirty="0">
                <a:latin typeface="Times New Roman" panose="02020603050405020304" pitchFamily="18" charset="0"/>
                <a:cs typeface="Times New Roman" panose="02020603050405020304" pitchFamily="18" charset="0"/>
              </a:rPr>
              <a:t>Loan Application</a:t>
            </a:r>
            <a:r>
              <a:rPr lang="en-US" dirty="0">
                <a:latin typeface="Times New Roman" panose="02020603050405020304" pitchFamily="18" charset="0"/>
                <a:cs typeface="Times New Roman" panose="02020603050405020304" pitchFamily="18" charset="0"/>
              </a:rPr>
              <a:t>: Borrowers fill out and submit loan applications.</a:t>
            </a:r>
          </a:p>
          <a:p>
            <a:pPr marL="0" lvl="0" indent="0" defTabSz="914400" eaLnBrk="0" fontAlgn="base" hangingPunct="0">
              <a:spcBef>
                <a:spcPct val="0"/>
              </a:spcBef>
              <a:spcAft>
                <a:spcPct val="0"/>
              </a:spcAft>
              <a:buClrTx/>
              <a:buSzTx/>
              <a:buFontTx/>
              <a:buChar char="•"/>
            </a:pPr>
            <a:r>
              <a:rPr lang="en-US" b="1" dirty="0">
                <a:latin typeface="Times New Roman" panose="02020603050405020304" pitchFamily="18" charset="0"/>
                <a:cs typeface="Times New Roman" panose="02020603050405020304" pitchFamily="18" charset="0"/>
              </a:rPr>
              <a:t>Loan Approval and Disbursement</a:t>
            </a:r>
            <a:r>
              <a:rPr lang="en-US" dirty="0">
                <a:latin typeface="Times New Roman" panose="02020603050405020304" pitchFamily="18" charset="0"/>
                <a:cs typeface="Times New Roman" panose="02020603050405020304" pitchFamily="18" charset="0"/>
              </a:rPr>
              <a:t>: A panel manually reviews, approves, and disburses loans.</a:t>
            </a:r>
          </a:p>
          <a:p>
            <a:pPr marL="0" lvl="0" indent="0" defTabSz="914400" eaLnBrk="0" fontAlgn="base" hangingPunct="0">
              <a:spcBef>
                <a:spcPct val="0"/>
              </a:spcBef>
              <a:spcAft>
                <a:spcPct val="0"/>
              </a:spcAft>
              <a:buClrTx/>
              <a:buSzTx/>
              <a:buFontTx/>
              <a:buChar char="•"/>
            </a:pPr>
            <a:r>
              <a:rPr lang="en-US" b="1" dirty="0">
                <a:latin typeface="Times New Roman" panose="02020603050405020304" pitchFamily="18" charset="0"/>
                <a:cs typeface="Times New Roman" panose="02020603050405020304" pitchFamily="18" charset="0"/>
              </a:rPr>
              <a:t>Repayment</a:t>
            </a:r>
            <a:r>
              <a:rPr lang="en-US" dirty="0">
                <a:latin typeface="Times New Roman" panose="02020603050405020304" pitchFamily="18" charset="0"/>
                <a:cs typeface="Times New Roman" panose="02020603050405020304" pitchFamily="18" charset="0"/>
              </a:rPr>
              <a:t>: Borrowers repay loans according to the agreed schedule.</a:t>
            </a:r>
          </a:p>
          <a:p>
            <a:pPr marL="0" lvl="0" indent="0" defTabSz="914400" eaLnBrk="0" fontAlgn="base" hangingPunct="0">
              <a:spcBef>
                <a:spcPct val="0"/>
              </a:spcBef>
              <a:spcAft>
                <a:spcPct val="0"/>
              </a:spcAft>
              <a:buClrTx/>
              <a:buSzTx/>
              <a:buFontTx/>
              <a:buChar char="•"/>
            </a:pPr>
            <a:r>
              <a:rPr lang="en-US" b="1" dirty="0">
                <a:latin typeface="Times New Roman" panose="02020603050405020304" pitchFamily="18" charset="0"/>
                <a:cs typeface="Times New Roman" panose="02020603050405020304" pitchFamily="18" charset="0"/>
              </a:rPr>
              <a:t>Revenue Model</a:t>
            </a:r>
            <a:r>
              <a:rPr lang="en-US" dirty="0">
                <a:latin typeface="Times New Roman" panose="02020603050405020304" pitchFamily="18" charset="0"/>
                <a:cs typeface="Times New Roman" panose="02020603050405020304" pitchFamily="18" charset="0"/>
              </a:rPr>
              <a:t>: Revenue is generated through interest and fees collected. </a:t>
            </a:r>
          </a:p>
        </p:txBody>
      </p:sp>
    </p:spTree>
    <p:extLst>
      <p:ext uri="{BB962C8B-B14F-4D97-AF65-F5344CB8AC3E}">
        <p14:creationId xmlns:p14="http://schemas.microsoft.com/office/powerpoint/2010/main" val="426917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964C-E90E-744B-20E2-F83978972517}"/>
              </a:ext>
            </a:extLst>
          </p:cNvPr>
          <p:cNvSpPr>
            <a:spLocks noGrp="1"/>
          </p:cNvSpPr>
          <p:nvPr>
            <p:ph type="title"/>
          </p:nvPr>
        </p:nvSpPr>
        <p:spPr>
          <a:xfrm>
            <a:off x="1484311" y="140678"/>
            <a:ext cx="10018713" cy="1125414"/>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DEFINATION</a:t>
            </a:r>
            <a:endParaRPr lang="x-none" dirty="0"/>
          </a:p>
        </p:txBody>
      </p:sp>
      <p:sp>
        <p:nvSpPr>
          <p:cNvPr id="3" name="Content Placeholder 2">
            <a:extLst>
              <a:ext uri="{FF2B5EF4-FFF2-40B4-BE49-F238E27FC236}">
                <a16:creationId xmlns:a16="http://schemas.microsoft.com/office/drawing/2014/main" id="{BE3C126D-0236-A4E5-B5B8-50D05E16F4D8}"/>
              </a:ext>
            </a:extLst>
          </p:cNvPr>
          <p:cNvSpPr>
            <a:spLocks noGrp="1"/>
          </p:cNvSpPr>
          <p:nvPr>
            <p:ph idx="1"/>
          </p:nvPr>
        </p:nvSpPr>
        <p:spPr>
          <a:xfrm>
            <a:off x="1484310" y="1266092"/>
            <a:ext cx="10018713" cy="5591907"/>
          </a:xfrm>
        </p:spPr>
        <p:txBody>
          <a:bodyPr/>
          <a:lstStyle/>
          <a:p>
            <a:r>
              <a:rPr lang="en-US" b="1"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2.2   Weaknesses of the current system</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Time-consuming during manual approval</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Prone to errors and potential corruption</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Increased risk of default</a:t>
            </a:r>
            <a:endParaRPr lang="en-US" b="1"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US" kern="1400" spc="-50" dirty="0">
                <a:effectLst/>
                <a:latin typeface="Times New Roman" panose="02020603050405020304" pitchFamily="18" charset="0"/>
                <a:ea typeface="Times New Roman" panose="02020603050405020304" pitchFamily="18" charset="0"/>
                <a:cs typeface="Times New Roman" panose="02020603050405020304" pitchFamily="18" charset="0"/>
              </a:rPr>
              <a:t>Inadequate creditworthiness assessments</a:t>
            </a:r>
            <a:endParaRPr lang="x-none"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US" kern="1400" spc="-50" dirty="0">
                <a:effectLst/>
                <a:latin typeface="Times New Roman" panose="02020603050405020304" pitchFamily="18" charset="0"/>
                <a:ea typeface="Times New Roman" panose="02020603050405020304" pitchFamily="18" charset="0"/>
                <a:cs typeface="Times New Roman" panose="02020603050405020304" pitchFamily="18" charset="0"/>
              </a:rPr>
              <a:t>Lack of security measures for lenders </a:t>
            </a:r>
          </a:p>
          <a:p>
            <a:pPr lvl="0">
              <a:lnSpc>
                <a:spcPct val="107000"/>
              </a:lnSpc>
              <a:buFont typeface="Wingdings" panose="05000000000000000000" pitchFamily="2" charset="2"/>
              <a:buChar char="ü"/>
            </a:pPr>
            <a:r>
              <a:rPr lang="en-US" kern="1400" spc="-50" dirty="0">
                <a:effectLst/>
                <a:latin typeface="Times New Roman" panose="02020603050405020304" pitchFamily="18" charset="0"/>
                <a:ea typeface="Times New Roman" panose="02020603050405020304" pitchFamily="18" charset="0"/>
                <a:cs typeface="Times New Roman" panose="02020603050405020304" pitchFamily="18" charset="0"/>
              </a:rPr>
              <a:t>Limited integration of external financial data for comprehensive credit checks</a:t>
            </a:r>
            <a:endParaRPr lang="x-none"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771063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BCA0-CF10-5D3F-6C71-FB18A81113E3}"/>
              </a:ext>
            </a:extLst>
          </p:cNvPr>
          <p:cNvSpPr>
            <a:spLocks noGrp="1"/>
          </p:cNvSpPr>
          <p:nvPr>
            <p:ph type="title"/>
          </p:nvPr>
        </p:nvSpPr>
        <p:spPr>
          <a:xfrm>
            <a:off x="1484311" y="1"/>
            <a:ext cx="10018713" cy="10668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DEFINATION</a:t>
            </a:r>
            <a:endParaRPr lang="x-none" dirty="0"/>
          </a:p>
        </p:txBody>
      </p:sp>
      <p:sp>
        <p:nvSpPr>
          <p:cNvPr id="3" name="Content Placeholder 2">
            <a:extLst>
              <a:ext uri="{FF2B5EF4-FFF2-40B4-BE49-F238E27FC236}">
                <a16:creationId xmlns:a16="http://schemas.microsoft.com/office/drawing/2014/main" id="{5D8ECF7B-656D-E4BD-9D9F-8413C9FBEF1D}"/>
              </a:ext>
            </a:extLst>
          </p:cNvPr>
          <p:cNvSpPr>
            <a:spLocks noGrp="1"/>
          </p:cNvSpPr>
          <p:nvPr>
            <p:ph idx="1"/>
          </p:nvPr>
        </p:nvSpPr>
        <p:spPr>
          <a:xfrm>
            <a:off x="1484310" y="1280161"/>
            <a:ext cx="10018713" cy="5577838"/>
          </a:xfrm>
        </p:spPr>
        <p:txBody>
          <a:bodyPr>
            <a:normAutofit/>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2.3  The Proposed Idea</a:t>
            </a:r>
          </a:p>
          <a:p>
            <a:pPr>
              <a:lnSpc>
                <a:spcPct val="107000"/>
              </a:lnSpc>
              <a:spcAft>
                <a:spcPts val="800"/>
              </a:spcAft>
            </a:pPr>
            <a:r>
              <a:rPr lang="en-US" sz="2800" kern="1400" spc="-50" dirty="0" err="1">
                <a:latin typeface="Times New Roman" panose="02020603050405020304" pitchFamily="18" charset="0"/>
                <a:ea typeface="Times New Roman" panose="02020603050405020304" pitchFamily="18" charset="0"/>
                <a:cs typeface="Times New Roman" panose="02020603050405020304" pitchFamily="18" charset="0"/>
              </a:rPr>
              <a:t>Pesa</a:t>
            </a:r>
            <a:r>
              <a:rPr lang="en-US" sz="2800" kern="1400" spc="-5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kern="1400" spc="-50" dirty="0" err="1">
                <a:latin typeface="Times New Roman" panose="02020603050405020304" pitchFamily="18" charset="0"/>
                <a:ea typeface="Times New Roman" panose="02020603050405020304" pitchFamily="18" charset="0"/>
                <a:cs typeface="Times New Roman" panose="02020603050405020304" pitchFamily="18" charset="0"/>
              </a:rPr>
              <a:t>Mashinani</a:t>
            </a:r>
            <a:r>
              <a:rPr lang="en-US" sz="2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 will address these weaknesses by:</a:t>
            </a:r>
            <a:endParaRPr lang="x-none" sz="2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US" sz="2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Automating loan application, allocation, approval, disbursement and repayment processes.</a:t>
            </a:r>
          </a:p>
          <a:p>
            <a:pPr lvl="0">
              <a:lnSpc>
                <a:spcPct val="107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Creditworthiness Evaluation: Integration with external data sources (e.g., defaulters lists) and machine learning algorithms for accurate assessment.</a:t>
            </a:r>
          </a:p>
          <a:p>
            <a:pPr lvl="0">
              <a:lnSpc>
                <a:spcPct val="107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Group Accountability: Borrowers tied to groups with guarantors, increasing accountability and reducing defaults.</a:t>
            </a:r>
            <a:endParaRPr lang="x-none"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67817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1D04-23D4-83A8-15A1-32DE5EBBD8C5}"/>
              </a:ext>
            </a:extLst>
          </p:cNvPr>
          <p:cNvSpPr>
            <a:spLocks noGrp="1"/>
          </p:cNvSpPr>
          <p:nvPr>
            <p:ph type="title"/>
          </p:nvPr>
        </p:nvSpPr>
        <p:spPr>
          <a:xfrm>
            <a:off x="1484311" y="1"/>
            <a:ext cx="10018713" cy="10668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endParaRPr lang="x-none" dirty="0"/>
          </a:p>
        </p:txBody>
      </p:sp>
      <p:sp>
        <p:nvSpPr>
          <p:cNvPr id="3" name="Content Placeholder 2">
            <a:extLst>
              <a:ext uri="{FF2B5EF4-FFF2-40B4-BE49-F238E27FC236}">
                <a16:creationId xmlns:a16="http://schemas.microsoft.com/office/drawing/2014/main" id="{4E1690C4-907F-413D-EBC7-86F676E1ABAE}"/>
              </a:ext>
            </a:extLst>
          </p:cNvPr>
          <p:cNvSpPr>
            <a:spLocks noGrp="1"/>
          </p:cNvSpPr>
          <p:nvPr>
            <p:ph idx="1"/>
          </p:nvPr>
        </p:nvSpPr>
        <p:spPr>
          <a:xfrm>
            <a:off x="1209822" y="1336431"/>
            <a:ext cx="10982178" cy="5416061"/>
          </a:xfrm>
        </p:spPr>
        <p:txBody>
          <a:bodyPr/>
          <a:lstStyle/>
          <a:p>
            <a:r>
              <a:rPr lang="en-US" b="1"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3.1  </a:t>
            </a:r>
            <a:r>
              <a:rPr lang="en-US" b="1" u="sng"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General objective</a:t>
            </a:r>
          </a:p>
          <a:p>
            <a:r>
              <a:rPr lang="en-US" sz="2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To develop a secure and efficient web-based platform that links money lenders with loan borrowers, automating loan processes and ensuring financial trustworthiness through advanced credit checks.</a:t>
            </a:r>
            <a:endParaRPr lang="x-none"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4109881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456</TotalTime>
  <Words>1715</Words>
  <Application>Microsoft Office PowerPoint</Application>
  <PresentationFormat>Widescreen</PresentationFormat>
  <Paragraphs>196</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Corbel</vt:lpstr>
      <vt:lpstr>Söhne</vt:lpstr>
      <vt:lpstr>Times New Roman</vt:lpstr>
      <vt:lpstr>Wingdings</vt:lpstr>
      <vt:lpstr>Parallax</vt:lpstr>
      <vt:lpstr>PROJECT PROPOSAL DOCUMENT </vt:lpstr>
      <vt:lpstr>STUDENT DETAILS</vt:lpstr>
      <vt:lpstr>THE PROJECT TITLE</vt:lpstr>
      <vt:lpstr>ABSTRACT</vt:lpstr>
      <vt:lpstr>1.  INTRODUCTION</vt:lpstr>
      <vt:lpstr>2.  PROBLEM DEFINATION</vt:lpstr>
      <vt:lpstr>2.  PROBLEM DEFINATION</vt:lpstr>
      <vt:lpstr>2.  PROBLEM DEFINATION</vt:lpstr>
      <vt:lpstr>3. OBJECTIVES</vt:lpstr>
      <vt:lpstr>3. OBJECTIVES</vt:lpstr>
      <vt:lpstr>4. PROBLEM JUSTIFICATION</vt:lpstr>
      <vt:lpstr>5.  LITERATURE</vt:lpstr>
      <vt:lpstr>5.  LITERATURE</vt:lpstr>
      <vt:lpstr>5.  LITERATURE</vt:lpstr>
      <vt:lpstr>5.  LITERATURE</vt:lpstr>
      <vt:lpstr>5.  LITERATURE</vt:lpstr>
      <vt:lpstr>5.  LITERATURE</vt:lpstr>
      <vt:lpstr>5.  LITERATURE</vt:lpstr>
      <vt:lpstr>5.  LITERATURE</vt:lpstr>
      <vt:lpstr>5.  LITERATURE</vt:lpstr>
      <vt:lpstr>6.  METHODOLODY</vt:lpstr>
      <vt:lpstr>6.  METHODOLODY</vt:lpstr>
      <vt:lpstr>6.  METHODOLODY</vt:lpstr>
      <vt:lpstr>6.  METHODOLOGY</vt:lpstr>
      <vt:lpstr>6.  METHODOLOGY</vt:lpstr>
      <vt:lpstr>7. SYSTEM DESIGN: The Component Diagram;</vt:lpstr>
      <vt:lpstr>7. SYSTEM DESIGN: Use Case Diagram (Borrower );</vt:lpstr>
      <vt:lpstr>7. SYSTEM DESIGN: Use Case Diagram (Lender);</vt:lpstr>
      <vt:lpstr>7. SYSTEM DESIGN: Use Case Diagram (Group Admin);</vt:lpstr>
      <vt:lpstr>7. SYSTEM DESIGN: Use Case Diagram (Admin);</vt:lpstr>
      <vt:lpstr>7. SYSTEM DESIGN: Context Diagram;</vt:lpstr>
      <vt:lpstr>7. SYSTEM DESIGN: Level 1 DFD;</vt:lpstr>
      <vt:lpstr>7. SYSTEM DESIGN: Database Design;</vt:lpstr>
      <vt:lpstr>7. SYSTEM DESIGN: ML Algorithm;</vt:lpstr>
      <vt:lpstr>7. SCHEDULE</vt:lpstr>
      <vt:lpstr>8.  BUDGET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DOCUMENT </dc:title>
  <dc:creator>BORNFACE SONYE</dc:creator>
  <cp:lastModifiedBy>BORNFACE SONYE</cp:lastModifiedBy>
  <cp:revision>132</cp:revision>
  <dcterms:created xsi:type="dcterms:W3CDTF">2024-05-14T20:25:08Z</dcterms:created>
  <dcterms:modified xsi:type="dcterms:W3CDTF">2024-08-18T00:52:21Z</dcterms:modified>
</cp:coreProperties>
</file>