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57" r:id="rId9"/>
    <p:sldId id="258" r:id="rId10"/>
    <p:sldId id="269" r:id="rId11"/>
    <p:sldId id="266" r:id="rId12"/>
    <p:sldId id="267" r:id="rId13"/>
    <p:sldId id="268" r:id="rId14"/>
    <p:sldId id="259" r:id="rId15"/>
    <p:sldId id="270" r:id="rId16"/>
    <p:sldId id="271" r:id="rId17"/>
    <p:sldId id="272" r:id="rId18"/>
    <p:sldId id="274" r:id="rId19"/>
    <p:sldId id="275" r:id="rId20"/>
    <p:sldId id="276" r:id="rId21"/>
    <p:sldId id="277" r:id="rId22"/>
    <p:sldId id="278" r:id="rId23"/>
    <p:sldId id="279" r:id="rId24"/>
    <p:sldId id="273" r:id="rId25"/>
    <p:sldId id="280" r:id="rId26"/>
  </p:sldIdLst>
  <p:sldSz cx="9144000" cy="6858000" type="letter"/>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116" d="100"/>
          <a:sy n="116" d="100"/>
        </p:scale>
        <p:origin x="150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09B30C-F112-4A1B-B9C8-A99EC83B9E98}"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D5A10-6804-42E7-9B0E-B857DEA76C3D}" type="slidenum">
              <a:rPr lang="en-US" smtClean="0"/>
              <a:t>‹#›</a:t>
            </a:fld>
            <a:endParaRPr lang="en-US"/>
          </a:p>
        </p:txBody>
      </p:sp>
    </p:spTree>
    <p:extLst>
      <p:ext uri="{BB962C8B-B14F-4D97-AF65-F5344CB8AC3E}">
        <p14:creationId xmlns:p14="http://schemas.microsoft.com/office/powerpoint/2010/main" val="59981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09B30C-F112-4A1B-B9C8-A99EC83B9E98}"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D5A10-6804-42E7-9B0E-B857DEA76C3D}" type="slidenum">
              <a:rPr lang="en-US" smtClean="0"/>
              <a:t>‹#›</a:t>
            </a:fld>
            <a:endParaRPr lang="en-US"/>
          </a:p>
        </p:txBody>
      </p:sp>
    </p:spTree>
    <p:extLst>
      <p:ext uri="{BB962C8B-B14F-4D97-AF65-F5344CB8AC3E}">
        <p14:creationId xmlns:p14="http://schemas.microsoft.com/office/powerpoint/2010/main" val="394998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09B30C-F112-4A1B-B9C8-A99EC83B9E98}"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D5A10-6804-42E7-9B0E-B857DEA76C3D}" type="slidenum">
              <a:rPr lang="en-US" smtClean="0"/>
              <a:t>‹#›</a:t>
            </a:fld>
            <a:endParaRPr lang="en-US"/>
          </a:p>
        </p:txBody>
      </p:sp>
    </p:spTree>
    <p:extLst>
      <p:ext uri="{BB962C8B-B14F-4D97-AF65-F5344CB8AC3E}">
        <p14:creationId xmlns:p14="http://schemas.microsoft.com/office/powerpoint/2010/main" val="952783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7829"/>
          </a:xfrm>
        </p:spPr>
        <p:txBody>
          <a:bodyPr/>
          <a:lstStyle>
            <a:lvl1pPr algn="ctr">
              <a:defRPr>
                <a:latin typeface="+mn-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0" y="609146"/>
            <a:ext cx="9144000" cy="6248853"/>
          </a:xfrm>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327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09B30C-F112-4A1B-B9C8-A99EC83B9E98}"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D5A10-6804-42E7-9B0E-B857DEA76C3D}" type="slidenum">
              <a:rPr lang="en-US" smtClean="0"/>
              <a:t>‹#›</a:t>
            </a:fld>
            <a:endParaRPr lang="en-US"/>
          </a:p>
        </p:txBody>
      </p:sp>
    </p:spTree>
    <p:extLst>
      <p:ext uri="{BB962C8B-B14F-4D97-AF65-F5344CB8AC3E}">
        <p14:creationId xmlns:p14="http://schemas.microsoft.com/office/powerpoint/2010/main" val="406002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09B30C-F112-4A1B-B9C8-A99EC83B9E98}"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D5A10-6804-42E7-9B0E-B857DEA76C3D}" type="slidenum">
              <a:rPr lang="en-US" smtClean="0"/>
              <a:t>‹#›</a:t>
            </a:fld>
            <a:endParaRPr lang="en-US"/>
          </a:p>
        </p:txBody>
      </p:sp>
    </p:spTree>
    <p:extLst>
      <p:ext uri="{BB962C8B-B14F-4D97-AF65-F5344CB8AC3E}">
        <p14:creationId xmlns:p14="http://schemas.microsoft.com/office/powerpoint/2010/main" val="28838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09B30C-F112-4A1B-B9C8-A99EC83B9E98}" type="datetimeFigureOut">
              <a:rPr lang="en-US" smtClean="0"/>
              <a:t>3/5/2018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DD5A10-6804-42E7-9B0E-B857DEA76C3D}" type="slidenum">
              <a:rPr lang="en-US" smtClean="0"/>
              <a:t>‹#›</a:t>
            </a:fld>
            <a:endParaRPr lang="en-US"/>
          </a:p>
        </p:txBody>
      </p:sp>
    </p:spTree>
    <p:extLst>
      <p:ext uri="{BB962C8B-B14F-4D97-AF65-F5344CB8AC3E}">
        <p14:creationId xmlns:p14="http://schemas.microsoft.com/office/powerpoint/2010/main" val="173561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09B30C-F112-4A1B-B9C8-A99EC83B9E98}" type="datetimeFigureOut">
              <a:rPr lang="en-US" smtClean="0"/>
              <a:t>3/5/2018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DD5A10-6804-42E7-9B0E-B857DEA76C3D}" type="slidenum">
              <a:rPr lang="en-US" smtClean="0"/>
              <a:t>‹#›</a:t>
            </a:fld>
            <a:endParaRPr lang="en-US"/>
          </a:p>
        </p:txBody>
      </p:sp>
    </p:spTree>
    <p:extLst>
      <p:ext uri="{BB962C8B-B14F-4D97-AF65-F5344CB8AC3E}">
        <p14:creationId xmlns:p14="http://schemas.microsoft.com/office/powerpoint/2010/main" val="360398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9B30C-F112-4A1B-B9C8-A99EC83B9E98}" type="datetimeFigureOut">
              <a:rPr lang="en-US" smtClean="0"/>
              <a:t>3/5/2018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DD5A10-6804-42E7-9B0E-B857DEA76C3D}" type="slidenum">
              <a:rPr lang="en-US" smtClean="0"/>
              <a:t>‹#›</a:t>
            </a:fld>
            <a:endParaRPr lang="en-US"/>
          </a:p>
        </p:txBody>
      </p:sp>
    </p:spTree>
    <p:extLst>
      <p:ext uri="{BB962C8B-B14F-4D97-AF65-F5344CB8AC3E}">
        <p14:creationId xmlns:p14="http://schemas.microsoft.com/office/powerpoint/2010/main" val="3844468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9B30C-F112-4A1B-B9C8-A99EC83B9E98}"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D5A10-6804-42E7-9B0E-B857DEA76C3D}" type="slidenum">
              <a:rPr lang="en-US" smtClean="0"/>
              <a:t>‹#›</a:t>
            </a:fld>
            <a:endParaRPr lang="en-US"/>
          </a:p>
        </p:txBody>
      </p:sp>
    </p:spTree>
    <p:extLst>
      <p:ext uri="{BB962C8B-B14F-4D97-AF65-F5344CB8AC3E}">
        <p14:creationId xmlns:p14="http://schemas.microsoft.com/office/powerpoint/2010/main" val="2773520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9B30C-F112-4A1B-B9C8-A99EC83B9E98}"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D5A10-6804-42E7-9B0E-B857DEA76C3D}" type="slidenum">
              <a:rPr lang="en-US" smtClean="0"/>
              <a:t>‹#›</a:t>
            </a:fld>
            <a:endParaRPr lang="en-US"/>
          </a:p>
        </p:txBody>
      </p:sp>
    </p:spTree>
    <p:extLst>
      <p:ext uri="{BB962C8B-B14F-4D97-AF65-F5344CB8AC3E}">
        <p14:creationId xmlns:p14="http://schemas.microsoft.com/office/powerpoint/2010/main" val="3945025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9B30C-F112-4A1B-B9C8-A99EC83B9E98}" type="datetimeFigureOut">
              <a:rPr lang="en-US" smtClean="0"/>
              <a:t>3/5/2018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D5A10-6804-42E7-9B0E-B857DEA76C3D}" type="slidenum">
              <a:rPr lang="en-US" smtClean="0"/>
              <a:t>‹#›</a:t>
            </a:fld>
            <a:endParaRPr lang="en-US"/>
          </a:p>
        </p:txBody>
      </p:sp>
    </p:spTree>
    <p:extLst>
      <p:ext uri="{BB962C8B-B14F-4D97-AF65-F5344CB8AC3E}">
        <p14:creationId xmlns:p14="http://schemas.microsoft.com/office/powerpoint/2010/main" val="1675159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RP-0 Official Parts Tech Tree</a:t>
            </a:r>
            <a:endParaRPr lang="en-US" dirty="0"/>
          </a:p>
        </p:txBody>
      </p:sp>
      <p:sp>
        <p:nvSpPr>
          <p:cNvPr id="5" name="Content Placeholder 4"/>
          <p:cNvSpPr>
            <a:spLocks noGrp="1"/>
          </p:cNvSpPr>
          <p:nvPr>
            <p:ph idx="1"/>
          </p:nvPr>
        </p:nvSpPr>
        <p:spPr/>
        <p:txBody>
          <a:bodyPr/>
          <a:lstStyle/>
          <a:p>
            <a:pPr marL="0" indent="0">
              <a:buNone/>
            </a:pPr>
            <a:r>
              <a:rPr lang="en-US" dirty="0" smtClean="0"/>
              <a:t>Here is a breakdown of the different parts of the spreadsheet that is currently used to generate the tech tree portions of the parts in RP-0.</a:t>
            </a:r>
          </a:p>
          <a:p>
            <a:pPr marL="0" indent="0">
              <a:buNone/>
            </a:pPr>
            <a:r>
              <a:rPr lang="en-US" dirty="0" smtClean="0"/>
              <a:t>This has been put together to handle everything you need it to, but it can be improved with some simple JavaScript that will basically allow “macros” on the sheets to generate the stuff you need.</a:t>
            </a:r>
          </a:p>
          <a:p>
            <a:pPr marL="0" indent="0">
              <a:buNone/>
            </a:pPr>
            <a:r>
              <a:rPr lang="en-US" dirty="0" smtClean="0"/>
              <a:t>I will go through each sheet one by one to explain the function.</a:t>
            </a:r>
          </a:p>
          <a:p>
            <a:pPr marL="0" indent="0">
              <a:buNone/>
            </a:pPr>
            <a:endParaRPr lang="en-US" dirty="0"/>
          </a:p>
          <a:p>
            <a:pPr marL="0" indent="0">
              <a:buNone/>
            </a:pPr>
            <a:r>
              <a:rPr lang="en-US" dirty="0" smtClean="0"/>
              <a:t>What is important to know is that the PARTS sheet is what drives the entire spreadsheet. The rest of the sheets should not need to be modified, they are only needed to generate the </a:t>
            </a:r>
            <a:r>
              <a:rPr lang="en-US" dirty="0" err="1" smtClean="0"/>
              <a:t>configs</a:t>
            </a:r>
            <a:r>
              <a:rPr lang="en-US" dirty="0" smtClean="0"/>
              <a:t>.</a:t>
            </a:r>
            <a:endParaRPr lang="en-US" dirty="0"/>
          </a:p>
        </p:txBody>
      </p:sp>
    </p:spTree>
    <p:extLst>
      <p:ext uri="{BB962C8B-B14F-4D97-AF65-F5344CB8AC3E}">
        <p14:creationId xmlns:p14="http://schemas.microsoft.com/office/powerpoint/2010/main" val="3074112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ECM Sheet</a:t>
            </a:r>
            <a:endParaRPr lang="en-US" dirty="0"/>
          </a:p>
        </p:txBody>
      </p:sp>
      <p:sp>
        <p:nvSpPr>
          <p:cNvPr id="3" name="Content Placeholder 2"/>
          <p:cNvSpPr>
            <a:spLocks noGrp="1"/>
          </p:cNvSpPr>
          <p:nvPr>
            <p:ph idx="1"/>
          </p:nvPr>
        </p:nvSpPr>
        <p:spPr/>
        <p:txBody>
          <a:bodyPr/>
          <a:lstStyle/>
          <a:p>
            <a:r>
              <a:rPr lang="en-US" dirty="0" smtClean="0"/>
              <a:t>Column C (</a:t>
            </a:r>
            <a:r>
              <a:rPr lang="en-US" dirty="0" err="1" smtClean="0"/>
              <a:t>Is_EC</a:t>
            </a:r>
            <a:r>
              <a:rPr lang="en-US" dirty="0" smtClean="0"/>
              <a:t>)</a:t>
            </a:r>
          </a:p>
          <a:p>
            <a:pPr lvl="1"/>
            <a:r>
              <a:rPr lang="en-US" dirty="0" smtClean="0"/>
              <a:t>Locked Formula</a:t>
            </a:r>
          </a:p>
          <a:p>
            <a:pPr lvl="1"/>
            <a:r>
              <a:rPr lang="en-US" dirty="0" smtClean="0"/>
              <a:t>Returns of TRUE or FALSE depending on the values from the Parts sheet</a:t>
            </a:r>
          </a:p>
          <a:p>
            <a:pPr lvl="1"/>
            <a:r>
              <a:rPr lang="en-US" dirty="0" smtClean="0"/>
              <a:t>It only returns TRUE if the MOD is </a:t>
            </a:r>
            <a:r>
              <a:rPr lang="en-US" dirty="0" err="1" smtClean="0"/>
              <a:t>Engine_Config</a:t>
            </a:r>
            <a:endParaRPr lang="en-US" dirty="0" smtClean="0"/>
          </a:p>
          <a:p>
            <a:r>
              <a:rPr lang="en-US" dirty="0" smtClean="0"/>
              <a:t>Column D</a:t>
            </a:r>
          </a:p>
          <a:p>
            <a:pPr lvl="1"/>
            <a:r>
              <a:rPr lang="en-US" dirty="0" smtClean="0"/>
              <a:t>Locked Formula</a:t>
            </a:r>
          </a:p>
          <a:p>
            <a:pPr lvl="1"/>
            <a:r>
              <a:rPr lang="en-US" dirty="0" smtClean="0"/>
              <a:t>This column generates the </a:t>
            </a:r>
            <a:r>
              <a:rPr lang="en-US" dirty="0" err="1" smtClean="0"/>
              <a:t>configs</a:t>
            </a:r>
            <a:r>
              <a:rPr lang="en-US" dirty="0" smtClean="0"/>
              <a:t> for the TREE-</a:t>
            </a:r>
            <a:r>
              <a:rPr lang="en-US" dirty="0" err="1" smtClean="0"/>
              <a:t>Engines.cfg</a:t>
            </a:r>
            <a:r>
              <a:rPr lang="en-US" dirty="0" smtClean="0"/>
              <a:t> file</a:t>
            </a:r>
          </a:p>
          <a:p>
            <a:pPr lvl="1"/>
            <a:r>
              <a:rPr lang="en-US" dirty="0" smtClean="0"/>
              <a:t>Returns data from the Parts sheet that will put the parts into the proper place in the tech tree with the proper costs, descriptions and if necessary, upgrade icons</a:t>
            </a:r>
          </a:p>
          <a:p>
            <a:r>
              <a:rPr lang="en-US" dirty="0" smtClean="0"/>
              <a:t>Column F</a:t>
            </a:r>
          </a:p>
          <a:p>
            <a:pPr lvl="1"/>
            <a:r>
              <a:rPr lang="en-US" dirty="0" smtClean="0"/>
              <a:t>Locked Formula</a:t>
            </a:r>
          </a:p>
          <a:p>
            <a:pPr lvl="1"/>
            <a:r>
              <a:rPr lang="en-US" dirty="0" smtClean="0"/>
              <a:t>Generates the end of the TREE-</a:t>
            </a:r>
            <a:r>
              <a:rPr lang="en-US" dirty="0" err="1" smtClean="0"/>
              <a:t>Engines.cfg</a:t>
            </a:r>
            <a:r>
              <a:rPr lang="en-US" dirty="0" smtClean="0"/>
              <a:t> file</a:t>
            </a:r>
          </a:p>
          <a:p>
            <a:pPr lvl="1"/>
            <a:r>
              <a:rPr lang="en-US" dirty="0" smtClean="0"/>
              <a:t>These are the upgrades for the engines that allow them to be shown in the Tech Tree instead of being a surprise to the player</a:t>
            </a:r>
            <a:endParaRPr lang="en-US" dirty="0"/>
          </a:p>
        </p:txBody>
      </p:sp>
    </p:spTree>
    <p:extLst>
      <p:ext uri="{BB962C8B-B14F-4D97-AF65-F5344CB8AC3E}">
        <p14:creationId xmlns:p14="http://schemas.microsoft.com/office/powerpoint/2010/main" val="3340883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ECM-</a:t>
            </a:r>
            <a:r>
              <a:rPr lang="en-US" dirty="0" err="1" smtClean="0"/>
              <a:t>Parts.cfg</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Open ECM-</a:t>
            </a:r>
            <a:r>
              <a:rPr lang="en-US" dirty="0" err="1" smtClean="0"/>
              <a:t>Parts.cfg</a:t>
            </a:r>
            <a:r>
              <a:rPr lang="en-US" dirty="0" smtClean="0"/>
              <a:t> in your favorite Text Editor</a:t>
            </a:r>
          </a:p>
          <a:p>
            <a:pPr marL="457200" indent="-457200">
              <a:buFont typeface="+mj-lt"/>
              <a:buAutoNum type="arabicPeriod"/>
            </a:pPr>
            <a:r>
              <a:rPr lang="en-US" dirty="0" smtClean="0"/>
              <a:t>Delete all rows from after the opening bracket { to before the closing bracket }</a:t>
            </a:r>
          </a:p>
        </p:txBody>
      </p:sp>
      <p:pic>
        <p:nvPicPr>
          <p:cNvPr id="4" name="Picture 3"/>
          <p:cNvPicPr>
            <a:picLocks noChangeAspect="1"/>
          </p:cNvPicPr>
          <p:nvPr/>
        </p:nvPicPr>
        <p:blipFill>
          <a:blip r:embed="rId2"/>
          <a:stretch>
            <a:fillRect/>
          </a:stretch>
        </p:blipFill>
        <p:spPr>
          <a:xfrm>
            <a:off x="2122517" y="1583496"/>
            <a:ext cx="4898967" cy="5219460"/>
          </a:xfrm>
          <a:prstGeom prst="rect">
            <a:avLst/>
          </a:prstGeom>
        </p:spPr>
      </p:pic>
    </p:spTree>
    <p:extLst>
      <p:ext uri="{BB962C8B-B14F-4D97-AF65-F5344CB8AC3E}">
        <p14:creationId xmlns:p14="http://schemas.microsoft.com/office/powerpoint/2010/main" val="2757392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ECM-</a:t>
            </a:r>
            <a:r>
              <a:rPr lang="en-US" dirty="0" err="1" smtClean="0"/>
              <a:t>Parts.cfg</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3"/>
            </a:pPr>
            <a:r>
              <a:rPr lang="en-US" dirty="0" smtClean="0"/>
              <a:t>Go to ECM sheet on the Google Spreadsheet</a:t>
            </a:r>
          </a:p>
          <a:p>
            <a:pPr marL="457200" indent="-457200">
              <a:buFont typeface="+mj-lt"/>
              <a:buAutoNum type="arabicPeriod" startAt="3"/>
            </a:pPr>
            <a:r>
              <a:rPr lang="en-US" dirty="0" smtClean="0">
                <a:solidFill>
                  <a:srgbClr val="FF0000"/>
                </a:solidFill>
              </a:rPr>
              <a:t>Be sure that there is no filter set</a:t>
            </a:r>
          </a:p>
          <a:p>
            <a:pPr marL="457200" indent="-457200">
              <a:buFont typeface="+mj-lt"/>
              <a:buAutoNum type="arabicPeriod" startAt="3"/>
            </a:pPr>
            <a:r>
              <a:rPr lang="en-US" dirty="0" smtClean="0"/>
              <a:t>Select Column A (click directly on the column header A) and then click on the Filter Button</a:t>
            </a:r>
          </a:p>
          <a:p>
            <a:pPr marL="457200" indent="-457200">
              <a:buFont typeface="+mj-lt"/>
              <a:buAutoNum type="arabicPeriod" startAt="3"/>
            </a:pPr>
            <a:endParaRPr lang="en-US" dirty="0"/>
          </a:p>
          <a:p>
            <a:pPr marL="457200" indent="-457200">
              <a:buFont typeface="+mj-lt"/>
              <a:buAutoNum type="arabicPeriod" startAt="3"/>
            </a:pPr>
            <a:r>
              <a:rPr lang="en-US" dirty="0" smtClean="0"/>
              <a:t>Click the 3 line icon in the bottom right corner of cell A1</a:t>
            </a:r>
          </a:p>
          <a:p>
            <a:pPr marL="457200" indent="-457200">
              <a:buFont typeface="+mj-lt"/>
              <a:buAutoNum type="arabicPeriod" startAt="3"/>
            </a:pPr>
            <a:endParaRPr lang="en-US" dirty="0"/>
          </a:p>
          <a:p>
            <a:pPr marL="457200" indent="-457200">
              <a:buFont typeface="+mj-lt"/>
              <a:buAutoNum type="arabicPeriod" startAt="3"/>
            </a:pPr>
            <a:endParaRPr lang="en-US" dirty="0" smtClean="0"/>
          </a:p>
          <a:p>
            <a:pPr marL="457200" indent="-457200">
              <a:buFont typeface="+mj-lt"/>
              <a:buAutoNum type="arabicPeriod" startAt="3"/>
            </a:pPr>
            <a:endParaRPr lang="en-US" dirty="0"/>
          </a:p>
          <a:p>
            <a:pPr marL="457200" indent="-457200">
              <a:buFont typeface="+mj-lt"/>
              <a:buAutoNum type="arabicPeriod" startAt="3"/>
            </a:pPr>
            <a:r>
              <a:rPr lang="en-US" dirty="0" smtClean="0"/>
              <a:t>Search for </a:t>
            </a:r>
            <a:r>
              <a:rPr lang="en-US" dirty="0" err="1" smtClean="0"/>
              <a:t>zzz</a:t>
            </a:r>
            <a:r>
              <a:rPr lang="en-US" dirty="0" smtClean="0"/>
              <a:t> in the box and unclick the checkmark</a:t>
            </a:r>
            <a:br>
              <a:rPr lang="en-US" dirty="0" smtClean="0"/>
            </a:br>
            <a:r>
              <a:rPr lang="en-US" dirty="0" smtClean="0"/>
              <a:t>next to it and click OK</a:t>
            </a:r>
          </a:p>
          <a:p>
            <a:pPr marL="457200" indent="-457200">
              <a:buFont typeface="+mj-lt"/>
              <a:buAutoNum type="arabicPeriod" startAt="3"/>
            </a:pPr>
            <a:endParaRPr lang="en-US" dirty="0"/>
          </a:p>
          <a:p>
            <a:pPr marL="457200" indent="-457200">
              <a:buFont typeface="+mj-lt"/>
              <a:buAutoNum type="arabicPeriod" startAt="3"/>
            </a:pPr>
            <a:endParaRPr lang="en-US" dirty="0" smtClean="0"/>
          </a:p>
          <a:p>
            <a:pPr marL="457200" indent="-457200">
              <a:buFont typeface="+mj-lt"/>
              <a:buAutoNum type="arabicPeriod" startAt="3"/>
            </a:pPr>
            <a:endParaRPr lang="en-US" dirty="0" smtClean="0"/>
          </a:p>
        </p:txBody>
      </p:sp>
      <p:pic>
        <p:nvPicPr>
          <p:cNvPr id="5" name="Picture 4"/>
          <p:cNvPicPr>
            <a:picLocks noChangeAspect="1"/>
          </p:cNvPicPr>
          <p:nvPr/>
        </p:nvPicPr>
        <p:blipFill>
          <a:blip r:embed="rId2"/>
          <a:stretch>
            <a:fillRect/>
          </a:stretch>
        </p:blipFill>
        <p:spPr>
          <a:xfrm>
            <a:off x="2744873" y="1747064"/>
            <a:ext cx="970391" cy="829243"/>
          </a:xfrm>
          <a:prstGeom prst="rect">
            <a:avLst/>
          </a:prstGeom>
        </p:spPr>
      </p:pic>
      <p:pic>
        <p:nvPicPr>
          <p:cNvPr id="6" name="Picture 5"/>
          <p:cNvPicPr>
            <a:picLocks noChangeAspect="1"/>
          </p:cNvPicPr>
          <p:nvPr/>
        </p:nvPicPr>
        <p:blipFill>
          <a:blip r:embed="rId3"/>
          <a:stretch>
            <a:fillRect/>
          </a:stretch>
        </p:blipFill>
        <p:spPr>
          <a:xfrm>
            <a:off x="4641267" y="2857272"/>
            <a:ext cx="3914775" cy="876300"/>
          </a:xfrm>
          <a:prstGeom prst="rect">
            <a:avLst/>
          </a:prstGeom>
        </p:spPr>
      </p:pic>
      <p:pic>
        <p:nvPicPr>
          <p:cNvPr id="7" name="Picture 6"/>
          <p:cNvPicPr>
            <a:picLocks noChangeAspect="1"/>
          </p:cNvPicPr>
          <p:nvPr/>
        </p:nvPicPr>
        <p:blipFill rotWithShape="1">
          <a:blip r:embed="rId4"/>
          <a:srcRect t="30160" r="69550" b="4454"/>
          <a:stretch/>
        </p:blipFill>
        <p:spPr>
          <a:xfrm>
            <a:off x="3620538" y="4415481"/>
            <a:ext cx="1997960" cy="2323071"/>
          </a:xfrm>
          <a:prstGeom prst="rect">
            <a:avLst/>
          </a:prstGeom>
        </p:spPr>
      </p:pic>
      <p:pic>
        <p:nvPicPr>
          <p:cNvPr id="8" name="Picture 7"/>
          <p:cNvPicPr>
            <a:picLocks noChangeAspect="1"/>
          </p:cNvPicPr>
          <p:nvPr/>
        </p:nvPicPr>
        <p:blipFill rotWithShape="1">
          <a:blip r:embed="rId5"/>
          <a:srcRect l="73750" t="26903" r="18411" b="27404"/>
          <a:stretch/>
        </p:blipFill>
        <p:spPr>
          <a:xfrm>
            <a:off x="6025224" y="3897188"/>
            <a:ext cx="2349586" cy="2841364"/>
          </a:xfrm>
          <a:prstGeom prst="rect">
            <a:avLst/>
          </a:prstGeom>
        </p:spPr>
      </p:pic>
    </p:spTree>
    <p:extLst>
      <p:ext uri="{BB962C8B-B14F-4D97-AF65-F5344CB8AC3E}">
        <p14:creationId xmlns:p14="http://schemas.microsoft.com/office/powerpoint/2010/main" val="811791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ECM-</a:t>
            </a:r>
            <a:r>
              <a:rPr lang="en-US" dirty="0" err="1" smtClean="0"/>
              <a:t>Parts.cfg</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8"/>
            </a:pPr>
            <a:r>
              <a:rPr lang="en-US" dirty="0" smtClean="0"/>
              <a:t>Column A now only has the relevant information needed to transfer to the </a:t>
            </a:r>
            <a:r>
              <a:rPr lang="en-US" dirty="0" err="1" smtClean="0"/>
              <a:t>config</a:t>
            </a:r>
            <a:r>
              <a:rPr lang="en-US" dirty="0" smtClean="0"/>
              <a:t> file</a:t>
            </a:r>
          </a:p>
          <a:p>
            <a:pPr marL="457200" indent="-457200">
              <a:buFont typeface="+mj-lt"/>
              <a:buAutoNum type="arabicPeriod" startAt="8"/>
            </a:pPr>
            <a:r>
              <a:rPr lang="en-US" dirty="0" smtClean="0"/>
              <a:t>Put your cursor in the first entry below the header -&gt; Hold Down CTRL-SHIFT and hit the down arrow</a:t>
            </a:r>
          </a:p>
          <a:p>
            <a:pPr lvl="2"/>
            <a:r>
              <a:rPr lang="en-US" dirty="0" smtClean="0"/>
              <a:t>This will select all of the values in Column A</a:t>
            </a:r>
          </a:p>
          <a:p>
            <a:pPr marL="457200" indent="-457200">
              <a:buFont typeface="+mj-lt"/>
              <a:buAutoNum type="arabicPeriod" startAt="8"/>
            </a:pPr>
            <a:r>
              <a:rPr lang="en-US" dirty="0" smtClean="0"/>
              <a:t>Copy the data</a:t>
            </a:r>
          </a:p>
          <a:p>
            <a:pPr marL="457200" indent="-457200">
              <a:buFont typeface="+mj-lt"/>
              <a:buAutoNum type="arabicPeriod" startAt="8"/>
            </a:pPr>
            <a:r>
              <a:rPr lang="en-US" dirty="0" smtClean="0"/>
              <a:t>Paste it into the ECM-</a:t>
            </a:r>
            <a:r>
              <a:rPr lang="en-US" dirty="0" err="1" smtClean="0"/>
              <a:t>Parts.cfg</a:t>
            </a:r>
            <a:r>
              <a:rPr lang="en-US" dirty="0" smtClean="0"/>
              <a:t> file</a:t>
            </a:r>
          </a:p>
          <a:p>
            <a:pPr lvl="2"/>
            <a:r>
              <a:rPr lang="en-US" dirty="0" smtClean="0"/>
              <a:t>Make sure you are pasting it between the { and }</a:t>
            </a:r>
          </a:p>
          <a:p>
            <a:pPr marL="457200" indent="-457200">
              <a:buFont typeface="+mj-lt"/>
              <a:buAutoNum type="arabicPeriod" startAt="8"/>
            </a:pPr>
            <a:r>
              <a:rPr lang="en-US" dirty="0" smtClean="0"/>
              <a:t>Save the ECM-</a:t>
            </a:r>
            <a:r>
              <a:rPr lang="en-US" dirty="0" err="1" smtClean="0"/>
              <a:t>Parts.cfg</a:t>
            </a:r>
            <a:endParaRPr lang="en-US" dirty="0" smtClean="0"/>
          </a:p>
          <a:p>
            <a:pPr marL="457200" indent="-457200">
              <a:buFont typeface="+mj-lt"/>
              <a:buAutoNum type="arabicPeriod" startAt="8"/>
            </a:pPr>
            <a:endParaRPr lang="en-US" dirty="0"/>
          </a:p>
          <a:p>
            <a:pPr marL="457200" indent="-457200">
              <a:buFont typeface="+mj-lt"/>
              <a:buAutoNum type="arabicPeriod" startAt="8"/>
            </a:pPr>
            <a:endParaRPr lang="en-US" dirty="0" smtClean="0"/>
          </a:p>
          <a:p>
            <a:pPr marL="457200" indent="-457200">
              <a:buFont typeface="+mj-lt"/>
              <a:buAutoNum type="arabicPeriod" startAt="8"/>
            </a:pPr>
            <a:endParaRPr lang="en-US" dirty="0" smtClean="0"/>
          </a:p>
        </p:txBody>
      </p:sp>
    </p:spTree>
    <p:extLst>
      <p:ext uri="{BB962C8B-B14F-4D97-AF65-F5344CB8AC3E}">
        <p14:creationId xmlns:p14="http://schemas.microsoft.com/office/powerpoint/2010/main" val="1430660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ECM-</a:t>
            </a:r>
            <a:r>
              <a:rPr lang="en-US" dirty="0" err="1" smtClean="0"/>
              <a:t>Engines.cfg</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smtClean="0"/>
              <a:t>Open ECM-</a:t>
            </a:r>
            <a:r>
              <a:rPr lang="en-US" dirty="0" err="1" smtClean="0"/>
              <a:t>Engines.cfg</a:t>
            </a:r>
            <a:r>
              <a:rPr lang="en-US" dirty="0" smtClean="0"/>
              <a:t> in your favorite Tech Editor</a:t>
            </a:r>
          </a:p>
          <a:p>
            <a:pPr marL="457200" indent="-457200">
              <a:buFont typeface="+mj-lt"/>
              <a:buAutoNum type="arabicPeriod"/>
            </a:pPr>
            <a:r>
              <a:rPr lang="en-US" dirty="0"/>
              <a:t>Delete all rows from after the opening bracket { to before the closing bracket </a:t>
            </a:r>
            <a:r>
              <a:rPr lang="en-US" dirty="0" smtClean="0"/>
              <a:t>}</a:t>
            </a:r>
          </a:p>
          <a:p>
            <a:pPr marL="457200" indent="-457200">
              <a:buFont typeface="+mj-lt"/>
              <a:buAutoNum type="arabicPeriod" startAt="3"/>
            </a:pPr>
            <a:r>
              <a:rPr lang="en-US" dirty="0"/>
              <a:t>Go to ECM sheet on the Google </a:t>
            </a:r>
            <a:r>
              <a:rPr lang="en-US" dirty="0" smtClean="0"/>
              <a:t>Spreadsheet</a:t>
            </a:r>
          </a:p>
          <a:p>
            <a:pPr marL="457200" indent="-457200">
              <a:buFont typeface="+mj-lt"/>
              <a:buAutoNum type="arabicPeriod" startAt="3"/>
            </a:pPr>
            <a:r>
              <a:rPr lang="en-US" dirty="0" smtClean="0">
                <a:solidFill>
                  <a:srgbClr val="FF0000"/>
                </a:solidFill>
              </a:rPr>
              <a:t>Be sure that there is no filter set</a:t>
            </a:r>
            <a:endParaRPr lang="en-US" dirty="0">
              <a:solidFill>
                <a:srgbClr val="FF0000"/>
              </a:solidFill>
            </a:endParaRPr>
          </a:p>
          <a:p>
            <a:pPr marL="457200" indent="-457200">
              <a:buFont typeface="+mj-lt"/>
              <a:buAutoNum type="arabicPeriod" startAt="3"/>
            </a:pPr>
            <a:r>
              <a:rPr lang="en-US" dirty="0"/>
              <a:t>Select Column </a:t>
            </a:r>
            <a:r>
              <a:rPr lang="en-US" dirty="0" smtClean="0"/>
              <a:t>B </a:t>
            </a:r>
            <a:r>
              <a:rPr lang="en-US" dirty="0"/>
              <a:t>(click directly on the column header </a:t>
            </a:r>
            <a:r>
              <a:rPr lang="en-US" dirty="0" smtClean="0"/>
              <a:t>B) </a:t>
            </a:r>
            <a:r>
              <a:rPr lang="en-US" dirty="0"/>
              <a:t>and then click on the Filter </a:t>
            </a:r>
            <a:r>
              <a:rPr lang="en-US" dirty="0" smtClean="0"/>
              <a:t>Button</a:t>
            </a:r>
          </a:p>
          <a:p>
            <a:pPr marL="457200" indent="-457200">
              <a:buFont typeface="+mj-lt"/>
              <a:buAutoNum type="arabicPeriod" startAt="3"/>
            </a:pPr>
            <a:r>
              <a:rPr lang="en-US" dirty="0"/>
              <a:t>Click the 3 line icon in the bottom right corner of cell </a:t>
            </a:r>
            <a:r>
              <a:rPr lang="en-US" dirty="0" smtClean="0"/>
              <a:t>B1</a:t>
            </a:r>
          </a:p>
          <a:p>
            <a:pPr marL="457200" indent="-457200">
              <a:buFont typeface="+mj-lt"/>
              <a:buAutoNum type="arabicPeriod" startAt="3"/>
            </a:pPr>
            <a:r>
              <a:rPr lang="en-US" dirty="0"/>
              <a:t>Search for </a:t>
            </a:r>
            <a:r>
              <a:rPr lang="en-US" dirty="0" err="1"/>
              <a:t>zzz</a:t>
            </a:r>
            <a:r>
              <a:rPr lang="en-US" dirty="0"/>
              <a:t> in the box and unclick the checkmark</a:t>
            </a:r>
            <a:br>
              <a:rPr lang="en-US" dirty="0"/>
            </a:br>
            <a:r>
              <a:rPr lang="en-US" dirty="0"/>
              <a:t>next to it and click </a:t>
            </a:r>
            <a:r>
              <a:rPr lang="en-US" dirty="0" smtClean="0"/>
              <a:t>OK</a:t>
            </a:r>
          </a:p>
          <a:p>
            <a:pPr marL="457200" indent="-457200">
              <a:buFont typeface="+mj-lt"/>
              <a:buAutoNum type="arabicPeriod" startAt="7"/>
            </a:pPr>
            <a:r>
              <a:rPr lang="en-US" dirty="0"/>
              <a:t>Column </a:t>
            </a:r>
            <a:r>
              <a:rPr lang="en-US" dirty="0" smtClean="0"/>
              <a:t>B </a:t>
            </a:r>
            <a:r>
              <a:rPr lang="en-US" dirty="0"/>
              <a:t>now only has the relevant information needed to transfer to the </a:t>
            </a:r>
            <a:r>
              <a:rPr lang="en-US" dirty="0" err="1"/>
              <a:t>config</a:t>
            </a:r>
            <a:r>
              <a:rPr lang="en-US" dirty="0"/>
              <a:t> file</a:t>
            </a:r>
          </a:p>
          <a:p>
            <a:pPr marL="457200" indent="-457200">
              <a:buFont typeface="+mj-lt"/>
              <a:buAutoNum type="arabicPeriod" startAt="7"/>
            </a:pPr>
            <a:r>
              <a:rPr lang="en-US" dirty="0"/>
              <a:t>Put your cursor in the first entry below the header -&gt; Hold Down CTRL-SHIFT and hit the down arrow</a:t>
            </a:r>
          </a:p>
          <a:p>
            <a:pPr lvl="2"/>
            <a:r>
              <a:rPr lang="en-US" dirty="0"/>
              <a:t>This will select all of the values in Column </a:t>
            </a:r>
            <a:r>
              <a:rPr lang="en-US" dirty="0" smtClean="0"/>
              <a:t>B</a:t>
            </a:r>
            <a:endParaRPr lang="en-US" dirty="0"/>
          </a:p>
          <a:p>
            <a:pPr marL="457200" indent="-457200">
              <a:buFont typeface="+mj-lt"/>
              <a:buAutoNum type="arabicPeriod" startAt="7"/>
            </a:pPr>
            <a:r>
              <a:rPr lang="en-US" dirty="0"/>
              <a:t>Copy the data</a:t>
            </a:r>
          </a:p>
          <a:p>
            <a:pPr marL="457200" indent="-457200">
              <a:buFont typeface="+mj-lt"/>
              <a:buAutoNum type="arabicPeriod" startAt="7"/>
            </a:pPr>
            <a:r>
              <a:rPr lang="en-US" dirty="0"/>
              <a:t>Paste it into the </a:t>
            </a:r>
            <a:r>
              <a:rPr lang="en-US" dirty="0" smtClean="0"/>
              <a:t>ECM-</a:t>
            </a:r>
            <a:r>
              <a:rPr lang="en-US" dirty="0" err="1" smtClean="0"/>
              <a:t>Engines.cfg</a:t>
            </a:r>
            <a:r>
              <a:rPr lang="en-US" dirty="0" smtClean="0"/>
              <a:t> </a:t>
            </a:r>
            <a:r>
              <a:rPr lang="en-US" dirty="0"/>
              <a:t>file</a:t>
            </a:r>
          </a:p>
          <a:p>
            <a:pPr lvl="2"/>
            <a:r>
              <a:rPr lang="en-US" dirty="0"/>
              <a:t>Make sure you are pasting it between the { and }</a:t>
            </a:r>
          </a:p>
          <a:p>
            <a:pPr marL="457200" indent="-457200">
              <a:buFont typeface="+mj-lt"/>
              <a:buAutoNum type="arabicPeriod" startAt="7"/>
            </a:pPr>
            <a:r>
              <a:rPr lang="en-US" dirty="0"/>
              <a:t>Save the </a:t>
            </a:r>
            <a:r>
              <a:rPr lang="en-US" dirty="0" smtClean="0"/>
              <a:t>ECM-</a:t>
            </a:r>
            <a:r>
              <a:rPr lang="en-US" dirty="0" err="1" smtClean="0"/>
              <a:t>Engines.cfg</a:t>
            </a:r>
            <a:endParaRPr lang="en-US" dirty="0" smtClean="0"/>
          </a:p>
          <a:p>
            <a:pPr marL="457200" indent="-457200">
              <a:buFont typeface="+mj-lt"/>
              <a:buAutoNum type="arabicPeriod" startAt="7"/>
            </a:pPr>
            <a:endParaRPr lang="en-US" dirty="0"/>
          </a:p>
          <a:p>
            <a:pPr marL="457200" indent="-457200">
              <a:buFont typeface="+mj-lt"/>
              <a:buAutoNum type="arabicPeriod" startAt="3"/>
            </a:pPr>
            <a:endParaRPr lang="en-US" dirty="0"/>
          </a:p>
          <a:p>
            <a:pPr marL="457200" indent="-457200">
              <a:buFont typeface="+mj-lt"/>
              <a:buAutoNum type="arabicPeriod" startAt="3"/>
            </a:pPr>
            <a:endParaRPr lang="en-US" dirty="0"/>
          </a:p>
          <a:p>
            <a:pPr marL="457200" indent="-457200">
              <a:buFont typeface="+mj-lt"/>
              <a:buAutoNum type="arabicPeriod" startAt="3"/>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563518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TREE-</a:t>
            </a:r>
            <a:r>
              <a:rPr lang="en-US" dirty="0" err="1" smtClean="0"/>
              <a:t>Engines.cfg</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Open </a:t>
            </a:r>
            <a:r>
              <a:rPr lang="en-US" dirty="0" smtClean="0"/>
              <a:t>TREE-</a:t>
            </a:r>
            <a:r>
              <a:rPr lang="en-US" dirty="0" err="1" smtClean="0"/>
              <a:t>Engines.cfg</a:t>
            </a:r>
            <a:r>
              <a:rPr lang="en-US" dirty="0" smtClean="0"/>
              <a:t> </a:t>
            </a:r>
            <a:r>
              <a:rPr lang="en-US" dirty="0"/>
              <a:t>in your favorite Tech Editor</a:t>
            </a:r>
          </a:p>
          <a:p>
            <a:pPr marL="457200" indent="-457200">
              <a:buFont typeface="+mj-lt"/>
              <a:buAutoNum type="arabicPeriod"/>
            </a:pPr>
            <a:r>
              <a:rPr lang="en-US" dirty="0" smtClean="0"/>
              <a:t>Delete ALL data in the file below the header</a:t>
            </a:r>
          </a:p>
          <a:p>
            <a:pPr marL="457200" indent="-457200">
              <a:buFont typeface="+mj-lt"/>
              <a:buAutoNum type="arabicPeriod"/>
            </a:pPr>
            <a:r>
              <a:rPr lang="en-US" dirty="0" smtClean="0"/>
              <a:t>Go </a:t>
            </a:r>
            <a:r>
              <a:rPr lang="en-US" dirty="0"/>
              <a:t>to ECM sheet on the Google </a:t>
            </a:r>
            <a:r>
              <a:rPr lang="en-US" dirty="0" smtClean="0"/>
              <a:t>Spreadsheet</a:t>
            </a:r>
          </a:p>
          <a:p>
            <a:pPr marL="457200" indent="-457200">
              <a:buFont typeface="+mj-lt"/>
              <a:buAutoNum type="arabicPeriod"/>
            </a:pPr>
            <a:r>
              <a:rPr lang="en-US" dirty="0" smtClean="0">
                <a:solidFill>
                  <a:srgbClr val="FF0000"/>
                </a:solidFill>
              </a:rPr>
              <a:t>Be sure that there is no filter set</a:t>
            </a:r>
            <a:endParaRPr lang="en-US" dirty="0">
              <a:solidFill>
                <a:srgbClr val="FF0000"/>
              </a:solidFill>
            </a:endParaRPr>
          </a:p>
          <a:p>
            <a:pPr marL="457200" indent="-457200">
              <a:buFont typeface="+mj-lt"/>
              <a:buAutoNum type="arabicPeriod" startAt="3"/>
            </a:pPr>
            <a:r>
              <a:rPr lang="en-US" dirty="0"/>
              <a:t>Select Column </a:t>
            </a:r>
            <a:r>
              <a:rPr lang="en-US" dirty="0" smtClean="0"/>
              <a:t>D </a:t>
            </a:r>
            <a:r>
              <a:rPr lang="en-US" dirty="0"/>
              <a:t>(click directly on the column header </a:t>
            </a:r>
            <a:r>
              <a:rPr lang="en-US" dirty="0" smtClean="0"/>
              <a:t>D) </a:t>
            </a:r>
            <a:r>
              <a:rPr lang="en-US" dirty="0"/>
              <a:t>and then click on the Filter Button</a:t>
            </a:r>
          </a:p>
          <a:p>
            <a:pPr marL="457200" indent="-457200">
              <a:buFont typeface="+mj-lt"/>
              <a:buAutoNum type="arabicPeriod" startAt="3"/>
            </a:pPr>
            <a:r>
              <a:rPr lang="en-US" dirty="0"/>
              <a:t>Click the 3 line icon in the bottom right corner of cell </a:t>
            </a:r>
            <a:r>
              <a:rPr lang="en-US" dirty="0" smtClean="0"/>
              <a:t>D1</a:t>
            </a:r>
            <a:endParaRPr lang="en-US" dirty="0"/>
          </a:p>
          <a:p>
            <a:pPr marL="457200" indent="-457200">
              <a:buFont typeface="+mj-lt"/>
              <a:buAutoNum type="arabicPeriod" startAt="3"/>
            </a:pPr>
            <a:r>
              <a:rPr lang="en-US" dirty="0"/>
              <a:t>Search for </a:t>
            </a:r>
            <a:r>
              <a:rPr lang="en-US" dirty="0" err="1"/>
              <a:t>zzz</a:t>
            </a:r>
            <a:r>
              <a:rPr lang="en-US" dirty="0"/>
              <a:t> in the box and unclick the checkmark</a:t>
            </a:r>
            <a:br>
              <a:rPr lang="en-US" dirty="0"/>
            </a:br>
            <a:r>
              <a:rPr lang="en-US" dirty="0"/>
              <a:t>next to it and click OK</a:t>
            </a:r>
          </a:p>
          <a:p>
            <a:pPr marL="457200" indent="-457200">
              <a:buFont typeface="+mj-lt"/>
              <a:buAutoNum type="arabicPeriod" startAt="7"/>
            </a:pPr>
            <a:r>
              <a:rPr lang="en-US" dirty="0"/>
              <a:t>Column </a:t>
            </a:r>
            <a:r>
              <a:rPr lang="en-US" dirty="0" smtClean="0"/>
              <a:t>D </a:t>
            </a:r>
            <a:r>
              <a:rPr lang="en-US" dirty="0"/>
              <a:t>now only has the relevant information needed to transfer to the </a:t>
            </a:r>
            <a:r>
              <a:rPr lang="en-US" dirty="0" err="1"/>
              <a:t>config</a:t>
            </a:r>
            <a:r>
              <a:rPr lang="en-US" dirty="0"/>
              <a:t> file</a:t>
            </a:r>
          </a:p>
          <a:p>
            <a:pPr marL="457200" indent="-457200">
              <a:buFont typeface="+mj-lt"/>
              <a:buAutoNum type="arabicPeriod" startAt="7"/>
            </a:pPr>
            <a:r>
              <a:rPr lang="en-US" dirty="0"/>
              <a:t>Put your </a:t>
            </a:r>
            <a:r>
              <a:rPr lang="en-US" dirty="0" smtClean="0"/>
              <a:t>cursor in the </a:t>
            </a:r>
            <a:r>
              <a:rPr lang="en-US" dirty="0"/>
              <a:t>first </a:t>
            </a:r>
            <a:r>
              <a:rPr lang="en-US" dirty="0" smtClean="0"/>
              <a:t>row D1 </a:t>
            </a:r>
            <a:r>
              <a:rPr lang="en-US" dirty="0"/>
              <a:t>-&gt; Hold Down CTRL-SHIFT and hit the down arrow</a:t>
            </a:r>
          </a:p>
          <a:p>
            <a:pPr lvl="2"/>
            <a:r>
              <a:rPr lang="en-US" dirty="0" smtClean="0"/>
              <a:t>You need to make sure you have Row 1 selected as it is the first part of the file to generate</a:t>
            </a:r>
          </a:p>
          <a:p>
            <a:pPr lvl="2"/>
            <a:r>
              <a:rPr lang="en-US" dirty="0" smtClean="0"/>
              <a:t>This </a:t>
            </a:r>
            <a:r>
              <a:rPr lang="en-US" dirty="0"/>
              <a:t>will select all of the values in Column </a:t>
            </a:r>
            <a:r>
              <a:rPr lang="en-US" dirty="0" smtClean="0"/>
              <a:t>D</a:t>
            </a:r>
            <a:endParaRPr lang="en-US" dirty="0"/>
          </a:p>
          <a:p>
            <a:pPr marL="457200" indent="-457200">
              <a:buFont typeface="+mj-lt"/>
              <a:buAutoNum type="arabicPeriod" startAt="7"/>
            </a:pPr>
            <a:r>
              <a:rPr lang="en-US" dirty="0"/>
              <a:t>Copy the data</a:t>
            </a:r>
          </a:p>
          <a:p>
            <a:pPr marL="457200" indent="-457200">
              <a:buFont typeface="+mj-lt"/>
              <a:buAutoNum type="arabicPeriod" startAt="7"/>
            </a:pPr>
            <a:r>
              <a:rPr lang="en-US" dirty="0"/>
              <a:t>Paste it into the </a:t>
            </a:r>
            <a:r>
              <a:rPr lang="en-US" dirty="0" smtClean="0"/>
              <a:t>TREE-</a:t>
            </a:r>
            <a:r>
              <a:rPr lang="en-US" dirty="0" err="1" smtClean="0"/>
              <a:t>Engines.cfg</a:t>
            </a:r>
            <a:r>
              <a:rPr lang="en-US" dirty="0" smtClean="0"/>
              <a:t> file</a:t>
            </a:r>
            <a:endParaRPr lang="en-US" dirty="0"/>
          </a:p>
        </p:txBody>
      </p:sp>
    </p:spTree>
    <p:extLst>
      <p:ext uri="{BB962C8B-B14F-4D97-AF65-F5344CB8AC3E}">
        <p14:creationId xmlns:p14="http://schemas.microsoft.com/office/powerpoint/2010/main" val="1233585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TREE-</a:t>
            </a:r>
            <a:r>
              <a:rPr lang="en-US" dirty="0" err="1" smtClean="0"/>
              <a:t>Engines.cfg</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11"/>
            </a:pPr>
            <a:r>
              <a:rPr lang="en-US" dirty="0" smtClean="0"/>
              <a:t>Search and Replace all </a:t>
            </a:r>
            <a:r>
              <a:rPr lang="en-US" dirty="0" smtClean="0">
                <a:solidFill>
                  <a:srgbClr val="FF0000"/>
                </a:solidFill>
              </a:rPr>
              <a:t>“</a:t>
            </a:r>
            <a:r>
              <a:rPr lang="en-US" dirty="0" smtClean="0"/>
              <a:t> with nothing</a:t>
            </a:r>
          </a:p>
          <a:p>
            <a:pPr marL="457200" indent="-457200">
              <a:buFont typeface="+mj-lt"/>
              <a:buAutoNum type="arabicPeriod" startAt="11"/>
            </a:pPr>
            <a:endParaRPr lang="en-US" dirty="0"/>
          </a:p>
          <a:p>
            <a:pPr marL="457200" indent="-457200">
              <a:buFont typeface="+mj-lt"/>
              <a:buAutoNum type="arabicPeriod" startAt="11"/>
            </a:pPr>
            <a:endParaRPr lang="en-US" dirty="0" smtClean="0"/>
          </a:p>
          <a:p>
            <a:pPr marL="457200" indent="-457200">
              <a:buFont typeface="+mj-lt"/>
              <a:buAutoNum type="arabicPeriod" startAt="11"/>
            </a:pPr>
            <a:endParaRPr lang="en-US" dirty="0"/>
          </a:p>
          <a:p>
            <a:pPr marL="457200" indent="-457200">
              <a:buFont typeface="+mj-lt"/>
              <a:buAutoNum type="arabicPeriod" startAt="11"/>
            </a:pPr>
            <a:endParaRPr lang="en-US" dirty="0" smtClean="0"/>
          </a:p>
          <a:p>
            <a:pPr marL="457200" indent="-457200">
              <a:buFont typeface="+mj-lt"/>
              <a:buAutoNum type="arabicPeriod" startAt="11"/>
            </a:pPr>
            <a:r>
              <a:rPr lang="en-US" dirty="0" smtClean="0"/>
              <a:t>Put cursor at the end of the file, on a new line add a closing bracket }, on a new line add a second closing bracket</a:t>
            </a:r>
          </a:p>
          <a:p>
            <a:pPr marL="457200" indent="-457200">
              <a:buFont typeface="+mj-lt"/>
              <a:buAutoNum type="arabicPeriod" startAt="11"/>
            </a:pPr>
            <a:endParaRPr lang="en-US" dirty="0"/>
          </a:p>
          <a:p>
            <a:pPr marL="457200" indent="-457200">
              <a:buFont typeface="+mj-lt"/>
              <a:buAutoNum type="arabicPeriod" startAt="11"/>
            </a:pPr>
            <a:endParaRPr lang="en-US" dirty="0" smtClean="0"/>
          </a:p>
          <a:p>
            <a:pPr marL="457200" indent="-457200">
              <a:buFont typeface="+mj-lt"/>
              <a:buAutoNum type="arabicPeriod" startAt="11"/>
            </a:pPr>
            <a:endParaRPr lang="en-US" dirty="0"/>
          </a:p>
          <a:p>
            <a:pPr marL="457200" indent="-457200">
              <a:buFont typeface="+mj-lt"/>
              <a:buAutoNum type="arabicPeriod" startAt="11"/>
            </a:pPr>
            <a:endParaRPr lang="en-US" dirty="0" smtClean="0"/>
          </a:p>
          <a:p>
            <a:pPr marL="457200" indent="-457200">
              <a:buFont typeface="+mj-lt"/>
              <a:buAutoNum type="arabicPeriod" startAt="11"/>
            </a:pPr>
            <a:r>
              <a:rPr lang="en-US" dirty="0" smtClean="0"/>
              <a:t>Put cursor at the end of the file and hit Enter twice to create a blank row</a:t>
            </a:r>
          </a:p>
          <a:p>
            <a:pPr marL="457200" indent="-457200">
              <a:buFont typeface="+mj-lt"/>
              <a:buAutoNum type="arabicPeriod" startAt="11"/>
            </a:pPr>
            <a:r>
              <a:rPr lang="en-US" dirty="0"/>
              <a:t>Go to ECM sheet on the Google </a:t>
            </a:r>
            <a:r>
              <a:rPr lang="en-US" dirty="0" smtClean="0"/>
              <a:t>Spreadsheet</a:t>
            </a:r>
          </a:p>
          <a:p>
            <a:pPr marL="457200" indent="-457200">
              <a:buFont typeface="+mj-lt"/>
              <a:buAutoNum type="arabicPeriod" startAt="11"/>
            </a:pPr>
            <a:r>
              <a:rPr lang="en-US" dirty="0" smtClean="0">
                <a:solidFill>
                  <a:srgbClr val="FF0000"/>
                </a:solidFill>
              </a:rPr>
              <a:t>CLEAR ALL FILTERS</a:t>
            </a:r>
          </a:p>
          <a:p>
            <a:pPr marL="457200" indent="-457200">
              <a:buFont typeface="+mj-lt"/>
              <a:buAutoNum type="arabicPeriod" startAt="11"/>
            </a:pPr>
            <a:r>
              <a:rPr lang="en-US" dirty="0" smtClean="0"/>
              <a:t>Select </a:t>
            </a:r>
            <a:r>
              <a:rPr lang="en-US" dirty="0"/>
              <a:t>Column </a:t>
            </a:r>
            <a:r>
              <a:rPr lang="en-US" dirty="0" smtClean="0"/>
              <a:t>F </a:t>
            </a:r>
            <a:r>
              <a:rPr lang="en-US" dirty="0"/>
              <a:t>(click directly on the column header </a:t>
            </a:r>
            <a:r>
              <a:rPr lang="en-US" dirty="0" smtClean="0"/>
              <a:t>F) </a:t>
            </a:r>
            <a:r>
              <a:rPr lang="en-US" dirty="0"/>
              <a:t>and then click on the Filter </a:t>
            </a:r>
            <a:r>
              <a:rPr lang="en-US" dirty="0" smtClean="0"/>
              <a:t>Button</a:t>
            </a:r>
          </a:p>
        </p:txBody>
      </p:sp>
      <p:pic>
        <p:nvPicPr>
          <p:cNvPr id="4" name="Picture 3"/>
          <p:cNvPicPr>
            <a:picLocks noChangeAspect="1"/>
          </p:cNvPicPr>
          <p:nvPr/>
        </p:nvPicPr>
        <p:blipFill>
          <a:blip r:embed="rId2"/>
          <a:stretch>
            <a:fillRect/>
          </a:stretch>
        </p:blipFill>
        <p:spPr>
          <a:xfrm>
            <a:off x="1981200" y="979016"/>
            <a:ext cx="5181600" cy="1390650"/>
          </a:xfrm>
          <a:prstGeom prst="rect">
            <a:avLst/>
          </a:prstGeom>
        </p:spPr>
      </p:pic>
      <p:pic>
        <p:nvPicPr>
          <p:cNvPr id="5" name="Picture 4"/>
          <p:cNvPicPr>
            <a:picLocks noChangeAspect="1"/>
          </p:cNvPicPr>
          <p:nvPr/>
        </p:nvPicPr>
        <p:blipFill>
          <a:blip r:embed="rId3"/>
          <a:stretch>
            <a:fillRect/>
          </a:stretch>
        </p:blipFill>
        <p:spPr>
          <a:xfrm>
            <a:off x="2276032" y="3249441"/>
            <a:ext cx="4591936" cy="1619122"/>
          </a:xfrm>
          <a:prstGeom prst="rect">
            <a:avLst/>
          </a:prstGeom>
        </p:spPr>
      </p:pic>
    </p:spTree>
    <p:extLst>
      <p:ext uri="{BB962C8B-B14F-4D97-AF65-F5344CB8AC3E}">
        <p14:creationId xmlns:p14="http://schemas.microsoft.com/office/powerpoint/2010/main" val="996900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Generating TREE-</a:t>
            </a:r>
            <a:r>
              <a:rPr lang="en-US" dirty="0" err="1"/>
              <a:t>Engines.cfg</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17"/>
            </a:pPr>
            <a:r>
              <a:rPr lang="en-US" dirty="0"/>
              <a:t>Click the 3 line icon in the bottom right corner of cell </a:t>
            </a:r>
            <a:r>
              <a:rPr lang="en-US" dirty="0" smtClean="0"/>
              <a:t>F1</a:t>
            </a:r>
            <a:endParaRPr lang="en-US" dirty="0"/>
          </a:p>
          <a:p>
            <a:pPr marL="457200" indent="-457200">
              <a:buFont typeface="+mj-lt"/>
              <a:buAutoNum type="arabicPeriod" startAt="17"/>
            </a:pPr>
            <a:r>
              <a:rPr lang="en-US" dirty="0"/>
              <a:t>Search for </a:t>
            </a:r>
            <a:r>
              <a:rPr lang="en-US" dirty="0" err="1"/>
              <a:t>zzz</a:t>
            </a:r>
            <a:r>
              <a:rPr lang="en-US" dirty="0"/>
              <a:t> in the box and unclick the checkmark</a:t>
            </a:r>
            <a:br>
              <a:rPr lang="en-US" dirty="0"/>
            </a:br>
            <a:r>
              <a:rPr lang="en-US" dirty="0"/>
              <a:t>next to it and click </a:t>
            </a:r>
            <a:r>
              <a:rPr lang="en-US" dirty="0" smtClean="0"/>
              <a:t>OK</a:t>
            </a:r>
          </a:p>
          <a:p>
            <a:pPr marL="457200" indent="-457200">
              <a:buFont typeface="+mj-lt"/>
              <a:buAutoNum type="arabicPeriod" startAt="17"/>
            </a:pPr>
            <a:r>
              <a:rPr lang="en-US" dirty="0" smtClean="0"/>
              <a:t>Column F </a:t>
            </a:r>
            <a:r>
              <a:rPr lang="en-US" dirty="0"/>
              <a:t>now only has the relevant information needed to transfer to the </a:t>
            </a:r>
            <a:r>
              <a:rPr lang="en-US" dirty="0" err="1"/>
              <a:t>config</a:t>
            </a:r>
            <a:r>
              <a:rPr lang="en-US" dirty="0"/>
              <a:t> </a:t>
            </a:r>
            <a:r>
              <a:rPr lang="en-US" dirty="0" smtClean="0"/>
              <a:t>file</a:t>
            </a:r>
          </a:p>
          <a:p>
            <a:pPr marL="457200" indent="-457200">
              <a:buFont typeface="+mj-lt"/>
              <a:buAutoNum type="arabicPeriod" startAt="17"/>
            </a:pPr>
            <a:r>
              <a:rPr lang="en-US" dirty="0" smtClean="0"/>
              <a:t>Put </a:t>
            </a:r>
            <a:r>
              <a:rPr lang="en-US" dirty="0"/>
              <a:t>your cursor in the first entry below the header -&gt; Hold Down CTRL-SHIFT and hit the down arrow</a:t>
            </a:r>
          </a:p>
          <a:p>
            <a:pPr lvl="2"/>
            <a:r>
              <a:rPr lang="en-US" dirty="0"/>
              <a:t>This will select all of the values in Column </a:t>
            </a:r>
            <a:r>
              <a:rPr lang="en-US" dirty="0" smtClean="0"/>
              <a:t>F</a:t>
            </a:r>
            <a:endParaRPr lang="en-US" dirty="0"/>
          </a:p>
          <a:p>
            <a:pPr marL="457200" indent="-457200">
              <a:buFont typeface="+mj-lt"/>
              <a:buAutoNum type="arabicPeriod" startAt="21"/>
            </a:pPr>
            <a:r>
              <a:rPr lang="en-US" dirty="0"/>
              <a:t>Copy the data</a:t>
            </a:r>
          </a:p>
          <a:p>
            <a:pPr marL="457200" indent="-457200">
              <a:buFont typeface="+mj-lt"/>
              <a:buAutoNum type="arabicPeriod" startAt="21"/>
            </a:pPr>
            <a:r>
              <a:rPr lang="en-US" dirty="0"/>
              <a:t>Paste it into the </a:t>
            </a:r>
            <a:r>
              <a:rPr lang="en-US" dirty="0" smtClean="0"/>
              <a:t>bottom of the TREE-</a:t>
            </a:r>
            <a:r>
              <a:rPr lang="en-US" dirty="0" err="1" smtClean="0"/>
              <a:t>Engines.cfg</a:t>
            </a:r>
            <a:endParaRPr lang="en-US" dirty="0" smtClean="0"/>
          </a:p>
          <a:p>
            <a:pPr marL="457200" indent="-457200">
              <a:buFont typeface="+mj-lt"/>
              <a:buAutoNum type="arabicPeriod" startAt="21"/>
            </a:pPr>
            <a:r>
              <a:rPr lang="en-US" dirty="0"/>
              <a:t>Search and Replace all </a:t>
            </a:r>
            <a:r>
              <a:rPr lang="en-US" dirty="0">
                <a:solidFill>
                  <a:srgbClr val="FF0000"/>
                </a:solidFill>
              </a:rPr>
              <a:t>“</a:t>
            </a:r>
            <a:r>
              <a:rPr lang="en-US" dirty="0"/>
              <a:t> with </a:t>
            </a:r>
            <a:r>
              <a:rPr lang="en-US" dirty="0" smtClean="0"/>
              <a:t>nothing</a:t>
            </a:r>
          </a:p>
          <a:p>
            <a:pPr marL="457200" indent="-457200">
              <a:buFont typeface="+mj-lt"/>
              <a:buAutoNum type="arabicPeriod" startAt="21"/>
            </a:pPr>
            <a:r>
              <a:rPr lang="en-US" dirty="0" smtClean="0"/>
              <a:t>Add an extra blank line at the end of the file</a:t>
            </a:r>
          </a:p>
          <a:p>
            <a:pPr marL="457200" indent="-457200">
              <a:buFont typeface="+mj-lt"/>
              <a:buAutoNum type="arabicPeriod" startAt="21"/>
            </a:pPr>
            <a:r>
              <a:rPr lang="en-US" dirty="0"/>
              <a:t>Save the </a:t>
            </a:r>
            <a:r>
              <a:rPr lang="en-US" dirty="0" smtClean="0"/>
              <a:t>TREE-</a:t>
            </a:r>
            <a:r>
              <a:rPr lang="en-US" dirty="0" err="1" smtClean="0"/>
              <a:t>Engines.cfg</a:t>
            </a:r>
            <a:endParaRPr lang="en-US" dirty="0"/>
          </a:p>
          <a:p>
            <a:pPr marL="457200" indent="-457200">
              <a:buFont typeface="+mj-lt"/>
              <a:buAutoNum type="arabicPeriod" startAt="21"/>
            </a:pPr>
            <a:endParaRPr lang="en-US" dirty="0"/>
          </a:p>
        </p:txBody>
      </p:sp>
    </p:spTree>
    <p:extLst>
      <p:ext uri="{BB962C8B-B14F-4D97-AF65-F5344CB8AC3E}">
        <p14:creationId xmlns:p14="http://schemas.microsoft.com/office/powerpoint/2010/main" val="562256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TREE </a:t>
            </a:r>
            <a:r>
              <a:rPr lang="en-US" dirty="0" smtClean="0"/>
              <a:t>Sheet</a:t>
            </a:r>
            <a:endParaRPr lang="en-US" dirty="0"/>
          </a:p>
        </p:txBody>
      </p:sp>
      <p:sp>
        <p:nvSpPr>
          <p:cNvPr id="3" name="Content Placeholder 2"/>
          <p:cNvSpPr>
            <a:spLocks noGrp="1"/>
          </p:cNvSpPr>
          <p:nvPr>
            <p:ph idx="1"/>
          </p:nvPr>
        </p:nvSpPr>
        <p:spPr/>
        <p:txBody>
          <a:bodyPr/>
          <a:lstStyle/>
          <a:p>
            <a:pPr marL="0" indent="0">
              <a:buNone/>
            </a:pPr>
            <a:r>
              <a:rPr lang="en-US" dirty="0" smtClean="0"/>
              <a:t>This sheet generates the </a:t>
            </a:r>
            <a:r>
              <a:rPr lang="en-US" dirty="0" err="1" smtClean="0"/>
              <a:t>config</a:t>
            </a:r>
            <a:r>
              <a:rPr lang="en-US" dirty="0" smtClean="0"/>
              <a:t> text for the following files:</a:t>
            </a:r>
          </a:p>
          <a:p>
            <a:pPr lvl="1"/>
            <a:r>
              <a:rPr lang="en-US" dirty="0" smtClean="0"/>
              <a:t>TREE-</a:t>
            </a:r>
            <a:r>
              <a:rPr lang="en-US" dirty="0" err="1" smtClean="0"/>
              <a:t>Parts.cfg</a:t>
            </a:r>
            <a:endParaRPr lang="en-US" dirty="0"/>
          </a:p>
          <a:p>
            <a:pPr marL="0" indent="0">
              <a:buNone/>
            </a:pPr>
            <a:endParaRPr lang="en-US" dirty="0"/>
          </a:p>
          <a:p>
            <a:pPr marL="0" indent="0">
              <a:buNone/>
            </a:pPr>
            <a:r>
              <a:rPr lang="en-US" dirty="0" smtClean="0"/>
              <a:t>This is the sheet that controls all part placement in the Tech Tree. It looks up data from the Parts sheet and modifies the resulting information to create the information that is required for the tech tree.</a:t>
            </a:r>
          </a:p>
          <a:p>
            <a:pPr marL="0" indent="0">
              <a:buNone/>
            </a:pPr>
            <a:endParaRPr lang="en-US" dirty="0"/>
          </a:p>
          <a:p>
            <a:pPr marL="0" indent="0">
              <a:buNone/>
            </a:pPr>
            <a:r>
              <a:rPr lang="en-US" dirty="0" smtClean="0"/>
              <a:t>The complicated looking formula does the following:</a:t>
            </a:r>
          </a:p>
          <a:p>
            <a:pPr marL="914400" lvl="1" indent="-457200">
              <a:buFont typeface="+mj-lt"/>
              <a:buAutoNum type="arabicPeriod"/>
            </a:pPr>
            <a:r>
              <a:rPr lang="en-US" dirty="0" smtClean="0"/>
              <a:t>Gets the part name and formats it correctly with an @PART and FOR[xxxRP0]</a:t>
            </a:r>
          </a:p>
          <a:p>
            <a:pPr marL="914400" lvl="1" indent="-457200">
              <a:buFont typeface="+mj-lt"/>
              <a:buAutoNum type="arabicPeriod"/>
            </a:pPr>
            <a:r>
              <a:rPr lang="en-US" dirty="0" smtClean="0"/>
              <a:t>Gets the </a:t>
            </a:r>
            <a:r>
              <a:rPr lang="en-US" dirty="0" err="1" smtClean="0"/>
              <a:t>TechRequired</a:t>
            </a:r>
            <a:endParaRPr lang="en-US" dirty="0" smtClean="0"/>
          </a:p>
          <a:p>
            <a:pPr marL="914400" lvl="1" indent="-457200">
              <a:buFont typeface="+mj-lt"/>
              <a:buAutoNum type="arabicPeriod"/>
            </a:pPr>
            <a:r>
              <a:rPr lang="en-US" dirty="0" smtClean="0"/>
              <a:t>Gets the Cost</a:t>
            </a:r>
          </a:p>
          <a:p>
            <a:pPr marL="914400" lvl="1" indent="-457200">
              <a:buFont typeface="+mj-lt"/>
              <a:buAutoNum type="arabicPeriod"/>
            </a:pPr>
            <a:r>
              <a:rPr lang="en-US" dirty="0" smtClean="0"/>
              <a:t>Gets the </a:t>
            </a:r>
            <a:r>
              <a:rPr lang="en-US" dirty="0" err="1" smtClean="0"/>
              <a:t>entryCost</a:t>
            </a:r>
            <a:endParaRPr lang="en-US" dirty="0" smtClean="0"/>
          </a:p>
          <a:p>
            <a:pPr marL="914400" lvl="1" indent="-457200">
              <a:buFont typeface="+mj-lt"/>
              <a:buAutoNum type="arabicPeriod"/>
            </a:pPr>
            <a:r>
              <a:rPr lang="en-US" dirty="0" smtClean="0"/>
              <a:t>Gets the </a:t>
            </a:r>
            <a:r>
              <a:rPr lang="en-US" dirty="0" err="1" smtClean="0"/>
              <a:t>RPOconf</a:t>
            </a:r>
            <a:r>
              <a:rPr lang="en-US" dirty="0" smtClean="0"/>
              <a:t> value</a:t>
            </a:r>
          </a:p>
          <a:p>
            <a:pPr marL="914400" lvl="1" indent="-457200">
              <a:buFont typeface="+mj-lt"/>
              <a:buAutoNum type="arabicPeriod"/>
            </a:pPr>
            <a:r>
              <a:rPr lang="en-US" dirty="0" smtClean="0"/>
              <a:t>Modifies the description to add the mod that the part is from</a:t>
            </a:r>
          </a:p>
          <a:p>
            <a:pPr marL="914400" lvl="1" indent="-457200">
              <a:buFont typeface="+mj-lt"/>
              <a:buAutoNum type="arabicPeriod"/>
            </a:pPr>
            <a:r>
              <a:rPr lang="en-US" dirty="0" smtClean="0"/>
              <a:t>Adds the proper Module Tags to the part</a:t>
            </a:r>
            <a:endParaRPr lang="en-US" dirty="0" smtClean="0"/>
          </a:p>
          <a:p>
            <a:pPr marL="0" indent="0">
              <a:buNone/>
            </a:pPr>
            <a:endParaRPr lang="en-US" dirty="0" smtClean="0"/>
          </a:p>
        </p:txBody>
      </p:sp>
    </p:spTree>
    <p:extLst>
      <p:ext uri="{BB962C8B-B14F-4D97-AF65-F5344CB8AC3E}">
        <p14:creationId xmlns:p14="http://schemas.microsoft.com/office/powerpoint/2010/main" val="3106269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TREE-</a:t>
            </a:r>
            <a:r>
              <a:rPr lang="en-US" dirty="0" err="1" smtClean="0"/>
              <a:t>Parts.cfg</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Open </a:t>
            </a:r>
            <a:r>
              <a:rPr lang="en-US" dirty="0" smtClean="0"/>
              <a:t>TREE-</a:t>
            </a:r>
            <a:r>
              <a:rPr lang="en-US" dirty="0" err="1" smtClean="0"/>
              <a:t>Parts.cfg</a:t>
            </a:r>
            <a:r>
              <a:rPr lang="en-US" dirty="0" smtClean="0"/>
              <a:t> in </a:t>
            </a:r>
            <a:r>
              <a:rPr lang="en-US" dirty="0"/>
              <a:t>your favorite Tech Editor</a:t>
            </a:r>
          </a:p>
          <a:p>
            <a:pPr marL="457200" indent="-457200">
              <a:buFont typeface="+mj-lt"/>
              <a:buAutoNum type="arabicPeriod"/>
            </a:pPr>
            <a:r>
              <a:rPr lang="en-US" dirty="0" smtClean="0"/>
              <a:t>Delete ALL </a:t>
            </a:r>
            <a:r>
              <a:rPr lang="en-US" dirty="0"/>
              <a:t>data in the </a:t>
            </a:r>
            <a:r>
              <a:rPr lang="en-US" dirty="0" smtClean="0"/>
              <a:t>file below the header</a:t>
            </a:r>
            <a:endParaRPr lang="en-US" dirty="0"/>
          </a:p>
          <a:p>
            <a:pPr marL="457200" indent="-457200">
              <a:buFont typeface="+mj-lt"/>
              <a:buAutoNum type="arabicPeriod"/>
            </a:pPr>
            <a:r>
              <a:rPr lang="en-US" dirty="0"/>
              <a:t>Go to </a:t>
            </a:r>
            <a:r>
              <a:rPr lang="en-US" dirty="0" smtClean="0"/>
              <a:t>TREE sheet </a:t>
            </a:r>
            <a:r>
              <a:rPr lang="en-US" dirty="0"/>
              <a:t>on the Google Spreadsheet</a:t>
            </a:r>
          </a:p>
          <a:p>
            <a:pPr marL="457200" indent="-457200">
              <a:buFont typeface="+mj-lt"/>
              <a:buAutoNum type="arabicPeriod"/>
            </a:pPr>
            <a:r>
              <a:rPr lang="en-US" dirty="0">
                <a:solidFill>
                  <a:srgbClr val="FF0000"/>
                </a:solidFill>
              </a:rPr>
              <a:t>Be sure that there is no filter set</a:t>
            </a:r>
          </a:p>
          <a:p>
            <a:pPr marL="457200" indent="-457200">
              <a:buFont typeface="+mj-lt"/>
              <a:buAutoNum type="arabicPeriod" startAt="3"/>
            </a:pPr>
            <a:r>
              <a:rPr lang="en-US" dirty="0"/>
              <a:t>Select Column </a:t>
            </a:r>
            <a:r>
              <a:rPr lang="en-US" dirty="0" smtClean="0"/>
              <a:t>A </a:t>
            </a:r>
            <a:r>
              <a:rPr lang="en-US" dirty="0"/>
              <a:t>(click directly on the column header </a:t>
            </a:r>
            <a:r>
              <a:rPr lang="en-US" dirty="0" smtClean="0"/>
              <a:t>A) </a:t>
            </a:r>
            <a:r>
              <a:rPr lang="en-US" dirty="0"/>
              <a:t>and then click on the Filter Button</a:t>
            </a:r>
          </a:p>
          <a:p>
            <a:pPr marL="457200" indent="-457200">
              <a:buFont typeface="+mj-lt"/>
              <a:buAutoNum type="arabicPeriod" startAt="3"/>
            </a:pPr>
            <a:r>
              <a:rPr lang="en-US" dirty="0"/>
              <a:t>Click the 3 line icon in the bottom right corner of cell </a:t>
            </a:r>
            <a:r>
              <a:rPr lang="en-US" dirty="0" smtClean="0"/>
              <a:t>A1</a:t>
            </a:r>
            <a:endParaRPr lang="en-US" dirty="0"/>
          </a:p>
          <a:p>
            <a:pPr marL="457200" indent="-457200">
              <a:buFont typeface="+mj-lt"/>
              <a:buAutoNum type="arabicPeriod" startAt="3"/>
            </a:pPr>
            <a:r>
              <a:rPr lang="en-US" dirty="0"/>
              <a:t>Search for </a:t>
            </a:r>
            <a:r>
              <a:rPr lang="en-US" dirty="0" err="1"/>
              <a:t>zzz</a:t>
            </a:r>
            <a:r>
              <a:rPr lang="en-US" dirty="0"/>
              <a:t> in the box and unclick the checkmark</a:t>
            </a:r>
            <a:br>
              <a:rPr lang="en-US" dirty="0"/>
            </a:br>
            <a:r>
              <a:rPr lang="en-US" dirty="0"/>
              <a:t>next to it and click OK</a:t>
            </a:r>
          </a:p>
          <a:p>
            <a:pPr marL="457200" indent="-457200">
              <a:buFont typeface="+mj-lt"/>
              <a:buAutoNum type="arabicPeriod" startAt="7"/>
            </a:pPr>
            <a:r>
              <a:rPr lang="en-US" dirty="0"/>
              <a:t>Column </a:t>
            </a:r>
            <a:r>
              <a:rPr lang="en-US" dirty="0" smtClean="0"/>
              <a:t>A </a:t>
            </a:r>
            <a:r>
              <a:rPr lang="en-US" dirty="0"/>
              <a:t>now only has the relevant information needed to transfer to the </a:t>
            </a:r>
            <a:r>
              <a:rPr lang="en-US" dirty="0" err="1"/>
              <a:t>config</a:t>
            </a:r>
            <a:r>
              <a:rPr lang="en-US" dirty="0"/>
              <a:t> file</a:t>
            </a:r>
          </a:p>
          <a:p>
            <a:pPr marL="457200" indent="-457200">
              <a:buFont typeface="+mj-lt"/>
              <a:buAutoNum type="arabicPeriod" startAt="7"/>
            </a:pPr>
            <a:r>
              <a:rPr lang="en-US" dirty="0"/>
              <a:t>Put your cursor in the first entry below the header -&gt; Hold Down CTRL-SHIFT and hit the down arrow</a:t>
            </a:r>
          </a:p>
          <a:p>
            <a:pPr lvl="2"/>
            <a:r>
              <a:rPr lang="en-US" dirty="0"/>
              <a:t>This will select all of the values in Column A</a:t>
            </a:r>
            <a:endParaRPr lang="en-US" dirty="0" smtClean="0"/>
          </a:p>
          <a:p>
            <a:pPr marL="457200" indent="-457200">
              <a:buFont typeface="+mj-lt"/>
              <a:buAutoNum type="arabicPeriod" startAt="7"/>
            </a:pPr>
            <a:r>
              <a:rPr lang="en-US" dirty="0" smtClean="0"/>
              <a:t>Copy </a:t>
            </a:r>
            <a:r>
              <a:rPr lang="en-US" dirty="0"/>
              <a:t>the data</a:t>
            </a:r>
          </a:p>
          <a:p>
            <a:pPr marL="457200" indent="-457200">
              <a:buFont typeface="+mj-lt"/>
              <a:buAutoNum type="arabicPeriod" startAt="7"/>
            </a:pPr>
            <a:r>
              <a:rPr lang="en-US" dirty="0"/>
              <a:t>Paste it into the </a:t>
            </a:r>
            <a:r>
              <a:rPr lang="en-US" dirty="0" smtClean="0"/>
              <a:t>TREE-</a:t>
            </a:r>
            <a:r>
              <a:rPr lang="en-US" dirty="0" err="1" smtClean="0"/>
              <a:t>Parts.cfg</a:t>
            </a:r>
            <a:r>
              <a:rPr lang="en-US" dirty="0" smtClean="0"/>
              <a:t> </a:t>
            </a:r>
            <a:r>
              <a:rPr lang="en-US" dirty="0"/>
              <a:t>file</a:t>
            </a:r>
          </a:p>
          <a:p>
            <a:pPr marL="457200" indent="-457200">
              <a:buFont typeface="+mj-lt"/>
              <a:buAutoNum type="arabicPeriod"/>
            </a:pPr>
            <a:endParaRPr lang="en-US" dirty="0" smtClean="0"/>
          </a:p>
        </p:txBody>
      </p:sp>
    </p:spTree>
    <p:extLst>
      <p:ext uri="{BB962C8B-B14F-4D97-AF65-F5344CB8AC3E}">
        <p14:creationId xmlns:p14="http://schemas.microsoft.com/office/powerpoint/2010/main" val="106142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This file controls the rest of the spreadsheet. It has relevant information on every part that is in the RO database, including many parts that are not fully configured for RO or RP-0, but are part of mods that are already configured. I will first go through each column to explain the function of it</a:t>
            </a:r>
            <a:r>
              <a:rPr lang="en-US" dirty="0" smtClean="0"/>
              <a:t>.</a:t>
            </a:r>
          </a:p>
          <a:p>
            <a:pPr marL="0" indent="0">
              <a:buNone/>
            </a:pPr>
            <a:r>
              <a:rPr lang="en-US" dirty="0" smtClean="0"/>
              <a:t>Mandatory data will be highlighted in </a:t>
            </a:r>
            <a:r>
              <a:rPr lang="en-US" dirty="0" smtClean="0">
                <a:solidFill>
                  <a:srgbClr val="FF0000"/>
                </a:solidFill>
              </a:rPr>
              <a:t>RED</a:t>
            </a:r>
            <a:endParaRPr lang="en-US" dirty="0" smtClean="0">
              <a:solidFill>
                <a:srgbClr val="FF0000"/>
              </a:solidFill>
            </a:endParaRPr>
          </a:p>
          <a:p>
            <a:r>
              <a:rPr lang="en-US" dirty="0" smtClean="0">
                <a:solidFill>
                  <a:srgbClr val="FF0000"/>
                </a:solidFill>
              </a:rPr>
              <a:t>Column A = Name</a:t>
            </a:r>
          </a:p>
          <a:p>
            <a:pPr lvl="1"/>
            <a:r>
              <a:rPr lang="en-US" dirty="0" smtClean="0"/>
              <a:t>This is the name of the part in KSP terms, this is what is referenced in every other sheet to set the values needed</a:t>
            </a:r>
          </a:p>
          <a:p>
            <a:r>
              <a:rPr lang="en-US" dirty="0" smtClean="0"/>
              <a:t>Column B = Title</a:t>
            </a:r>
          </a:p>
          <a:p>
            <a:pPr lvl="1"/>
            <a:r>
              <a:rPr lang="en-US" dirty="0" smtClean="0"/>
              <a:t>Title (name of the part) that is seen by the player in the game</a:t>
            </a:r>
          </a:p>
          <a:p>
            <a:r>
              <a:rPr lang="en-US" dirty="0" smtClean="0">
                <a:solidFill>
                  <a:srgbClr val="FF0000"/>
                </a:solidFill>
              </a:rPr>
              <a:t>Column C = Cost</a:t>
            </a:r>
          </a:p>
          <a:p>
            <a:pPr lvl="1"/>
            <a:r>
              <a:rPr lang="en-US" dirty="0" smtClean="0"/>
              <a:t>Cost of the part when putting it on a rocket</a:t>
            </a:r>
          </a:p>
          <a:p>
            <a:r>
              <a:rPr lang="en-US" dirty="0" smtClean="0">
                <a:solidFill>
                  <a:srgbClr val="FF0000"/>
                </a:solidFill>
              </a:rPr>
              <a:t>Column D = </a:t>
            </a:r>
            <a:r>
              <a:rPr lang="en-US" dirty="0" err="1" smtClean="0">
                <a:solidFill>
                  <a:srgbClr val="FF0000"/>
                </a:solidFill>
              </a:rPr>
              <a:t>EntryCost</a:t>
            </a:r>
            <a:endParaRPr lang="en-US" dirty="0" smtClean="0">
              <a:solidFill>
                <a:srgbClr val="FF0000"/>
              </a:solidFill>
            </a:endParaRPr>
          </a:p>
          <a:p>
            <a:pPr lvl="1"/>
            <a:r>
              <a:rPr lang="en-US" dirty="0" smtClean="0"/>
              <a:t>Entry cost when unlocking the part in the tech tree. The values here are not exactly representative of what it will actually cost, I’ll go into more detail when I discuss the ECM sheet.</a:t>
            </a:r>
          </a:p>
          <a:p>
            <a:r>
              <a:rPr lang="en-US" dirty="0" smtClean="0"/>
              <a:t>Column E = Description</a:t>
            </a:r>
          </a:p>
          <a:p>
            <a:pPr lvl="1"/>
            <a:r>
              <a:rPr lang="en-US" dirty="0" smtClean="0"/>
              <a:t>The in-game description of the part</a:t>
            </a:r>
          </a:p>
          <a:p>
            <a:r>
              <a:rPr lang="en-US" dirty="0" smtClean="0">
                <a:solidFill>
                  <a:srgbClr val="FF0000"/>
                </a:solidFill>
              </a:rPr>
              <a:t>Column F = MOD</a:t>
            </a:r>
          </a:p>
          <a:p>
            <a:pPr lvl="1"/>
            <a:r>
              <a:rPr lang="en-US" dirty="0" smtClean="0"/>
              <a:t>The mod that the part comes from. It is important to format this correctly as it is added to the description for the player to see.</a:t>
            </a:r>
          </a:p>
        </p:txBody>
      </p:sp>
    </p:spTree>
    <p:extLst>
      <p:ext uri="{BB962C8B-B14F-4D97-AF65-F5344CB8AC3E}">
        <p14:creationId xmlns:p14="http://schemas.microsoft.com/office/powerpoint/2010/main" val="2422308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TREE-</a:t>
            </a:r>
            <a:r>
              <a:rPr lang="en-US" dirty="0" err="1" smtClean="0"/>
              <a:t>Parts.cfg</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11"/>
            </a:pPr>
            <a:r>
              <a:rPr lang="en-US" dirty="0"/>
              <a:t>Search and Replace all </a:t>
            </a:r>
            <a:r>
              <a:rPr lang="en-US" dirty="0">
                <a:solidFill>
                  <a:srgbClr val="FF0000"/>
                </a:solidFill>
              </a:rPr>
              <a:t>“</a:t>
            </a:r>
            <a:r>
              <a:rPr lang="en-US" dirty="0"/>
              <a:t> with nothing</a:t>
            </a:r>
          </a:p>
          <a:p>
            <a:pPr marL="457200" indent="-457200">
              <a:buFont typeface="+mj-lt"/>
              <a:buAutoNum type="arabicPeriod" startAt="11"/>
            </a:pPr>
            <a:r>
              <a:rPr lang="en-US" dirty="0"/>
              <a:t>Add an extra blank line at the end of the file</a:t>
            </a:r>
          </a:p>
          <a:p>
            <a:pPr marL="457200" indent="-457200">
              <a:buFont typeface="+mj-lt"/>
              <a:buAutoNum type="arabicPeriod" startAt="11"/>
            </a:pPr>
            <a:r>
              <a:rPr lang="en-US" dirty="0"/>
              <a:t>Save the </a:t>
            </a:r>
            <a:r>
              <a:rPr lang="en-US" dirty="0" smtClean="0"/>
              <a:t>TREE-</a:t>
            </a:r>
            <a:r>
              <a:rPr lang="en-US" dirty="0" err="1" smtClean="0"/>
              <a:t>Parts.cfg</a:t>
            </a:r>
            <a:endParaRPr lang="en-US" dirty="0"/>
          </a:p>
        </p:txBody>
      </p:sp>
    </p:spTree>
    <p:extLst>
      <p:ext uri="{BB962C8B-B14F-4D97-AF65-F5344CB8AC3E}">
        <p14:creationId xmlns:p14="http://schemas.microsoft.com/office/powerpoint/2010/main" val="661019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IDENTS Sheet</a:t>
            </a:r>
            <a:endParaRPr lang="en-US" dirty="0"/>
          </a:p>
        </p:txBody>
      </p:sp>
      <p:sp>
        <p:nvSpPr>
          <p:cNvPr id="3" name="Content Placeholder 2"/>
          <p:cNvSpPr>
            <a:spLocks noGrp="1"/>
          </p:cNvSpPr>
          <p:nvPr>
            <p:ph idx="1"/>
          </p:nvPr>
        </p:nvSpPr>
        <p:spPr/>
        <p:txBody>
          <a:bodyPr/>
          <a:lstStyle/>
          <a:p>
            <a:pPr marL="0" indent="0">
              <a:buNone/>
            </a:pPr>
            <a:r>
              <a:rPr lang="en-US" dirty="0" smtClean="0"/>
              <a:t>This sheet generates the </a:t>
            </a:r>
            <a:r>
              <a:rPr lang="en-US" dirty="0" err="1" smtClean="0"/>
              <a:t>config</a:t>
            </a:r>
            <a:r>
              <a:rPr lang="en-US" dirty="0" smtClean="0"/>
              <a:t> text for the following files:</a:t>
            </a:r>
          </a:p>
          <a:p>
            <a:pPr lvl="1"/>
            <a:r>
              <a:rPr lang="en-US" dirty="0" err="1" smtClean="0"/>
              <a:t>identicalParts.cfg</a:t>
            </a:r>
            <a:endParaRPr lang="en-US" dirty="0"/>
          </a:p>
          <a:p>
            <a:pPr marL="0" indent="0">
              <a:buNone/>
            </a:pPr>
            <a:endParaRPr lang="en-US" dirty="0"/>
          </a:p>
          <a:p>
            <a:pPr marL="0" indent="0">
              <a:buNone/>
            </a:pPr>
            <a:r>
              <a:rPr lang="en-US" dirty="0" smtClean="0"/>
              <a:t>This is the sheet that controls all free part unlocks due to the parts being identical (usually from different mods).</a:t>
            </a:r>
          </a:p>
          <a:p>
            <a:pPr marL="0" indent="0">
              <a:buNone/>
            </a:pPr>
            <a:endParaRPr lang="en-US" dirty="0"/>
          </a:p>
          <a:p>
            <a:pPr marL="0" indent="0">
              <a:buNone/>
            </a:pPr>
            <a:r>
              <a:rPr lang="en-US" dirty="0" smtClean="0"/>
              <a:t>This is pulled directly from the Parts sheet, namely Column X</a:t>
            </a:r>
            <a:endParaRPr lang="en-US" dirty="0" smtClean="0"/>
          </a:p>
          <a:p>
            <a:pPr marL="0" indent="0">
              <a:buNone/>
            </a:pPr>
            <a:endParaRPr lang="en-US" dirty="0" smtClean="0"/>
          </a:p>
        </p:txBody>
      </p:sp>
    </p:spTree>
    <p:extLst>
      <p:ext uri="{BB962C8B-B14F-4D97-AF65-F5344CB8AC3E}">
        <p14:creationId xmlns:p14="http://schemas.microsoft.com/office/powerpoint/2010/main" val="3811950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a:t>
            </a:r>
            <a:r>
              <a:rPr lang="en-US" dirty="0" err="1" smtClean="0"/>
              <a:t>identicalParts.cfg</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Open </a:t>
            </a:r>
            <a:r>
              <a:rPr lang="en-US" dirty="0" err="1"/>
              <a:t>identicalParts.cfg</a:t>
            </a:r>
            <a:r>
              <a:rPr lang="en-US" dirty="0"/>
              <a:t> </a:t>
            </a:r>
            <a:r>
              <a:rPr lang="en-US" dirty="0" smtClean="0"/>
              <a:t>in </a:t>
            </a:r>
            <a:r>
              <a:rPr lang="en-US" dirty="0"/>
              <a:t>your favorite Tech Editor</a:t>
            </a:r>
          </a:p>
          <a:p>
            <a:pPr marL="457200" indent="-457200">
              <a:buFont typeface="+mj-lt"/>
              <a:buAutoNum type="arabicPeriod"/>
            </a:pPr>
            <a:r>
              <a:rPr lang="en-US" dirty="0" smtClean="0"/>
              <a:t>Delete ALL </a:t>
            </a:r>
            <a:r>
              <a:rPr lang="en-US" dirty="0"/>
              <a:t>data in the </a:t>
            </a:r>
            <a:r>
              <a:rPr lang="en-US" dirty="0" smtClean="0"/>
              <a:t>file below the header</a:t>
            </a:r>
            <a:endParaRPr lang="en-US" dirty="0"/>
          </a:p>
          <a:p>
            <a:pPr marL="457200" indent="-457200">
              <a:buFont typeface="+mj-lt"/>
              <a:buAutoNum type="arabicPeriod"/>
            </a:pPr>
            <a:r>
              <a:rPr lang="en-US" dirty="0"/>
              <a:t>Go to </a:t>
            </a:r>
            <a:r>
              <a:rPr lang="en-US" dirty="0" smtClean="0"/>
              <a:t>IDENTS sheet </a:t>
            </a:r>
            <a:r>
              <a:rPr lang="en-US" dirty="0"/>
              <a:t>on the Google Spreadsheet</a:t>
            </a:r>
          </a:p>
          <a:p>
            <a:pPr marL="457200" indent="-457200">
              <a:buFont typeface="+mj-lt"/>
              <a:buAutoNum type="arabicPeriod"/>
            </a:pPr>
            <a:r>
              <a:rPr lang="en-US" dirty="0">
                <a:solidFill>
                  <a:srgbClr val="FF0000"/>
                </a:solidFill>
              </a:rPr>
              <a:t>Be sure that there is no filter set</a:t>
            </a:r>
          </a:p>
          <a:p>
            <a:pPr marL="457200" indent="-457200">
              <a:buFont typeface="+mj-lt"/>
              <a:buAutoNum type="arabicPeriod" startAt="3"/>
            </a:pPr>
            <a:r>
              <a:rPr lang="en-US" dirty="0"/>
              <a:t>Select Column </a:t>
            </a:r>
            <a:r>
              <a:rPr lang="en-US" dirty="0" smtClean="0"/>
              <a:t>A </a:t>
            </a:r>
            <a:r>
              <a:rPr lang="en-US" dirty="0"/>
              <a:t>(click directly on the column header </a:t>
            </a:r>
            <a:r>
              <a:rPr lang="en-US" dirty="0" smtClean="0"/>
              <a:t>A) </a:t>
            </a:r>
            <a:r>
              <a:rPr lang="en-US" dirty="0"/>
              <a:t>and then click on the Filter Button</a:t>
            </a:r>
          </a:p>
          <a:p>
            <a:pPr marL="457200" indent="-457200">
              <a:buFont typeface="+mj-lt"/>
              <a:buAutoNum type="arabicPeriod" startAt="3"/>
            </a:pPr>
            <a:r>
              <a:rPr lang="en-US" dirty="0"/>
              <a:t>Click the 3 line icon in the bottom right corner of cell </a:t>
            </a:r>
            <a:r>
              <a:rPr lang="en-US" dirty="0" smtClean="0"/>
              <a:t>A1</a:t>
            </a:r>
            <a:endParaRPr lang="en-US" dirty="0"/>
          </a:p>
          <a:p>
            <a:pPr marL="457200" indent="-457200">
              <a:buFont typeface="+mj-lt"/>
              <a:buAutoNum type="arabicPeriod" startAt="3"/>
            </a:pPr>
            <a:r>
              <a:rPr lang="en-US" dirty="0"/>
              <a:t>Search for </a:t>
            </a:r>
            <a:r>
              <a:rPr lang="en-US" dirty="0" err="1"/>
              <a:t>zzz</a:t>
            </a:r>
            <a:r>
              <a:rPr lang="en-US" dirty="0"/>
              <a:t> in the box and unclick the checkmark</a:t>
            </a:r>
            <a:br>
              <a:rPr lang="en-US" dirty="0"/>
            </a:br>
            <a:r>
              <a:rPr lang="en-US" dirty="0"/>
              <a:t>next to it and click OK</a:t>
            </a:r>
          </a:p>
          <a:p>
            <a:pPr marL="457200" indent="-457200">
              <a:buFont typeface="+mj-lt"/>
              <a:buAutoNum type="arabicPeriod" startAt="7"/>
            </a:pPr>
            <a:r>
              <a:rPr lang="en-US" dirty="0"/>
              <a:t>Column </a:t>
            </a:r>
            <a:r>
              <a:rPr lang="en-US" dirty="0" smtClean="0"/>
              <a:t>A </a:t>
            </a:r>
            <a:r>
              <a:rPr lang="en-US" dirty="0"/>
              <a:t>now only has the relevant information needed to transfer to the </a:t>
            </a:r>
            <a:r>
              <a:rPr lang="en-US" dirty="0" err="1"/>
              <a:t>config</a:t>
            </a:r>
            <a:r>
              <a:rPr lang="en-US" dirty="0"/>
              <a:t> file</a:t>
            </a:r>
          </a:p>
          <a:p>
            <a:pPr marL="457200" indent="-457200">
              <a:buFont typeface="+mj-lt"/>
              <a:buAutoNum type="arabicPeriod" startAt="7"/>
            </a:pPr>
            <a:r>
              <a:rPr lang="en-US" dirty="0"/>
              <a:t>Put your cursor in the first entry below the header -&gt; Hold Down CTRL-SHIFT and hit the down arrow</a:t>
            </a:r>
          </a:p>
          <a:p>
            <a:pPr lvl="2"/>
            <a:r>
              <a:rPr lang="en-US" dirty="0"/>
              <a:t>This will select all of the values in Column A</a:t>
            </a:r>
            <a:endParaRPr lang="en-US" dirty="0" smtClean="0"/>
          </a:p>
          <a:p>
            <a:pPr marL="457200" indent="-457200">
              <a:buFont typeface="+mj-lt"/>
              <a:buAutoNum type="arabicPeriod" startAt="7"/>
            </a:pPr>
            <a:r>
              <a:rPr lang="en-US" dirty="0" smtClean="0"/>
              <a:t>Copy </a:t>
            </a:r>
            <a:r>
              <a:rPr lang="en-US" dirty="0"/>
              <a:t>the data</a:t>
            </a:r>
          </a:p>
          <a:p>
            <a:pPr marL="457200" indent="-457200">
              <a:buFont typeface="+mj-lt"/>
              <a:buAutoNum type="arabicPeriod" startAt="7"/>
            </a:pPr>
            <a:r>
              <a:rPr lang="en-US" dirty="0"/>
              <a:t>Paste it into the </a:t>
            </a:r>
            <a:r>
              <a:rPr lang="en-US" dirty="0" err="1"/>
              <a:t>identicalParts.cfg</a:t>
            </a:r>
            <a:r>
              <a:rPr lang="en-US" dirty="0"/>
              <a:t> </a:t>
            </a:r>
            <a:r>
              <a:rPr lang="en-US" dirty="0" smtClean="0"/>
              <a:t>file</a:t>
            </a:r>
            <a:endParaRPr lang="en-US" dirty="0"/>
          </a:p>
          <a:p>
            <a:pPr marL="457200" indent="-457200">
              <a:buFont typeface="+mj-lt"/>
              <a:buAutoNum type="arabicPeriod"/>
            </a:pPr>
            <a:endParaRPr lang="en-US" dirty="0" smtClean="0"/>
          </a:p>
        </p:txBody>
      </p:sp>
    </p:spTree>
    <p:extLst>
      <p:ext uri="{BB962C8B-B14F-4D97-AF65-F5344CB8AC3E}">
        <p14:creationId xmlns:p14="http://schemas.microsoft.com/office/powerpoint/2010/main" val="695638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Generating </a:t>
            </a:r>
            <a:r>
              <a:rPr lang="en-US" dirty="0" err="1"/>
              <a:t>identicalParts.cfg</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11"/>
            </a:pPr>
            <a:r>
              <a:rPr lang="en-US" dirty="0"/>
              <a:t>Search and Replace all </a:t>
            </a:r>
            <a:r>
              <a:rPr lang="en-US" dirty="0">
                <a:solidFill>
                  <a:srgbClr val="FF0000"/>
                </a:solidFill>
              </a:rPr>
              <a:t>“</a:t>
            </a:r>
            <a:r>
              <a:rPr lang="en-US" dirty="0"/>
              <a:t> with nothing</a:t>
            </a:r>
          </a:p>
          <a:p>
            <a:pPr marL="457200" indent="-457200">
              <a:buFont typeface="+mj-lt"/>
              <a:buAutoNum type="arabicPeriod" startAt="11"/>
            </a:pPr>
            <a:r>
              <a:rPr lang="en-US" dirty="0"/>
              <a:t>Add an extra blank line at the end of the file</a:t>
            </a:r>
          </a:p>
          <a:p>
            <a:pPr marL="457200" indent="-457200">
              <a:buFont typeface="+mj-lt"/>
              <a:buAutoNum type="arabicPeriod" startAt="11"/>
            </a:pPr>
            <a:r>
              <a:rPr lang="en-US" dirty="0"/>
              <a:t>Save the </a:t>
            </a:r>
            <a:r>
              <a:rPr lang="en-US" dirty="0" err="1"/>
              <a:t>identicalParts.cfg</a:t>
            </a:r>
            <a:endParaRPr lang="en-US" dirty="0"/>
          </a:p>
        </p:txBody>
      </p:sp>
    </p:spTree>
    <p:extLst>
      <p:ext uri="{BB962C8B-B14F-4D97-AF65-F5344CB8AC3E}">
        <p14:creationId xmlns:p14="http://schemas.microsoft.com/office/powerpoint/2010/main" val="2207941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TreeLookup</a:t>
            </a:r>
            <a:r>
              <a:rPr lang="en-US" dirty="0" smtClean="0"/>
              <a:t> Sheet</a:t>
            </a:r>
            <a:endParaRPr lang="en-US" dirty="0"/>
          </a:p>
        </p:txBody>
      </p:sp>
      <p:sp>
        <p:nvSpPr>
          <p:cNvPr id="3" name="Content Placeholder 2"/>
          <p:cNvSpPr>
            <a:spLocks noGrp="1"/>
          </p:cNvSpPr>
          <p:nvPr>
            <p:ph idx="1"/>
          </p:nvPr>
        </p:nvSpPr>
        <p:spPr/>
        <p:txBody>
          <a:bodyPr/>
          <a:lstStyle/>
          <a:p>
            <a:pPr marL="0" indent="0">
              <a:buNone/>
            </a:pPr>
            <a:r>
              <a:rPr lang="en-US" dirty="0" smtClean="0"/>
              <a:t>The only purpose of this sheet is to provide the proper technology node name for the Parts sheet. It is the lookup sheet for Column K of the Parts sheet.</a:t>
            </a:r>
            <a:endParaRPr lang="en-US" dirty="0"/>
          </a:p>
        </p:txBody>
      </p:sp>
    </p:spTree>
    <p:extLst>
      <p:ext uri="{BB962C8B-B14F-4D97-AF65-F5344CB8AC3E}">
        <p14:creationId xmlns:p14="http://schemas.microsoft.com/office/powerpoint/2010/main" val="3565382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TAGS Sheet</a:t>
            </a:r>
            <a:endParaRPr lang="en-US" dirty="0"/>
          </a:p>
        </p:txBody>
      </p:sp>
      <p:sp>
        <p:nvSpPr>
          <p:cNvPr id="3" name="Content Placeholder 2"/>
          <p:cNvSpPr>
            <a:spLocks noGrp="1"/>
          </p:cNvSpPr>
          <p:nvPr>
            <p:ph idx="1"/>
          </p:nvPr>
        </p:nvSpPr>
        <p:spPr/>
        <p:txBody>
          <a:bodyPr/>
          <a:lstStyle/>
          <a:p>
            <a:pPr marL="0" indent="0">
              <a:buNone/>
            </a:pPr>
            <a:r>
              <a:rPr lang="en-US" dirty="0" smtClean="0"/>
              <a:t>The only purpose of this sheet is to provide the formatting for the Module Tags that are declared in the Parts sheet. This sheet is then used by the TREE sheet to generate the proper format for use.</a:t>
            </a:r>
            <a:endParaRPr lang="en-US" dirty="0"/>
          </a:p>
        </p:txBody>
      </p:sp>
    </p:spTree>
    <p:extLst>
      <p:ext uri="{BB962C8B-B14F-4D97-AF65-F5344CB8AC3E}">
        <p14:creationId xmlns:p14="http://schemas.microsoft.com/office/powerpoint/2010/main" val="369236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Parts</a:t>
            </a:r>
            <a:endParaRPr lang="en-US" dirty="0"/>
          </a:p>
        </p:txBody>
      </p:sp>
      <p:sp>
        <p:nvSpPr>
          <p:cNvPr id="3" name="Content Placeholder 2"/>
          <p:cNvSpPr>
            <a:spLocks noGrp="1"/>
          </p:cNvSpPr>
          <p:nvPr>
            <p:ph idx="1"/>
          </p:nvPr>
        </p:nvSpPr>
        <p:spPr/>
        <p:txBody>
          <a:bodyPr>
            <a:normAutofit lnSpcReduction="10000"/>
          </a:bodyPr>
          <a:lstStyle/>
          <a:p>
            <a:r>
              <a:rPr lang="en-US" dirty="0" smtClean="0"/>
              <a:t>Column G = RO</a:t>
            </a:r>
          </a:p>
          <a:p>
            <a:pPr lvl="1"/>
            <a:r>
              <a:rPr lang="en-US" dirty="0" smtClean="0"/>
              <a:t>Does this part have a </a:t>
            </a:r>
            <a:r>
              <a:rPr lang="en-US" dirty="0" err="1" smtClean="0"/>
              <a:t>config</a:t>
            </a:r>
            <a:r>
              <a:rPr lang="en-US" dirty="0" smtClean="0"/>
              <a:t> created for RO (Yes / No / Rework)</a:t>
            </a:r>
          </a:p>
          <a:p>
            <a:pPr lvl="1"/>
            <a:r>
              <a:rPr lang="en-US" dirty="0" smtClean="0"/>
              <a:t>This affects the Description in the game and where it shows up in the VAB</a:t>
            </a:r>
          </a:p>
          <a:p>
            <a:r>
              <a:rPr lang="en-US" dirty="0" smtClean="0"/>
              <a:t>Column H = RP-0</a:t>
            </a:r>
          </a:p>
          <a:p>
            <a:pPr lvl="1"/>
            <a:r>
              <a:rPr lang="en-US" dirty="0" smtClean="0"/>
              <a:t>Is this part properly placed in the Tech Tree and does it have an accurate cost (No / No Cost / Yes)</a:t>
            </a:r>
          </a:p>
          <a:p>
            <a:pPr lvl="1"/>
            <a:r>
              <a:rPr lang="en-US" dirty="0" smtClean="0"/>
              <a:t>This affects the Description in the game and where it shows up in the VAB</a:t>
            </a:r>
          </a:p>
          <a:p>
            <a:r>
              <a:rPr lang="en-US" dirty="0" smtClean="0">
                <a:solidFill>
                  <a:srgbClr val="FF0000"/>
                </a:solidFill>
              </a:rPr>
              <a:t>Column I = CATEGORY</a:t>
            </a:r>
          </a:p>
          <a:p>
            <a:pPr lvl="1"/>
            <a:r>
              <a:rPr lang="en-US" dirty="0" smtClean="0"/>
              <a:t>Category of the tech tree where this part is located</a:t>
            </a:r>
          </a:p>
          <a:p>
            <a:pPr lvl="1"/>
            <a:r>
              <a:rPr lang="en-US" dirty="0" smtClean="0"/>
              <a:t>This affects Column K (Technology)</a:t>
            </a:r>
          </a:p>
          <a:p>
            <a:pPr lvl="1"/>
            <a:r>
              <a:rPr lang="en-US" dirty="0" smtClean="0"/>
              <a:t>Only possible values:</a:t>
            </a:r>
          </a:p>
          <a:p>
            <a:pPr lvl="2"/>
            <a:r>
              <a:rPr lang="en-US" dirty="0" smtClean="0"/>
              <a:t>AVIONICS, COMMAND, COMMS, EDL, ELECTRONICS, FLIGHT, HYDROLOX, ION, LS, MATERIALS, NTR, NUCLEAR, ORBITAL, POWER, RCS, SCIENCE, SOLID, SPACEPLANES, STAGED, STATIONS</a:t>
            </a:r>
          </a:p>
          <a:p>
            <a:r>
              <a:rPr lang="en-US" dirty="0" smtClean="0"/>
              <a:t>Column J = INFO</a:t>
            </a:r>
          </a:p>
          <a:p>
            <a:pPr lvl="1"/>
            <a:r>
              <a:rPr lang="en-US" dirty="0" smtClean="0"/>
              <a:t>Does not affect anything in game. This is used by the person configuring the part to determine costs, tech tree location and other information.</a:t>
            </a:r>
          </a:p>
          <a:p>
            <a:r>
              <a:rPr lang="en-US" dirty="0" smtClean="0"/>
              <a:t>Column K = TECHNOLOGY</a:t>
            </a:r>
          </a:p>
          <a:p>
            <a:pPr lvl="1"/>
            <a:r>
              <a:rPr lang="en-US" dirty="0" smtClean="0"/>
              <a:t>Locked Formula</a:t>
            </a:r>
          </a:p>
          <a:p>
            <a:pPr lvl="1"/>
            <a:r>
              <a:rPr lang="en-US" dirty="0" smtClean="0"/>
              <a:t>This uses the value in Column I (CATEGORY) and Column L (YEAR) to determine what technology unlocks the part</a:t>
            </a:r>
            <a:endParaRPr lang="en-US" dirty="0"/>
          </a:p>
        </p:txBody>
      </p:sp>
    </p:spTree>
    <p:extLst>
      <p:ext uri="{BB962C8B-B14F-4D97-AF65-F5344CB8AC3E}">
        <p14:creationId xmlns:p14="http://schemas.microsoft.com/office/powerpoint/2010/main" val="343257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Parts</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Column L (YEAR)</a:t>
            </a:r>
          </a:p>
          <a:p>
            <a:pPr lvl="1"/>
            <a:r>
              <a:rPr lang="en-US" dirty="0" smtClean="0"/>
              <a:t>Year the part should be unlocked</a:t>
            </a:r>
          </a:p>
          <a:p>
            <a:pPr lvl="1"/>
            <a:r>
              <a:rPr lang="en-US" dirty="0" smtClean="0"/>
              <a:t>Works with Column I (CATEGORY) to set the Technology of the part</a:t>
            </a:r>
          </a:p>
          <a:p>
            <a:r>
              <a:rPr lang="en-US" dirty="0" smtClean="0"/>
              <a:t>Column M (ERA)</a:t>
            </a:r>
          </a:p>
          <a:p>
            <a:pPr lvl="1"/>
            <a:r>
              <a:rPr lang="en-US" dirty="0" smtClean="0"/>
              <a:t>Locked Formula</a:t>
            </a:r>
          </a:p>
          <a:p>
            <a:pPr lvl="1"/>
            <a:r>
              <a:rPr lang="en-US" dirty="0" smtClean="0"/>
              <a:t>Uses the value of Column L (YEAR) to determine which of the RP-0 eras it falls in on the tech tree</a:t>
            </a:r>
          </a:p>
          <a:p>
            <a:pPr lvl="1"/>
            <a:r>
              <a:rPr lang="en-US" dirty="0" smtClean="0"/>
              <a:t>Not an important column, it is used to make sure the part unlocks when you want it to</a:t>
            </a:r>
          </a:p>
          <a:p>
            <a:r>
              <a:rPr lang="en-US" dirty="0" smtClean="0">
                <a:solidFill>
                  <a:srgbClr val="FF0000"/>
                </a:solidFill>
              </a:rPr>
              <a:t>Column N (ORPHAN)</a:t>
            </a:r>
          </a:p>
          <a:p>
            <a:pPr lvl="1"/>
            <a:r>
              <a:rPr lang="en-US" dirty="0" smtClean="0"/>
              <a:t>Important column that tells other formulas whether to consider the part</a:t>
            </a:r>
          </a:p>
          <a:p>
            <a:pPr lvl="1"/>
            <a:r>
              <a:rPr lang="en-US" dirty="0" smtClean="0"/>
              <a:t>Possible values are:</a:t>
            </a:r>
          </a:p>
          <a:p>
            <a:pPr lvl="2"/>
            <a:r>
              <a:rPr lang="en-US" dirty="0" smtClean="0"/>
              <a:t>(blank) = Part should be read by all other formulas</a:t>
            </a:r>
          </a:p>
          <a:p>
            <a:pPr lvl="2"/>
            <a:r>
              <a:rPr lang="en-US" dirty="0" smtClean="0"/>
              <a:t>External = Part is placed on the tech tree in an external file and is not affected by this sheet</a:t>
            </a:r>
          </a:p>
          <a:p>
            <a:pPr lvl="2"/>
            <a:r>
              <a:rPr lang="en-US" dirty="0" smtClean="0"/>
              <a:t>Yes = Part is Orphaned and should not be considered by other formulas (including placement in the tech tree)</a:t>
            </a:r>
          </a:p>
          <a:p>
            <a:r>
              <a:rPr lang="en-US" dirty="0" smtClean="0">
                <a:solidFill>
                  <a:srgbClr val="FF0000"/>
                </a:solidFill>
              </a:rPr>
              <a:t>Column O (RP0conf)</a:t>
            </a:r>
          </a:p>
          <a:p>
            <a:pPr lvl="1"/>
            <a:r>
              <a:rPr lang="en-US" dirty="0" smtClean="0"/>
              <a:t>Important column that sets the description and categories of parts in the VAB</a:t>
            </a:r>
          </a:p>
          <a:p>
            <a:pPr lvl="1"/>
            <a:r>
              <a:rPr lang="en-US" dirty="0" smtClean="0"/>
              <a:t>Possible values are:</a:t>
            </a:r>
          </a:p>
          <a:p>
            <a:pPr lvl="2"/>
            <a:r>
              <a:rPr lang="en-US" dirty="0" smtClean="0"/>
              <a:t>(blank) = Part is not configured for RP-0 and should not be placed in the tech tree</a:t>
            </a:r>
          </a:p>
          <a:p>
            <a:pPr lvl="2"/>
            <a:r>
              <a:rPr lang="en-US" dirty="0"/>
              <a:t>f</a:t>
            </a:r>
            <a:r>
              <a:rPr lang="en-US" dirty="0" smtClean="0"/>
              <a:t>alse = Part is placed correctly on the tech tree, but does not have proper costs</a:t>
            </a:r>
          </a:p>
          <a:p>
            <a:pPr lvl="2"/>
            <a:r>
              <a:rPr lang="en-US" dirty="0" smtClean="0"/>
              <a:t>true = Part is placed correctly and has accurate costs</a:t>
            </a:r>
            <a:endParaRPr lang="en-US" dirty="0"/>
          </a:p>
        </p:txBody>
      </p:sp>
    </p:spTree>
    <p:extLst>
      <p:ext uri="{BB962C8B-B14F-4D97-AF65-F5344CB8AC3E}">
        <p14:creationId xmlns:p14="http://schemas.microsoft.com/office/powerpoint/2010/main" val="265826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Parts</a:t>
            </a:r>
            <a:endParaRPr lang="en-US" dirty="0"/>
          </a:p>
        </p:txBody>
      </p:sp>
      <p:sp>
        <p:nvSpPr>
          <p:cNvPr id="3" name="Content Placeholder 2"/>
          <p:cNvSpPr>
            <a:spLocks noGrp="1"/>
          </p:cNvSpPr>
          <p:nvPr>
            <p:ph idx="1"/>
          </p:nvPr>
        </p:nvSpPr>
        <p:spPr/>
        <p:txBody>
          <a:bodyPr>
            <a:normAutofit lnSpcReduction="10000"/>
          </a:bodyPr>
          <a:lstStyle/>
          <a:p>
            <a:r>
              <a:rPr lang="en-US" dirty="0" smtClean="0"/>
              <a:t>Column </a:t>
            </a:r>
            <a:r>
              <a:rPr lang="en-US" dirty="0" smtClean="0"/>
              <a:t>P (</a:t>
            </a:r>
            <a:r>
              <a:rPr lang="en-US" dirty="0" smtClean="0"/>
              <a:t>SPACECRAFT</a:t>
            </a:r>
            <a:r>
              <a:rPr lang="en-US" dirty="0" smtClean="0"/>
              <a:t>)</a:t>
            </a:r>
          </a:p>
          <a:p>
            <a:pPr lvl="1"/>
            <a:r>
              <a:rPr lang="en-US" dirty="0" smtClean="0"/>
              <a:t>Used to organize parts by the different spacecraft.</a:t>
            </a:r>
          </a:p>
          <a:p>
            <a:pPr lvl="1"/>
            <a:r>
              <a:rPr lang="en-US" dirty="0" smtClean="0"/>
              <a:t>Does not do anything to the </a:t>
            </a:r>
            <a:r>
              <a:rPr lang="en-US" dirty="0" err="1" smtClean="0"/>
              <a:t>config</a:t>
            </a:r>
            <a:r>
              <a:rPr lang="en-US" dirty="0" smtClean="0"/>
              <a:t>, but is used to group parts of the same craft together to make sure unlocked at proper times</a:t>
            </a:r>
          </a:p>
          <a:p>
            <a:r>
              <a:rPr lang="en-US" dirty="0" smtClean="0"/>
              <a:t>Column Q (ENGINE CONFIG)</a:t>
            </a:r>
          </a:p>
          <a:p>
            <a:pPr lvl="1"/>
            <a:r>
              <a:rPr lang="en-US" dirty="0" smtClean="0"/>
              <a:t>Engine </a:t>
            </a:r>
            <a:r>
              <a:rPr lang="en-US" dirty="0" err="1" smtClean="0"/>
              <a:t>Config</a:t>
            </a:r>
            <a:r>
              <a:rPr lang="en-US" dirty="0" smtClean="0"/>
              <a:t> that the part falls under</a:t>
            </a:r>
          </a:p>
          <a:p>
            <a:pPr lvl="1"/>
            <a:r>
              <a:rPr lang="en-US" dirty="0" smtClean="0"/>
              <a:t>This also includes parts from the </a:t>
            </a:r>
            <a:r>
              <a:rPr lang="en-US" dirty="0" err="1" smtClean="0"/>
              <a:t>Engine_Config</a:t>
            </a:r>
            <a:r>
              <a:rPr lang="en-US" dirty="0" smtClean="0"/>
              <a:t> mod. These are the actual engine </a:t>
            </a:r>
            <a:r>
              <a:rPr lang="en-US" dirty="0" err="1" smtClean="0"/>
              <a:t>config</a:t>
            </a:r>
            <a:r>
              <a:rPr lang="en-US" dirty="0" smtClean="0"/>
              <a:t> parts that generate the upgrades and proper unlock technologies for the engine upgrades</a:t>
            </a:r>
          </a:p>
          <a:p>
            <a:r>
              <a:rPr lang="en-US" dirty="0" smtClean="0"/>
              <a:t>Column R (UPGRADE)</a:t>
            </a:r>
          </a:p>
          <a:p>
            <a:pPr lvl="1"/>
            <a:r>
              <a:rPr lang="en-US" dirty="0" smtClean="0"/>
              <a:t>Specifies whether an </a:t>
            </a:r>
            <a:r>
              <a:rPr lang="en-US" dirty="0" err="1" smtClean="0"/>
              <a:t>Engine_Config</a:t>
            </a:r>
            <a:r>
              <a:rPr lang="en-US" dirty="0" smtClean="0"/>
              <a:t> is an Upgrade of a previous engine.</a:t>
            </a:r>
          </a:p>
          <a:p>
            <a:pPr lvl="1"/>
            <a:r>
              <a:rPr lang="en-US" dirty="0" smtClean="0"/>
              <a:t>Possible Values: YES, (blank)</a:t>
            </a:r>
          </a:p>
          <a:p>
            <a:pPr lvl="1"/>
            <a:r>
              <a:rPr lang="en-US" dirty="0" smtClean="0"/>
              <a:t>This creates the tech tree upgrade part information</a:t>
            </a:r>
          </a:p>
          <a:p>
            <a:r>
              <a:rPr lang="en-US" dirty="0" smtClean="0"/>
              <a:t>Column S (SAME)</a:t>
            </a:r>
          </a:p>
          <a:p>
            <a:pPr lvl="1"/>
            <a:r>
              <a:rPr lang="en-US" dirty="0" smtClean="0"/>
              <a:t>Column is no longer used</a:t>
            </a:r>
          </a:p>
          <a:p>
            <a:pPr lvl="1"/>
            <a:r>
              <a:rPr lang="en-US" dirty="0" smtClean="0"/>
              <a:t>Do not delete as it may affect saved formulas</a:t>
            </a:r>
          </a:p>
          <a:p>
            <a:r>
              <a:rPr lang="en-US" dirty="0" smtClean="0"/>
              <a:t>Column T (PLACEMENT NOTES)</a:t>
            </a:r>
          </a:p>
          <a:p>
            <a:pPr lvl="1"/>
            <a:r>
              <a:rPr lang="en-US" dirty="0" smtClean="0"/>
              <a:t>This is used to tell others why you chose to place a part in a specific tech node</a:t>
            </a:r>
          </a:p>
          <a:p>
            <a:r>
              <a:rPr lang="en-US" dirty="0" smtClean="0"/>
              <a:t>Column U (COST NOTES)</a:t>
            </a:r>
          </a:p>
          <a:p>
            <a:pPr lvl="1"/>
            <a:r>
              <a:rPr lang="en-US" dirty="0" smtClean="0"/>
              <a:t>This is used to tell others why you set the cost as you did</a:t>
            </a:r>
            <a:endParaRPr lang="en-US" dirty="0"/>
          </a:p>
        </p:txBody>
      </p:sp>
    </p:spTree>
    <p:extLst>
      <p:ext uri="{BB962C8B-B14F-4D97-AF65-F5344CB8AC3E}">
        <p14:creationId xmlns:p14="http://schemas.microsoft.com/office/powerpoint/2010/main" val="677929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Parts</a:t>
            </a:r>
            <a:endParaRPr lang="en-US" dirty="0"/>
          </a:p>
        </p:txBody>
      </p:sp>
      <p:sp>
        <p:nvSpPr>
          <p:cNvPr id="3" name="Content Placeholder 2"/>
          <p:cNvSpPr>
            <a:spLocks noGrp="1"/>
          </p:cNvSpPr>
          <p:nvPr>
            <p:ph idx="1"/>
          </p:nvPr>
        </p:nvSpPr>
        <p:spPr/>
        <p:txBody>
          <a:bodyPr>
            <a:normAutofit/>
          </a:bodyPr>
          <a:lstStyle/>
          <a:p>
            <a:r>
              <a:rPr lang="en-US" dirty="0" smtClean="0">
                <a:solidFill>
                  <a:srgbClr val="FF0000"/>
                </a:solidFill>
              </a:rPr>
              <a:t>Column V (DATE ADDED)</a:t>
            </a:r>
          </a:p>
          <a:p>
            <a:pPr lvl="1"/>
            <a:r>
              <a:rPr lang="en-US" dirty="0" smtClean="0"/>
              <a:t>What date did you add the part to the sheet?</a:t>
            </a:r>
          </a:p>
          <a:p>
            <a:r>
              <a:rPr lang="en-US" dirty="0" smtClean="0">
                <a:solidFill>
                  <a:srgbClr val="FF0000"/>
                </a:solidFill>
              </a:rPr>
              <a:t>Column W (ECM’s)</a:t>
            </a:r>
          </a:p>
          <a:p>
            <a:pPr lvl="1"/>
            <a:r>
              <a:rPr lang="en-US" dirty="0" smtClean="0"/>
              <a:t>This sets what modifiers are used by the Entry Cost Modifiers</a:t>
            </a:r>
          </a:p>
          <a:p>
            <a:pPr lvl="1"/>
            <a:r>
              <a:rPr lang="en-US" dirty="0" smtClean="0"/>
              <a:t>I will go into more detail on this with the ECM Sheet</a:t>
            </a:r>
          </a:p>
          <a:p>
            <a:r>
              <a:rPr lang="en-US" dirty="0" smtClean="0"/>
              <a:t>Column X (IDENTICAL)</a:t>
            </a:r>
          </a:p>
          <a:p>
            <a:pPr lvl="1"/>
            <a:r>
              <a:rPr lang="en-US" dirty="0" smtClean="0"/>
              <a:t>These are the parts that are identical to each other and should all unlock when one is unlocked</a:t>
            </a:r>
          </a:p>
          <a:p>
            <a:pPr lvl="1"/>
            <a:r>
              <a:rPr lang="en-US" dirty="0" smtClean="0"/>
              <a:t>Use the “Name” value from Column A</a:t>
            </a:r>
          </a:p>
          <a:p>
            <a:pPr lvl="1"/>
            <a:r>
              <a:rPr lang="en-US" dirty="0" smtClean="0"/>
              <a:t>Values are separated by commas</a:t>
            </a:r>
          </a:p>
          <a:p>
            <a:pPr lvl="1"/>
            <a:r>
              <a:rPr lang="en-US" dirty="0" smtClean="0"/>
              <a:t>Used to create the IDENTS sheet </a:t>
            </a:r>
            <a:r>
              <a:rPr lang="en-US" dirty="0" err="1" smtClean="0"/>
              <a:t>Configs</a:t>
            </a:r>
            <a:endParaRPr lang="en-US" dirty="0" smtClean="0"/>
          </a:p>
          <a:p>
            <a:r>
              <a:rPr lang="en-US" dirty="0" smtClean="0">
                <a:solidFill>
                  <a:srgbClr val="FF0000"/>
                </a:solidFill>
              </a:rPr>
              <a:t>Columns Y-AP (Tag Modules added to the Part)</a:t>
            </a:r>
          </a:p>
          <a:p>
            <a:pPr lvl="1"/>
            <a:r>
              <a:rPr lang="en-US" dirty="0" smtClean="0"/>
              <a:t>These are the different tags that modify the costs, tooling and maintenance modules.</a:t>
            </a:r>
          </a:p>
          <a:p>
            <a:pPr lvl="1"/>
            <a:r>
              <a:rPr lang="en-US" dirty="0" smtClean="0"/>
              <a:t>These are used to create the TAGS sheet that is then used by the TREE to create the Tech Tree values</a:t>
            </a:r>
          </a:p>
          <a:p>
            <a:pPr lvl="1"/>
            <a:r>
              <a:rPr lang="en-US" dirty="0" smtClean="0"/>
              <a:t>Only acceptable values are “X” or (blank)</a:t>
            </a:r>
          </a:p>
          <a:p>
            <a:pPr lvl="1"/>
            <a:r>
              <a:rPr lang="en-US" dirty="0" smtClean="0"/>
              <a:t>Modules:</a:t>
            </a:r>
          </a:p>
          <a:p>
            <a:pPr lvl="2"/>
            <a:r>
              <a:rPr lang="en-US" dirty="0" smtClean="0"/>
              <a:t>Avionics, </a:t>
            </a:r>
            <a:r>
              <a:rPr lang="en-US" dirty="0" err="1" smtClean="0"/>
              <a:t>DecA</a:t>
            </a:r>
            <a:r>
              <a:rPr lang="en-US" dirty="0" smtClean="0"/>
              <a:t>, </a:t>
            </a:r>
            <a:r>
              <a:rPr lang="en-US" dirty="0" err="1" smtClean="0"/>
              <a:t>DecB</a:t>
            </a:r>
            <a:r>
              <a:rPr lang="en-US" dirty="0" smtClean="0"/>
              <a:t>, </a:t>
            </a:r>
            <a:r>
              <a:rPr lang="en-US" dirty="0" err="1" smtClean="0"/>
              <a:t>EngLqdPF</a:t>
            </a:r>
            <a:r>
              <a:rPr lang="en-US" dirty="0" smtClean="0"/>
              <a:t>, </a:t>
            </a:r>
            <a:r>
              <a:rPr lang="en-US" dirty="0" err="1" smtClean="0"/>
              <a:t>EngLqdTurb</a:t>
            </a:r>
            <a:r>
              <a:rPr lang="en-US" dirty="0" smtClean="0"/>
              <a:t>, </a:t>
            </a:r>
            <a:r>
              <a:rPr lang="en-US" dirty="0" err="1" smtClean="0"/>
              <a:t>EngSolid</a:t>
            </a:r>
            <a:r>
              <a:rPr lang="en-US" dirty="0" smtClean="0"/>
              <a:t>, Habit, Human, </a:t>
            </a:r>
            <a:r>
              <a:rPr lang="en-US" dirty="0" err="1" smtClean="0"/>
              <a:t>Instrum</a:t>
            </a:r>
            <a:r>
              <a:rPr lang="en-US" dirty="0" smtClean="0"/>
              <a:t>, Nuke, Toxic, </a:t>
            </a:r>
            <a:r>
              <a:rPr lang="en-US" dirty="0" err="1" smtClean="0"/>
              <a:t>Decoup</a:t>
            </a:r>
            <a:r>
              <a:rPr lang="en-US" dirty="0" smtClean="0"/>
              <a:t>, Hydro, Balloon, SM, </a:t>
            </a:r>
            <a:r>
              <a:rPr lang="en-US" dirty="0" err="1" smtClean="0"/>
              <a:t>NonReentry</a:t>
            </a:r>
            <a:r>
              <a:rPr lang="en-US" dirty="0" smtClean="0"/>
              <a:t>, </a:t>
            </a:r>
            <a:r>
              <a:rPr lang="en-US" dirty="0" err="1" smtClean="0"/>
              <a:t>Unpress</a:t>
            </a:r>
            <a:endParaRPr lang="en-US" dirty="0"/>
          </a:p>
        </p:txBody>
      </p:sp>
    </p:spTree>
    <p:extLst>
      <p:ext uri="{BB962C8B-B14F-4D97-AF65-F5344CB8AC3E}">
        <p14:creationId xmlns:p14="http://schemas.microsoft.com/office/powerpoint/2010/main" val="1050195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Parts</a:t>
            </a:r>
            <a:endParaRPr lang="en-US" dirty="0"/>
          </a:p>
        </p:txBody>
      </p:sp>
      <p:sp>
        <p:nvSpPr>
          <p:cNvPr id="3" name="Content Placeholder 2"/>
          <p:cNvSpPr>
            <a:spLocks noGrp="1"/>
          </p:cNvSpPr>
          <p:nvPr>
            <p:ph idx="1"/>
          </p:nvPr>
        </p:nvSpPr>
        <p:spPr/>
        <p:txBody>
          <a:bodyPr>
            <a:normAutofit/>
          </a:bodyPr>
          <a:lstStyle/>
          <a:p>
            <a:r>
              <a:rPr lang="en-US" dirty="0" smtClean="0"/>
              <a:t>Columns AQ to AS</a:t>
            </a:r>
          </a:p>
          <a:p>
            <a:pPr lvl="1"/>
            <a:r>
              <a:rPr lang="en-US" dirty="0" smtClean="0"/>
              <a:t>Only used to help with costing and tooling, has no impact on anything else</a:t>
            </a:r>
            <a:endParaRPr lang="en-US" dirty="0"/>
          </a:p>
        </p:txBody>
      </p:sp>
    </p:spTree>
    <p:extLst>
      <p:ext uri="{BB962C8B-B14F-4D97-AF65-F5344CB8AC3E}">
        <p14:creationId xmlns:p14="http://schemas.microsoft.com/office/powerpoint/2010/main" val="2605182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ECM Sheet</a:t>
            </a:r>
            <a:endParaRPr lang="en-US" dirty="0"/>
          </a:p>
        </p:txBody>
      </p:sp>
      <p:sp>
        <p:nvSpPr>
          <p:cNvPr id="3" name="Content Placeholder 2"/>
          <p:cNvSpPr>
            <a:spLocks noGrp="1"/>
          </p:cNvSpPr>
          <p:nvPr>
            <p:ph idx="1"/>
          </p:nvPr>
        </p:nvSpPr>
        <p:spPr/>
        <p:txBody>
          <a:bodyPr/>
          <a:lstStyle/>
          <a:p>
            <a:pPr marL="0" indent="0">
              <a:buNone/>
            </a:pPr>
            <a:r>
              <a:rPr lang="en-US" dirty="0" smtClean="0"/>
              <a:t>This sheet generates the </a:t>
            </a:r>
            <a:r>
              <a:rPr lang="en-US" dirty="0" err="1" smtClean="0"/>
              <a:t>config</a:t>
            </a:r>
            <a:r>
              <a:rPr lang="en-US" dirty="0" smtClean="0"/>
              <a:t> text for the following files:</a:t>
            </a:r>
          </a:p>
          <a:p>
            <a:pPr lvl="1"/>
            <a:r>
              <a:rPr lang="en-US" dirty="0" smtClean="0"/>
              <a:t>ECM-</a:t>
            </a:r>
            <a:r>
              <a:rPr lang="en-US" dirty="0" err="1" smtClean="0"/>
              <a:t>Engines.cfg</a:t>
            </a:r>
            <a:endParaRPr lang="en-US" dirty="0" smtClean="0"/>
          </a:p>
          <a:p>
            <a:pPr lvl="1"/>
            <a:r>
              <a:rPr lang="en-US" dirty="0" smtClean="0"/>
              <a:t>ECM-</a:t>
            </a:r>
            <a:r>
              <a:rPr lang="en-US" dirty="0" err="1" smtClean="0"/>
              <a:t>Parts.cfg</a:t>
            </a:r>
            <a:endParaRPr lang="en-US" dirty="0" smtClean="0"/>
          </a:p>
          <a:p>
            <a:pPr lvl="1"/>
            <a:r>
              <a:rPr lang="en-US" dirty="0" smtClean="0"/>
              <a:t>TREE-</a:t>
            </a:r>
            <a:r>
              <a:rPr lang="en-US" dirty="0" err="1" smtClean="0"/>
              <a:t>Engines.cfg</a:t>
            </a:r>
            <a:endParaRPr lang="en-US" dirty="0"/>
          </a:p>
          <a:p>
            <a:pPr marL="0" indent="0">
              <a:buNone/>
            </a:pPr>
            <a:r>
              <a:rPr lang="en-US" dirty="0" smtClean="0"/>
              <a:t>ECM stands for Entry Cost Modifiers and this controls what the Entry Costs (unlock costs) will be for each part. The unique thing about this system is that it subtracts costs if parts in the same family have been unlocked. For example, for the R7 Engine family, each engine costs 70,000 + 10,000 for each additional engine. So, if you try to unlock the first engine, it will cost 80,000. If you then unlock the 2</a:t>
            </a:r>
            <a:r>
              <a:rPr lang="en-US" baseline="30000" dirty="0" smtClean="0"/>
              <a:t>nd</a:t>
            </a:r>
            <a:r>
              <a:rPr lang="en-US" dirty="0" smtClean="0"/>
              <a:t> engine, it will cost 10,000. However, if you skip the first engine and just try to unlock the 2</a:t>
            </a:r>
            <a:r>
              <a:rPr lang="en-US" baseline="30000" dirty="0" smtClean="0"/>
              <a:t>nd</a:t>
            </a:r>
            <a:r>
              <a:rPr lang="en-US" dirty="0" smtClean="0"/>
              <a:t> engine, it will cost you 90,000.</a:t>
            </a:r>
          </a:p>
          <a:p>
            <a:pPr marL="0" indent="0">
              <a:buNone/>
            </a:pPr>
            <a:r>
              <a:rPr lang="en-US" dirty="0" smtClean="0"/>
              <a:t>The actual Entry Cost Modifiers (what affects the</a:t>
            </a:r>
            <a:br>
              <a:rPr lang="en-US" dirty="0" smtClean="0"/>
            </a:br>
            <a:r>
              <a:rPr lang="en-US" dirty="0" smtClean="0"/>
              <a:t>pricing) are located in the </a:t>
            </a:r>
            <a:br>
              <a:rPr lang="en-US" dirty="0" smtClean="0"/>
            </a:br>
            <a:r>
              <a:rPr lang="en-US" dirty="0" err="1" smtClean="0"/>
              <a:t>EntryCostModifiers.cfg</a:t>
            </a:r>
            <a:r>
              <a:rPr lang="en-US" dirty="0" smtClean="0"/>
              <a:t> file. This is a section </a:t>
            </a:r>
            <a:br>
              <a:rPr lang="en-US" dirty="0" smtClean="0"/>
            </a:br>
            <a:r>
              <a:rPr lang="en-US" dirty="0" smtClean="0"/>
              <a:t>from that file:</a:t>
            </a:r>
          </a:p>
          <a:p>
            <a:pPr marL="0" indent="0">
              <a:buNone/>
            </a:pPr>
            <a:endParaRPr lang="en-US" dirty="0" smtClean="0"/>
          </a:p>
        </p:txBody>
      </p:sp>
      <p:pic>
        <p:nvPicPr>
          <p:cNvPr id="4" name="Picture 3"/>
          <p:cNvPicPr>
            <a:picLocks noChangeAspect="1"/>
          </p:cNvPicPr>
          <p:nvPr/>
        </p:nvPicPr>
        <p:blipFill rotWithShape="1">
          <a:blip r:embed="rId2"/>
          <a:srcRect r="51624" b="34941"/>
          <a:stretch/>
        </p:blipFill>
        <p:spPr>
          <a:xfrm>
            <a:off x="5218155" y="3877317"/>
            <a:ext cx="3925845" cy="2980682"/>
          </a:xfrm>
          <a:prstGeom prst="rect">
            <a:avLst/>
          </a:prstGeom>
        </p:spPr>
      </p:pic>
    </p:spTree>
    <p:extLst>
      <p:ext uri="{BB962C8B-B14F-4D97-AF65-F5344CB8AC3E}">
        <p14:creationId xmlns:p14="http://schemas.microsoft.com/office/powerpoint/2010/main" val="1127058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ECM Sheet</a:t>
            </a:r>
            <a:endParaRPr lang="en-US" dirty="0"/>
          </a:p>
        </p:txBody>
      </p:sp>
      <p:sp>
        <p:nvSpPr>
          <p:cNvPr id="3" name="Content Placeholder 2"/>
          <p:cNvSpPr>
            <a:spLocks noGrp="1"/>
          </p:cNvSpPr>
          <p:nvPr>
            <p:ph idx="1"/>
          </p:nvPr>
        </p:nvSpPr>
        <p:spPr/>
        <p:txBody>
          <a:bodyPr>
            <a:normAutofit lnSpcReduction="10000"/>
          </a:bodyPr>
          <a:lstStyle/>
          <a:p>
            <a:r>
              <a:rPr lang="en-US" dirty="0" smtClean="0"/>
              <a:t>Column </a:t>
            </a:r>
            <a:r>
              <a:rPr lang="en-US" dirty="0" smtClean="0"/>
              <a:t>A</a:t>
            </a:r>
          </a:p>
          <a:p>
            <a:pPr lvl="1"/>
            <a:r>
              <a:rPr lang="en-US" dirty="0" smtClean="0"/>
              <a:t>Locked Formula</a:t>
            </a:r>
          </a:p>
          <a:p>
            <a:pPr lvl="1"/>
            <a:r>
              <a:rPr lang="en-US" dirty="0" smtClean="0"/>
              <a:t>ECM’s </a:t>
            </a:r>
            <a:r>
              <a:rPr lang="en-US" dirty="0" smtClean="0"/>
              <a:t>column. These are the </a:t>
            </a:r>
            <a:r>
              <a:rPr lang="en-US" dirty="0" smtClean="0"/>
              <a:t>ECM’s on all parts.</a:t>
            </a:r>
          </a:p>
          <a:p>
            <a:pPr marL="0" indent="0">
              <a:buNone/>
            </a:pPr>
            <a:r>
              <a:rPr lang="en-US" dirty="0" smtClean="0"/>
              <a:t>The formula finds the part NAME and the ECM’s from the Parts sheet. If it finds a part that is not orphaned and should be looked at, it creates an entry that is:</a:t>
            </a:r>
          </a:p>
          <a:p>
            <a:pPr lvl="1"/>
            <a:r>
              <a:rPr lang="en-US" dirty="0" smtClean="0"/>
              <a:t>Name = ECM’s</a:t>
            </a:r>
          </a:p>
          <a:p>
            <a:pPr marL="0" indent="0">
              <a:buNone/>
            </a:pPr>
            <a:r>
              <a:rPr lang="en-US" dirty="0" smtClean="0"/>
              <a:t>If it does not find a part that should be configured, it returns a “</a:t>
            </a:r>
            <a:r>
              <a:rPr lang="en-US" dirty="0" err="1" smtClean="0"/>
              <a:t>zzz</a:t>
            </a:r>
            <a:r>
              <a:rPr lang="en-US" dirty="0" smtClean="0"/>
              <a:t>”.</a:t>
            </a:r>
          </a:p>
          <a:p>
            <a:pPr marL="0" indent="0">
              <a:buNone/>
            </a:pPr>
            <a:r>
              <a:rPr lang="en-US" dirty="0" smtClean="0"/>
              <a:t>The sheet is configured this way so that it is easy to filter out the entries that are relevant to the </a:t>
            </a:r>
            <a:r>
              <a:rPr lang="en-US" dirty="0" err="1" smtClean="0"/>
              <a:t>config</a:t>
            </a:r>
            <a:r>
              <a:rPr lang="en-US" dirty="0" smtClean="0"/>
              <a:t>.</a:t>
            </a:r>
          </a:p>
          <a:p>
            <a:pPr marL="0" indent="0">
              <a:buNone/>
            </a:pPr>
            <a:endParaRPr lang="en-US" dirty="0"/>
          </a:p>
          <a:p>
            <a:r>
              <a:rPr lang="en-US" dirty="0" smtClean="0"/>
              <a:t>Column B</a:t>
            </a:r>
          </a:p>
          <a:p>
            <a:pPr lvl="1"/>
            <a:r>
              <a:rPr lang="en-US" dirty="0" smtClean="0"/>
              <a:t>Locked Formula</a:t>
            </a:r>
            <a:endParaRPr lang="en-US" dirty="0"/>
          </a:p>
          <a:p>
            <a:pPr lvl="1"/>
            <a:r>
              <a:rPr lang="en-US" dirty="0" smtClean="0"/>
              <a:t>Engine </a:t>
            </a:r>
            <a:r>
              <a:rPr lang="en-US" dirty="0" err="1" smtClean="0"/>
              <a:t>Config</a:t>
            </a:r>
            <a:r>
              <a:rPr lang="en-US" dirty="0" smtClean="0"/>
              <a:t> ECM’s column. These are all of the ECM’s that exist for the engine </a:t>
            </a:r>
            <a:r>
              <a:rPr lang="en-US" dirty="0" err="1" smtClean="0"/>
              <a:t>configs</a:t>
            </a:r>
            <a:r>
              <a:rPr lang="en-US" dirty="0" smtClean="0"/>
              <a:t>.</a:t>
            </a:r>
          </a:p>
          <a:p>
            <a:pPr marL="0" indent="0">
              <a:buNone/>
            </a:pPr>
            <a:r>
              <a:rPr lang="en-US" dirty="0"/>
              <a:t>The formula finds the part NAME and the ECM’s from the Parts sheet. If it finds a part that is not orphaned </a:t>
            </a:r>
            <a:r>
              <a:rPr lang="en-US" dirty="0" smtClean="0"/>
              <a:t>and is part of the MOD </a:t>
            </a:r>
            <a:r>
              <a:rPr lang="en-US" dirty="0" err="1" smtClean="0"/>
              <a:t>Engine_Configs</a:t>
            </a:r>
            <a:r>
              <a:rPr lang="en-US" dirty="0" smtClean="0"/>
              <a:t>, </a:t>
            </a:r>
            <a:r>
              <a:rPr lang="en-US" dirty="0"/>
              <a:t>it creates an entry that is:</a:t>
            </a:r>
          </a:p>
          <a:p>
            <a:pPr lvl="1"/>
            <a:r>
              <a:rPr lang="en-US" dirty="0"/>
              <a:t>Name = ECM’s</a:t>
            </a:r>
          </a:p>
          <a:p>
            <a:pPr marL="0" indent="0">
              <a:buNone/>
            </a:pPr>
            <a:r>
              <a:rPr lang="en-US" dirty="0"/>
              <a:t>If it does not find a part that should be configured, it returns a “</a:t>
            </a:r>
            <a:r>
              <a:rPr lang="en-US" dirty="0" err="1"/>
              <a:t>zzz</a:t>
            </a:r>
            <a:r>
              <a:rPr lang="en-US" dirty="0"/>
              <a:t>”.</a:t>
            </a:r>
          </a:p>
          <a:p>
            <a:pPr marL="0" indent="0">
              <a:buNone/>
            </a:pPr>
            <a:r>
              <a:rPr lang="en-US" dirty="0"/>
              <a:t>The sheet is configured this way so that it is easy to filter out the entries that are relevant to the </a:t>
            </a:r>
            <a:r>
              <a:rPr lang="en-US" dirty="0" err="1"/>
              <a:t>config</a:t>
            </a:r>
            <a:r>
              <a:rPr lang="en-US" dirty="0"/>
              <a:t>.</a:t>
            </a:r>
          </a:p>
          <a:p>
            <a:pPr marL="0" indent="0">
              <a:buNone/>
            </a:pPr>
            <a:endParaRPr lang="en-US" dirty="0" smtClean="0"/>
          </a:p>
        </p:txBody>
      </p:sp>
    </p:spTree>
    <p:extLst>
      <p:ext uri="{BB962C8B-B14F-4D97-AF65-F5344CB8AC3E}">
        <p14:creationId xmlns:p14="http://schemas.microsoft.com/office/powerpoint/2010/main" val="11323554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TotalTime>
  <Words>2439</Words>
  <Application>Microsoft Office PowerPoint</Application>
  <PresentationFormat>Letter Paper (8.5x11 in)</PresentationFormat>
  <Paragraphs>273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RP-0 Official Parts Tech Tree</vt:lpstr>
      <vt:lpstr>Parts</vt:lpstr>
      <vt:lpstr>Parts</vt:lpstr>
      <vt:lpstr>Parts</vt:lpstr>
      <vt:lpstr>Parts</vt:lpstr>
      <vt:lpstr>Parts</vt:lpstr>
      <vt:lpstr>Parts</vt:lpstr>
      <vt:lpstr>ECM Sheet</vt:lpstr>
      <vt:lpstr>ECM Sheet</vt:lpstr>
      <vt:lpstr>ECM Sheet</vt:lpstr>
      <vt:lpstr>GENERATING ECM-Parts.cfg</vt:lpstr>
      <vt:lpstr>GENERATING ECM-Parts.cfg</vt:lpstr>
      <vt:lpstr>GENERATING ECM-Parts.cfg</vt:lpstr>
      <vt:lpstr>Generating ECM-Engines.cfg</vt:lpstr>
      <vt:lpstr>Generating TREE-Engines.cfg</vt:lpstr>
      <vt:lpstr>Generating TREE-Engines.cfg</vt:lpstr>
      <vt:lpstr>Generating TREE-Engines.cfg</vt:lpstr>
      <vt:lpstr>TREE Sheet</vt:lpstr>
      <vt:lpstr>Generating TREE-Parts.cfg</vt:lpstr>
      <vt:lpstr>Generating TREE-Parts.cfg</vt:lpstr>
      <vt:lpstr>IDENTS Sheet</vt:lpstr>
      <vt:lpstr>Generating identicalParts.cfg</vt:lpstr>
      <vt:lpstr>Generating identicalParts.cfg</vt:lpstr>
      <vt:lpstr>TreeLookup Sheet</vt:lpstr>
      <vt:lpstr>TAGS Sheet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RP-0 Official Parts Tech Tree</dc:title>
  <dc:creator>Dan Paplaczyk</dc:creator>
  <cp:lastModifiedBy>Dan Paplaczyk</cp:lastModifiedBy>
  <cp:revision>21</cp:revision>
  <cp:lastPrinted>2018-03-05T23:06:49Z</cp:lastPrinted>
  <dcterms:created xsi:type="dcterms:W3CDTF">2018-03-02T21:23:15Z</dcterms:created>
  <dcterms:modified xsi:type="dcterms:W3CDTF">2018-03-05T23:13:03Z</dcterms:modified>
</cp:coreProperties>
</file>