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M Sans Bold" charset="1" panose="00000000000000000000"/>
      <p:regular r:id="rId17"/>
    </p:embeddedFont>
    <p:embeddedFont>
      <p:font typeface="DM San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31" Target="../media/image30.jpe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svg" Type="http://schemas.openxmlformats.org/officeDocument/2006/relationships/image"/><Relationship Id="rId11" Target="../media/image45.png" Type="http://schemas.openxmlformats.org/officeDocument/2006/relationships/image"/><Relationship Id="rId12" Target="../media/image46.svg" Type="http://schemas.openxmlformats.org/officeDocument/2006/relationships/image"/><Relationship Id="rId2" Target="../media/image1.pn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media/image4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png" Type="http://schemas.openxmlformats.org/officeDocument/2006/relationships/image"/><Relationship Id="rId3" Target="../media/image47.png" Type="http://schemas.openxmlformats.org/officeDocument/2006/relationships/image"/><Relationship Id="rId4" Target="../media/image48.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351081" y="3593743"/>
            <a:ext cx="2248117" cy="2175856"/>
          </a:xfrm>
          <a:custGeom>
            <a:avLst/>
            <a:gdLst/>
            <a:ahLst/>
            <a:cxnLst/>
            <a:rect r="r" b="b" t="t" l="l"/>
            <a:pathLst>
              <a:path h="2175856" w="2248117">
                <a:moveTo>
                  <a:pt x="0" y="0"/>
                </a:moveTo>
                <a:lnTo>
                  <a:pt x="2248117" y="0"/>
                </a:lnTo>
                <a:lnTo>
                  <a:pt x="2248117" y="2175856"/>
                </a:lnTo>
                <a:lnTo>
                  <a:pt x="0" y="2175856"/>
                </a:lnTo>
                <a:lnTo>
                  <a:pt x="0" y="0"/>
                </a:lnTo>
                <a:close/>
              </a:path>
            </a:pathLst>
          </a:custGeom>
          <a:blipFill>
            <a:blip r:embed="rId31"/>
            <a:stretch>
              <a:fillRect l="0" t="0" r="0" b="0"/>
            </a:stretch>
          </a:blipFill>
        </p:spPr>
      </p:sp>
      <p:sp>
        <p:nvSpPr>
          <p:cNvPr name="TextBox 19" id="19"/>
          <p:cNvSpPr txBox="true"/>
          <p:nvPr/>
        </p:nvSpPr>
        <p:spPr>
          <a:xfrm rot="0">
            <a:off x="2105426" y="3908068"/>
            <a:ext cx="10910396" cy="165792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ea typeface="DM Sans Bold"/>
                <a:cs typeface="DM Sans Bold"/>
                <a:sym typeface="DM Sans Bold"/>
              </a:rPr>
              <a:t>De Carbify</a:t>
            </a:r>
          </a:p>
        </p:txBody>
      </p:sp>
      <p:sp>
        <p:nvSpPr>
          <p:cNvPr name="TextBox 20" id="20"/>
          <p:cNvSpPr txBox="true"/>
          <p:nvPr/>
        </p:nvSpPr>
        <p:spPr>
          <a:xfrm rot="0">
            <a:off x="4914102" y="6347808"/>
            <a:ext cx="8459795" cy="113047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ea typeface="DM Sans Bold"/>
                <a:cs typeface="DM Sans Bold"/>
                <a:sym typeface="DM Sans Bold"/>
              </a:rPr>
              <a:t>A digital solution to carbon emission problem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773166"/>
            <a:ext cx="16717528"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 Reflections and future scope</a:t>
            </a:r>
          </a:p>
        </p:txBody>
      </p:sp>
      <p:sp>
        <p:nvSpPr>
          <p:cNvPr name="TextBox 6" id="6"/>
          <p:cNvSpPr txBox="true"/>
          <p:nvPr/>
        </p:nvSpPr>
        <p:spPr>
          <a:xfrm rot="0">
            <a:off x="673677" y="1912356"/>
            <a:ext cx="9924299" cy="8585835"/>
          </a:xfrm>
          <a:prstGeom prst="rect">
            <a:avLst/>
          </a:prstGeom>
        </p:spPr>
        <p:txBody>
          <a:bodyPr anchor="t" rtlCol="false" tIns="0" lIns="0" bIns="0" rIns="0">
            <a:spAutoFit/>
          </a:bodyPr>
          <a:lstStyle/>
          <a:p>
            <a:pPr algn="l" marL="496567" indent="-248284" lvl="1">
              <a:lnSpc>
                <a:spcPts val="3104"/>
              </a:lnSpc>
              <a:spcBef>
                <a:spcPct val="0"/>
              </a:spcBef>
              <a:buAutoNum type="arabicPeriod" startAt="1"/>
            </a:pPr>
            <a:r>
              <a:rPr lang="en-US" sz="2299" spc="137">
                <a:solidFill>
                  <a:srgbClr val="000000"/>
                </a:solidFill>
                <a:latin typeface="DM Sans"/>
                <a:ea typeface="DM Sans"/>
                <a:cs typeface="DM Sans"/>
                <a:sym typeface="DM Sans"/>
              </a:rPr>
              <a:t>Advanc</a:t>
            </a:r>
            <a:r>
              <a:rPr lang="en-US" sz="2299" spc="137" u="none">
                <a:solidFill>
                  <a:srgbClr val="000000"/>
                </a:solidFill>
                <a:latin typeface="DM Sans"/>
                <a:ea typeface="DM Sans"/>
                <a:cs typeface="DM Sans"/>
                <a:sym typeface="DM Sans"/>
              </a:rPr>
              <a:t>ed AI &amp; Automation:</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Enhanced personalized recommendations.</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Automated device optimizations for lower emissions.</a:t>
            </a:r>
          </a:p>
          <a:p>
            <a:pPr algn="l" marL="496567" indent="-248284" lvl="1">
              <a:lnSpc>
                <a:spcPts val="3104"/>
              </a:lnSpc>
              <a:spcBef>
                <a:spcPct val="0"/>
              </a:spcBef>
              <a:buAutoNum type="arabicPeriod" startAt="1"/>
            </a:pPr>
            <a:r>
              <a:rPr lang="en-US" sz="2299" spc="137" u="none">
                <a:solidFill>
                  <a:srgbClr val="000000"/>
                </a:solidFill>
                <a:latin typeface="DM Sans"/>
                <a:ea typeface="DM Sans"/>
                <a:cs typeface="DM Sans"/>
                <a:sym typeface="DM Sans"/>
              </a:rPr>
              <a:t>IoT &amp; Smart Device Integration:</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Real-time energy monitoring.</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Seamless smart home and office control for reduced carbon usage.</a:t>
            </a:r>
          </a:p>
          <a:p>
            <a:pPr algn="l" marL="496567" indent="-248284" lvl="1">
              <a:lnSpc>
                <a:spcPts val="3104"/>
              </a:lnSpc>
              <a:spcBef>
                <a:spcPct val="0"/>
              </a:spcBef>
              <a:buAutoNum type="arabicPeriod" startAt="1"/>
            </a:pPr>
            <a:r>
              <a:rPr lang="en-US" sz="2299" spc="137" u="none">
                <a:solidFill>
                  <a:srgbClr val="000000"/>
                </a:solidFill>
                <a:latin typeface="DM Sans"/>
                <a:ea typeface="DM Sans"/>
                <a:cs typeface="DM Sans"/>
                <a:sym typeface="DM Sans"/>
              </a:rPr>
              <a:t>Global Expansion &amp; Partnerships:</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Collaborations with governments, NGOs, and corporations.</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Integration with enterprise systems for large-scale carbon tracking.</a:t>
            </a:r>
          </a:p>
          <a:p>
            <a:pPr algn="l" marL="496567" indent="-248284" lvl="1">
              <a:lnSpc>
                <a:spcPts val="3104"/>
              </a:lnSpc>
              <a:spcBef>
                <a:spcPct val="0"/>
              </a:spcBef>
              <a:buAutoNum type="arabicPeriod" startAt="1"/>
            </a:pPr>
            <a:r>
              <a:rPr lang="en-US" sz="2299" spc="137" u="none">
                <a:solidFill>
                  <a:srgbClr val="000000"/>
                </a:solidFill>
                <a:latin typeface="DM Sans"/>
                <a:ea typeface="DM Sans"/>
                <a:cs typeface="DM Sans"/>
                <a:sym typeface="DM Sans"/>
              </a:rPr>
              <a:t>Educational &amp; Community Initiatives:</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Comprehensive sustainability education modules.</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Global challenges and community-driven carbon reduction efforts.</a:t>
            </a:r>
          </a:p>
          <a:p>
            <a:pPr algn="l" marL="496567" indent="-248284" lvl="1">
              <a:lnSpc>
                <a:spcPts val="3104"/>
              </a:lnSpc>
              <a:spcBef>
                <a:spcPct val="0"/>
              </a:spcBef>
              <a:buAutoNum type="arabicPeriod" startAt="1"/>
            </a:pPr>
            <a:r>
              <a:rPr lang="en-US" sz="2299" spc="137" u="none">
                <a:solidFill>
                  <a:srgbClr val="000000"/>
                </a:solidFill>
                <a:latin typeface="DM Sans"/>
                <a:ea typeface="DM Sans"/>
                <a:cs typeface="DM Sans"/>
                <a:sym typeface="DM Sans"/>
              </a:rPr>
              <a:t>Broader Environmental Metrics:</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Track water usage, waste production, and biodiversity impact.</a:t>
            </a:r>
          </a:p>
          <a:p>
            <a:pPr algn="l" marL="496567" indent="-248284" lvl="1">
              <a:lnSpc>
                <a:spcPts val="3104"/>
              </a:lnSpc>
              <a:spcBef>
                <a:spcPct val="0"/>
              </a:spcBef>
              <a:buAutoNum type="arabicPeriod" startAt="1"/>
            </a:pPr>
            <a:r>
              <a:rPr lang="en-US" sz="2299" spc="137" u="none">
                <a:solidFill>
                  <a:srgbClr val="000000"/>
                </a:solidFill>
                <a:latin typeface="DM Sans"/>
                <a:ea typeface="DM Sans"/>
                <a:cs typeface="DM Sans"/>
                <a:sym typeface="DM Sans"/>
              </a:rPr>
              <a:t>Localized Solutions:</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Region-specific features and customization.</a:t>
            </a:r>
          </a:p>
          <a:p>
            <a:pPr algn="l" marL="993135" indent="-331045" lvl="2">
              <a:lnSpc>
                <a:spcPts val="3104"/>
              </a:lnSpc>
              <a:spcBef>
                <a:spcPct val="0"/>
              </a:spcBef>
              <a:buFont typeface="Arial"/>
              <a:buChar char="⚬"/>
            </a:pPr>
            <a:r>
              <a:rPr lang="en-US" sz="2299" spc="137" u="none">
                <a:solidFill>
                  <a:srgbClr val="000000"/>
                </a:solidFill>
                <a:latin typeface="DM Sans"/>
                <a:ea typeface="DM Sans"/>
                <a:cs typeface="DM Sans"/>
                <a:sym typeface="DM Sans"/>
              </a:rPr>
              <a:t>Multilingual and culturally adapted platform versions.</a:t>
            </a:r>
          </a:p>
          <a:p>
            <a:pPr algn="l" marL="0" indent="0" lvl="0">
              <a:lnSpc>
                <a:spcPts val="3104"/>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459889"/>
            <a:ext cx="8822997"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ea typeface="DM Sans Bold"/>
                <a:cs typeface="DM Sans Bold"/>
                <a:sym typeface="DM Sans Bold"/>
              </a:rPr>
              <a:t>The Team</a:t>
            </a:r>
          </a:p>
        </p:txBody>
      </p:sp>
      <p:sp>
        <p:nvSpPr>
          <p:cNvPr name="TextBox 17" id="17"/>
          <p:cNvSpPr txBox="true"/>
          <p:nvPr/>
        </p:nvSpPr>
        <p:spPr>
          <a:xfrm rot="0">
            <a:off x="1729216" y="5616041"/>
            <a:ext cx="2695174" cy="13271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Shreyan Panda</a:t>
            </a:r>
          </a:p>
        </p:txBody>
      </p:sp>
      <p:sp>
        <p:nvSpPr>
          <p:cNvPr name="TextBox 18" id="18"/>
          <p:cNvSpPr txBox="true"/>
          <p:nvPr/>
        </p:nvSpPr>
        <p:spPr>
          <a:xfrm rot="0">
            <a:off x="4869792" y="5616041"/>
            <a:ext cx="3471306" cy="13271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Vishwajeet Kumar</a:t>
            </a:r>
          </a:p>
        </p:txBody>
      </p:sp>
      <p:sp>
        <p:nvSpPr>
          <p:cNvPr name="TextBox 19" id="19"/>
          <p:cNvSpPr txBox="true"/>
          <p:nvPr/>
        </p:nvSpPr>
        <p:spPr>
          <a:xfrm rot="0">
            <a:off x="9653627" y="5616041"/>
            <a:ext cx="2215626" cy="13271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Vipul Singh</a:t>
            </a:r>
          </a:p>
        </p:txBody>
      </p:sp>
      <p:sp>
        <p:nvSpPr>
          <p:cNvPr name="TextBox 20" id="20"/>
          <p:cNvSpPr txBox="true"/>
          <p:nvPr/>
        </p:nvSpPr>
        <p:spPr>
          <a:xfrm rot="0">
            <a:off x="12686214" y="5616041"/>
            <a:ext cx="2925551" cy="13271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Sankalp Prajapati</a:t>
            </a:r>
          </a:p>
        </p:txBody>
      </p:sp>
      <p:sp>
        <p:nvSpPr>
          <p:cNvPr name="Freeform 21" id="21"/>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3" id="23"/>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4" id="24"/>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5" id="25"/>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6" id="26"/>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7" id="27"/>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8" id="28"/>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390280" y="0"/>
            <a:ext cx="6264366" cy="6104909"/>
          </a:xfrm>
          <a:custGeom>
            <a:avLst/>
            <a:gdLst/>
            <a:ahLst/>
            <a:cxnLst/>
            <a:rect r="r" b="b" t="t" l="l"/>
            <a:pathLst>
              <a:path h="6104909" w="6264366">
                <a:moveTo>
                  <a:pt x="0" y="0"/>
                </a:moveTo>
                <a:lnTo>
                  <a:pt x="6264366" y="0"/>
                </a:lnTo>
                <a:lnTo>
                  <a:pt x="6264366" y="6104909"/>
                </a:lnTo>
                <a:lnTo>
                  <a:pt x="0" y="6104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Problem Statement</a:t>
            </a:r>
          </a:p>
        </p:txBody>
      </p:sp>
      <p:sp>
        <p:nvSpPr>
          <p:cNvPr name="TextBox 5" id="5"/>
          <p:cNvSpPr txBox="true"/>
          <p:nvPr/>
        </p:nvSpPr>
        <p:spPr>
          <a:xfrm rot="0">
            <a:off x="1504950" y="4751733"/>
            <a:ext cx="10709468" cy="6387760"/>
          </a:xfrm>
          <a:prstGeom prst="rect">
            <a:avLst/>
          </a:prstGeom>
        </p:spPr>
        <p:txBody>
          <a:bodyPr anchor="t" rtlCol="false" tIns="0" lIns="0" bIns="0" rIns="0">
            <a:spAutoFit/>
          </a:bodyPr>
          <a:lstStyle/>
          <a:p>
            <a:pPr algn="l">
              <a:lnSpc>
                <a:spcPts val="3624"/>
              </a:lnSpc>
            </a:pPr>
            <a:r>
              <a:rPr lang="en-US" sz="2684" spc="161">
                <a:solidFill>
                  <a:srgbClr val="000000"/>
                </a:solidFill>
                <a:latin typeface="DM Sans"/>
                <a:ea typeface="DM Sans"/>
                <a:cs typeface="DM Sans"/>
                <a:sym typeface="DM Sans"/>
              </a:rPr>
              <a:t>With technology increasingly becoming an integral part of our lives, the carbon footprint of gadgets, the internet, and the supporting systems has grown significantly, now accounting for 3.7% of global greenhouse emissions, equivalent to the airline industry. This figure is projected to double by 2025 due to the proliferation of new devices, including smart medical devices. There is an urgent need to develop solutions that can accurately calculate, track, and ultimately reduce the carbon emissions generated by these devices and data usage, in order to mitigate their environmental impact.</a:t>
            </a:r>
          </a:p>
          <a:p>
            <a:pPr algn="l">
              <a:lnSpc>
                <a:spcPts val="3624"/>
              </a:lnSpc>
            </a:pPr>
          </a:p>
          <a:p>
            <a:pPr algn="l">
              <a:lnSpc>
                <a:spcPts val="3624"/>
              </a:lnSpc>
            </a:pPr>
          </a:p>
          <a:p>
            <a:pPr algn="l" marL="0" indent="0" lvl="0">
              <a:lnSpc>
                <a:spcPts val="3624"/>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748756" y="844379"/>
            <a:ext cx="7025086" cy="33870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Project vision and mission</a:t>
            </a:r>
          </a:p>
        </p:txBody>
      </p:sp>
      <p:grpSp>
        <p:nvGrpSpPr>
          <p:cNvPr name="Group 4" id="4"/>
          <p:cNvGrpSpPr/>
          <p:nvPr/>
        </p:nvGrpSpPr>
        <p:grpSpPr>
          <a:xfrm rot="0">
            <a:off x="804644" y="4372722"/>
            <a:ext cx="7783595" cy="4317842"/>
            <a:chOff x="0" y="0"/>
            <a:chExt cx="2605622" cy="1445433"/>
          </a:xfrm>
        </p:grpSpPr>
        <p:sp>
          <p:nvSpPr>
            <p:cNvPr name="Freeform 5" id="5"/>
            <p:cNvSpPr/>
            <p:nvPr/>
          </p:nvSpPr>
          <p:spPr>
            <a:xfrm flipH="false" flipV="false" rot="0">
              <a:off x="0" y="0"/>
              <a:ext cx="2605622" cy="1445433"/>
            </a:xfrm>
            <a:custGeom>
              <a:avLst/>
              <a:gdLst/>
              <a:ahLst/>
              <a:cxnLst/>
              <a:rect r="r" b="b" t="t" l="l"/>
              <a:pathLst>
                <a:path h="1445433" w="2605622">
                  <a:moveTo>
                    <a:pt x="14920" y="0"/>
                  </a:moveTo>
                  <a:lnTo>
                    <a:pt x="2590703" y="0"/>
                  </a:lnTo>
                  <a:cubicBezTo>
                    <a:pt x="2594660" y="0"/>
                    <a:pt x="2598455" y="1572"/>
                    <a:pt x="2601252" y="4370"/>
                  </a:cubicBezTo>
                  <a:cubicBezTo>
                    <a:pt x="2604051" y="7168"/>
                    <a:pt x="2605622" y="10963"/>
                    <a:pt x="2605622" y="14920"/>
                  </a:cubicBezTo>
                  <a:lnTo>
                    <a:pt x="2605622" y="1430513"/>
                  </a:lnTo>
                  <a:cubicBezTo>
                    <a:pt x="2605622" y="1438753"/>
                    <a:pt x="2598943" y="1445433"/>
                    <a:pt x="2590703" y="1445433"/>
                  </a:cubicBezTo>
                  <a:lnTo>
                    <a:pt x="14920" y="1445433"/>
                  </a:lnTo>
                  <a:cubicBezTo>
                    <a:pt x="10963" y="1445433"/>
                    <a:pt x="7168" y="1443861"/>
                    <a:pt x="4370" y="1441063"/>
                  </a:cubicBezTo>
                  <a:cubicBezTo>
                    <a:pt x="1572" y="1438265"/>
                    <a:pt x="0" y="1434470"/>
                    <a:pt x="0" y="1430513"/>
                  </a:cubicBezTo>
                  <a:lnTo>
                    <a:pt x="0" y="14920"/>
                  </a:lnTo>
                  <a:cubicBezTo>
                    <a:pt x="0" y="6680"/>
                    <a:pt x="6680" y="0"/>
                    <a:pt x="14920" y="0"/>
                  </a:cubicBezTo>
                  <a:close/>
                </a:path>
              </a:pathLst>
            </a:custGeom>
            <a:solidFill>
              <a:srgbClr val="8AB7E2"/>
            </a:solidFill>
          </p:spPr>
        </p:sp>
        <p:sp>
          <p:nvSpPr>
            <p:cNvPr name="TextBox 6" id="6"/>
            <p:cNvSpPr txBox="true"/>
            <p:nvPr/>
          </p:nvSpPr>
          <p:spPr>
            <a:xfrm>
              <a:off x="0" y="85725"/>
              <a:ext cx="2605622" cy="1359708"/>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86902" y="5975977"/>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8" id="8"/>
          <p:cNvGrpSpPr/>
          <p:nvPr/>
        </p:nvGrpSpPr>
        <p:grpSpPr>
          <a:xfrm rot="0">
            <a:off x="8882689" y="342152"/>
            <a:ext cx="9405311" cy="4342297"/>
            <a:chOff x="0" y="0"/>
            <a:chExt cx="2650635" cy="1223760"/>
          </a:xfrm>
        </p:grpSpPr>
        <p:sp>
          <p:nvSpPr>
            <p:cNvPr name="Freeform 9" id="9"/>
            <p:cNvSpPr/>
            <p:nvPr/>
          </p:nvSpPr>
          <p:spPr>
            <a:xfrm flipH="false" flipV="false" rot="0">
              <a:off x="0" y="0"/>
              <a:ext cx="2650635" cy="1223760"/>
            </a:xfrm>
            <a:custGeom>
              <a:avLst/>
              <a:gdLst/>
              <a:ahLst/>
              <a:cxnLst/>
              <a:rect r="r" b="b" t="t" l="l"/>
              <a:pathLst>
                <a:path h="1223760" w="2650635">
                  <a:moveTo>
                    <a:pt x="12347" y="0"/>
                  </a:moveTo>
                  <a:lnTo>
                    <a:pt x="2638288" y="0"/>
                  </a:lnTo>
                  <a:cubicBezTo>
                    <a:pt x="2645107" y="0"/>
                    <a:pt x="2650635" y="5528"/>
                    <a:pt x="2650635" y="12347"/>
                  </a:cubicBezTo>
                  <a:lnTo>
                    <a:pt x="2650635" y="1211413"/>
                  </a:lnTo>
                  <a:cubicBezTo>
                    <a:pt x="2650635" y="1218232"/>
                    <a:pt x="2645107" y="1223760"/>
                    <a:pt x="2638288" y="1223760"/>
                  </a:cubicBezTo>
                  <a:lnTo>
                    <a:pt x="12347" y="1223760"/>
                  </a:lnTo>
                  <a:cubicBezTo>
                    <a:pt x="9072" y="1223760"/>
                    <a:pt x="5932" y="1222459"/>
                    <a:pt x="3616" y="1220144"/>
                  </a:cubicBezTo>
                  <a:cubicBezTo>
                    <a:pt x="1301" y="1217828"/>
                    <a:pt x="0" y="1214688"/>
                    <a:pt x="0" y="1211413"/>
                  </a:cubicBezTo>
                  <a:lnTo>
                    <a:pt x="0" y="12347"/>
                  </a:lnTo>
                  <a:cubicBezTo>
                    <a:pt x="0" y="9072"/>
                    <a:pt x="1301" y="5932"/>
                    <a:pt x="3616" y="3616"/>
                  </a:cubicBezTo>
                  <a:cubicBezTo>
                    <a:pt x="5932" y="1301"/>
                    <a:pt x="9072" y="0"/>
                    <a:pt x="12347" y="0"/>
                  </a:cubicBezTo>
                  <a:close/>
                </a:path>
              </a:pathLst>
            </a:custGeom>
            <a:solidFill>
              <a:srgbClr val="8AB7E2"/>
            </a:solidFill>
          </p:spPr>
        </p:sp>
        <p:sp>
          <p:nvSpPr>
            <p:cNvPr name="TextBox 10" id="10"/>
            <p:cNvSpPr txBox="true"/>
            <p:nvPr/>
          </p:nvSpPr>
          <p:spPr>
            <a:xfrm>
              <a:off x="0" y="85725"/>
              <a:ext cx="2650635" cy="1138035"/>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9453857" y="2045402"/>
            <a:ext cx="1875528" cy="1224611"/>
          </a:xfrm>
          <a:prstGeom prst="rect">
            <a:avLst/>
          </a:prstGeom>
        </p:spPr>
        <p:txBody>
          <a:bodyPr anchor="t" rtlCol="false" tIns="0" lIns="0" bIns="0" rIns="0">
            <a:spAutoFit/>
          </a:bodyPr>
          <a:lstStyle/>
          <a:p>
            <a:pPr algn="l">
              <a:lnSpc>
                <a:spcPts val="9122"/>
              </a:lnSpc>
            </a:pPr>
            <a:r>
              <a:rPr lang="en-US" sz="9502" spc="-779">
                <a:solidFill>
                  <a:srgbClr val="000000"/>
                </a:solidFill>
                <a:latin typeface="DM Sans"/>
                <a:ea typeface="DM Sans"/>
                <a:cs typeface="DM Sans"/>
                <a:sym typeface="DM Sans"/>
              </a:rPr>
              <a:t>02.</a:t>
            </a:r>
          </a:p>
        </p:txBody>
      </p:sp>
      <p:sp>
        <p:nvSpPr>
          <p:cNvPr name="TextBox 12" id="12"/>
          <p:cNvSpPr txBox="true"/>
          <p:nvPr/>
        </p:nvSpPr>
        <p:spPr>
          <a:xfrm rot="0">
            <a:off x="2400090" y="4699589"/>
            <a:ext cx="5722417" cy="3990975"/>
          </a:xfrm>
          <a:prstGeom prst="rect">
            <a:avLst/>
          </a:prstGeom>
        </p:spPr>
        <p:txBody>
          <a:bodyPr anchor="t" rtlCol="false" tIns="0" lIns="0" bIns="0" rIns="0">
            <a:spAutoFit/>
          </a:bodyPr>
          <a:lstStyle/>
          <a:p>
            <a:pPr algn="just">
              <a:lnSpc>
                <a:spcPts val="2699"/>
              </a:lnSpc>
            </a:pPr>
            <a:r>
              <a:rPr lang="en-US" sz="1999" spc="31">
                <a:solidFill>
                  <a:srgbClr val="000000"/>
                </a:solidFill>
                <a:latin typeface="DM Sans"/>
                <a:ea typeface="DM Sans"/>
                <a:cs typeface="DM Sans"/>
                <a:sym typeface="DM Sans"/>
              </a:rPr>
              <a:t>We intend to solve the problem of technology-related carbon emissions by developing </a:t>
            </a:r>
          </a:p>
          <a:p>
            <a:pPr algn="just">
              <a:lnSpc>
                <a:spcPts val="2699"/>
              </a:lnSpc>
            </a:pPr>
            <a:r>
              <a:rPr lang="en-US" sz="1999" spc="31">
                <a:solidFill>
                  <a:srgbClr val="000000"/>
                </a:solidFill>
                <a:latin typeface="DM Sans"/>
                <a:ea typeface="DM Sans"/>
                <a:cs typeface="DM Sans"/>
                <a:sym typeface="DM Sans"/>
              </a:rPr>
              <a:t>De-Carbify, an all-in-one platform that allows users to monitor, track, and reduce their carbon footprint associated with tech usage. By offering personalized dashboards, real-time carbon tracking, and gamified incentives, De-Carbify empowers individuals and businesses to make informed decisions, set carbon reduction goals, and engage in sustainable practices.</a:t>
            </a:r>
          </a:p>
          <a:p>
            <a:pPr algn="just" marL="0" indent="0" lvl="0">
              <a:lnSpc>
                <a:spcPts val="2699"/>
              </a:lnSpc>
              <a:spcBef>
                <a:spcPct val="0"/>
              </a:spcBef>
            </a:pPr>
          </a:p>
        </p:txBody>
      </p:sp>
      <p:sp>
        <p:nvSpPr>
          <p:cNvPr name="TextBox 13" id="13"/>
          <p:cNvSpPr txBox="true"/>
          <p:nvPr/>
        </p:nvSpPr>
        <p:spPr>
          <a:xfrm rot="0">
            <a:off x="11864080" y="709124"/>
            <a:ext cx="5966736" cy="3429000"/>
          </a:xfrm>
          <a:prstGeom prst="rect">
            <a:avLst/>
          </a:prstGeom>
        </p:spPr>
        <p:txBody>
          <a:bodyPr anchor="t" rtlCol="false" tIns="0" lIns="0" bIns="0" rIns="0">
            <a:spAutoFit/>
          </a:bodyPr>
          <a:lstStyle/>
          <a:p>
            <a:pPr algn="just">
              <a:lnSpc>
                <a:spcPts val="2700"/>
              </a:lnSpc>
            </a:pPr>
            <a:r>
              <a:rPr lang="en-US" sz="2000" spc="32">
                <a:solidFill>
                  <a:srgbClr val="000000"/>
                </a:solidFill>
                <a:latin typeface="DM Sans"/>
                <a:ea typeface="DM Sans"/>
                <a:cs typeface="DM Sans"/>
                <a:sym typeface="DM Sans"/>
              </a:rPr>
              <a:t>De-Carbify solves the problem by providing users with precise, actionable insights into their carbon emissions. By visualizing these emissions and encouraging responsible tech usage through goal-setting, challenges, and educational resources, De-Carbify motivates users to adopt more sustainable behaviors. The platform also curates energy-efficient products and services, directly guiding users toward greener choices.</a:t>
            </a:r>
          </a:p>
          <a:p>
            <a:pPr algn="just" marL="0" indent="0" lvl="0">
              <a:lnSpc>
                <a:spcPts val="2700"/>
              </a:lnSpc>
              <a:spcBef>
                <a:spcPct val="0"/>
              </a:spcBef>
            </a:pPr>
          </a:p>
        </p:txBody>
      </p:sp>
      <p:sp>
        <p:nvSpPr>
          <p:cNvPr name="Freeform 14" id="14"/>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6" id="16"/>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7" id="17"/>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18" id="18"/>
          <p:cNvGrpSpPr/>
          <p:nvPr/>
        </p:nvGrpSpPr>
        <p:grpSpPr>
          <a:xfrm rot="0">
            <a:off x="8882689" y="5710985"/>
            <a:ext cx="9405311" cy="4158817"/>
            <a:chOff x="0" y="0"/>
            <a:chExt cx="2569849" cy="1136330"/>
          </a:xfrm>
        </p:grpSpPr>
        <p:sp>
          <p:nvSpPr>
            <p:cNvPr name="Freeform 19" id="19"/>
            <p:cNvSpPr/>
            <p:nvPr/>
          </p:nvSpPr>
          <p:spPr>
            <a:xfrm flipH="false" flipV="false" rot="0">
              <a:off x="0" y="0"/>
              <a:ext cx="2569850" cy="1136330"/>
            </a:xfrm>
            <a:custGeom>
              <a:avLst/>
              <a:gdLst/>
              <a:ahLst/>
              <a:cxnLst/>
              <a:rect r="r" b="b" t="t" l="l"/>
              <a:pathLst>
                <a:path h="1136330" w="2569850">
                  <a:moveTo>
                    <a:pt x="12347" y="0"/>
                  </a:moveTo>
                  <a:lnTo>
                    <a:pt x="2557502" y="0"/>
                  </a:lnTo>
                  <a:cubicBezTo>
                    <a:pt x="2560777" y="0"/>
                    <a:pt x="2563918" y="1301"/>
                    <a:pt x="2566233" y="3616"/>
                  </a:cubicBezTo>
                  <a:cubicBezTo>
                    <a:pt x="2568549" y="5932"/>
                    <a:pt x="2569850" y="9072"/>
                    <a:pt x="2569850" y="12347"/>
                  </a:cubicBezTo>
                  <a:lnTo>
                    <a:pt x="2569850" y="1123983"/>
                  </a:lnTo>
                  <a:cubicBezTo>
                    <a:pt x="2569850" y="1127257"/>
                    <a:pt x="2568549" y="1130398"/>
                    <a:pt x="2566233" y="1132713"/>
                  </a:cubicBezTo>
                  <a:cubicBezTo>
                    <a:pt x="2563918" y="1135029"/>
                    <a:pt x="2560777" y="1136330"/>
                    <a:pt x="2557502" y="1136330"/>
                  </a:cubicBezTo>
                  <a:lnTo>
                    <a:pt x="12347" y="1136330"/>
                  </a:lnTo>
                  <a:cubicBezTo>
                    <a:pt x="9072" y="1136330"/>
                    <a:pt x="5932" y="1135029"/>
                    <a:pt x="3616" y="1132713"/>
                  </a:cubicBezTo>
                  <a:cubicBezTo>
                    <a:pt x="1301" y="1130398"/>
                    <a:pt x="0" y="1127257"/>
                    <a:pt x="0" y="1123983"/>
                  </a:cubicBezTo>
                  <a:lnTo>
                    <a:pt x="0" y="12347"/>
                  </a:lnTo>
                  <a:cubicBezTo>
                    <a:pt x="0" y="9072"/>
                    <a:pt x="1301" y="5932"/>
                    <a:pt x="3616" y="3616"/>
                  </a:cubicBezTo>
                  <a:cubicBezTo>
                    <a:pt x="5932" y="1301"/>
                    <a:pt x="9072" y="0"/>
                    <a:pt x="12347" y="0"/>
                  </a:cubicBezTo>
                  <a:close/>
                </a:path>
              </a:pathLst>
            </a:custGeom>
            <a:solidFill>
              <a:srgbClr val="8AB7E2"/>
            </a:solidFill>
          </p:spPr>
        </p:sp>
        <p:sp>
          <p:nvSpPr>
            <p:cNvPr name="TextBox 20" id="20"/>
            <p:cNvSpPr txBox="true"/>
            <p:nvPr/>
          </p:nvSpPr>
          <p:spPr>
            <a:xfrm>
              <a:off x="0" y="85725"/>
              <a:ext cx="2569849" cy="1050605"/>
            </a:xfrm>
            <a:prstGeom prst="rect">
              <a:avLst/>
            </a:prstGeom>
          </p:spPr>
          <p:txBody>
            <a:bodyPr anchor="ctr" rtlCol="false" tIns="50800" lIns="50800" bIns="50800" rIns="50800"/>
            <a:lstStyle/>
            <a:p>
              <a:pPr algn="ctr">
                <a:lnSpc>
                  <a:spcPts val="1925"/>
                </a:lnSpc>
              </a:pPr>
            </a:p>
          </p:txBody>
        </p:sp>
      </p:grpSp>
      <p:sp>
        <p:nvSpPr>
          <p:cNvPr name="TextBox 21" id="21"/>
          <p:cNvSpPr txBox="true"/>
          <p:nvPr/>
        </p:nvSpPr>
        <p:spPr>
          <a:xfrm rot="0">
            <a:off x="9394899" y="6587498"/>
            <a:ext cx="1934487" cy="1260470"/>
          </a:xfrm>
          <a:prstGeom prst="rect">
            <a:avLst/>
          </a:prstGeom>
        </p:spPr>
        <p:txBody>
          <a:bodyPr anchor="t" rtlCol="false" tIns="0" lIns="0" bIns="0" rIns="0">
            <a:spAutoFit/>
          </a:bodyPr>
          <a:lstStyle/>
          <a:p>
            <a:pPr algn="l">
              <a:lnSpc>
                <a:spcPts val="9409"/>
              </a:lnSpc>
            </a:pPr>
            <a:r>
              <a:rPr lang="en-US" sz="9801" spc="-803">
                <a:solidFill>
                  <a:srgbClr val="000000"/>
                </a:solidFill>
                <a:latin typeface="DM Sans"/>
                <a:ea typeface="DM Sans"/>
                <a:cs typeface="DM Sans"/>
                <a:sym typeface="DM Sans"/>
              </a:rPr>
              <a:t>03.</a:t>
            </a:r>
          </a:p>
        </p:txBody>
      </p:sp>
      <p:sp>
        <p:nvSpPr>
          <p:cNvPr name="TextBox 22" id="22"/>
          <p:cNvSpPr txBox="true"/>
          <p:nvPr/>
        </p:nvSpPr>
        <p:spPr>
          <a:xfrm rot="0">
            <a:off x="11864080" y="5942968"/>
            <a:ext cx="5966736" cy="3771900"/>
          </a:xfrm>
          <a:prstGeom prst="rect">
            <a:avLst/>
          </a:prstGeom>
        </p:spPr>
        <p:txBody>
          <a:bodyPr anchor="t" rtlCol="false" tIns="0" lIns="0" bIns="0" rIns="0">
            <a:spAutoFit/>
          </a:bodyPr>
          <a:lstStyle/>
          <a:p>
            <a:pPr algn="just" marL="0" indent="0" lvl="0">
              <a:lnSpc>
                <a:spcPts val="2700"/>
              </a:lnSpc>
              <a:spcBef>
                <a:spcPct val="0"/>
              </a:spcBef>
            </a:pPr>
            <a:r>
              <a:rPr lang="en-US" sz="2000" spc="32">
                <a:solidFill>
                  <a:srgbClr val="000000"/>
                </a:solidFill>
                <a:latin typeface="DM Sans"/>
                <a:ea typeface="DM Sans"/>
                <a:cs typeface="DM Sans"/>
                <a:sym typeface="DM Sans"/>
              </a:rPr>
              <a:t>De-Carbify can be implemented relatively easily by leveraging existing technology stacks and cloud services. The use of widely adopted frameworks like React.js and Node.js ensures rapid development and scalability. The platform’s effectiveness lies in its ability to engage users through gamification, providing both individual and collective incentives to reduce carbon footprints, thereby driving substantial behavioral change and measurable environmental impact.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285" y="1573754"/>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1773297" y="2185321"/>
            <a:ext cx="5956731" cy="6527925"/>
          </a:xfrm>
          <a:custGeom>
            <a:avLst/>
            <a:gdLst/>
            <a:ahLst/>
            <a:cxnLst/>
            <a:rect r="r" b="b" t="t" l="l"/>
            <a:pathLst>
              <a:path h="6527925" w="5956731">
                <a:moveTo>
                  <a:pt x="0" y="0"/>
                </a:moveTo>
                <a:lnTo>
                  <a:pt x="5956731" y="0"/>
                </a:lnTo>
                <a:lnTo>
                  <a:pt x="5956731" y="6527925"/>
                </a:lnTo>
                <a:lnTo>
                  <a:pt x="0" y="6527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219200"/>
            <a:ext cx="8092094" cy="33870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Metrics used to analyse the solution</a:t>
            </a:r>
          </a:p>
        </p:txBody>
      </p:sp>
      <p:sp>
        <p:nvSpPr>
          <p:cNvPr name="TextBox 6" id="6"/>
          <p:cNvSpPr txBox="true"/>
          <p:nvPr/>
        </p:nvSpPr>
        <p:spPr>
          <a:xfrm rot="0">
            <a:off x="1504950" y="4798032"/>
            <a:ext cx="9192463" cy="5316855"/>
          </a:xfrm>
          <a:prstGeom prst="rect">
            <a:avLst/>
          </a:prstGeom>
        </p:spPr>
        <p:txBody>
          <a:bodyPr anchor="t" rtlCol="false" tIns="0" lIns="0" bIns="0" rIns="0">
            <a:spAutoFit/>
          </a:bodyPr>
          <a:lstStyle/>
          <a:p>
            <a:pPr algn="l" marL="518157" indent="-259078" lvl="1">
              <a:lnSpc>
                <a:spcPts val="3239"/>
              </a:lnSpc>
              <a:spcBef>
                <a:spcPct val="0"/>
              </a:spcBef>
              <a:buFont typeface="Arial"/>
              <a:buChar char="•"/>
            </a:pPr>
            <a:r>
              <a:rPr lang="en-US" sz="2399" spc="143">
                <a:solidFill>
                  <a:srgbClr val="000000"/>
                </a:solidFill>
                <a:latin typeface="DM Sans"/>
                <a:ea typeface="DM Sans"/>
                <a:cs typeface="DM Sans"/>
                <a:sym typeface="DM Sans"/>
              </a:rPr>
              <a:t>Ca</a:t>
            </a:r>
            <a:r>
              <a:rPr lang="en-US" sz="2399" spc="143" u="none">
                <a:solidFill>
                  <a:srgbClr val="000000"/>
                </a:solidFill>
                <a:latin typeface="DM Sans"/>
                <a:ea typeface="DM Sans"/>
                <a:cs typeface="DM Sans"/>
                <a:sym typeface="DM Sans"/>
              </a:rPr>
              <a:t>rbon Reduction: Measure the decrease in carbon emissions over time for individual users and businesses.</a:t>
            </a:r>
          </a:p>
          <a:p>
            <a:pPr algn="l" marL="518157" indent="-259078" lvl="1">
              <a:lnSpc>
                <a:spcPts val="3239"/>
              </a:lnSpc>
              <a:spcBef>
                <a:spcPct val="0"/>
              </a:spcBef>
              <a:buFont typeface="Arial"/>
              <a:buChar char="•"/>
            </a:pPr>
            <a:r>
              <a:rPr lang="en-US" sz="2399" spc="143" u="none">
                <a:solidFill>
                  <a:srgbClr val="000000"/>
                </a:solidFill>
                <a:latin typeface="DM Sans"/>
                <a:ea typeface="DM Sans"/>
                <a:cs typeface="DM Sans"/>
                <a:sym typeface="DM Sans"/>
              </a:rPr>
              <a:t>User Engagement: Track participation in challenges, goal completion rates, and active user growth.</a:t>
            </a:r>
          </a:p>
          <a:p>
            <a:pPr algn="l" marL="518157" indent="-259078" lvl="1">
              <a:lnSpc>
                <a:spcPts val="3239"/>
              </a:lnSpc>
              <a:spcBef>
                <a:spcPct val="0"/>
              </a:spcBef>
              <a:buFont typeface="Arial"/>
              <a:buChar char="•"/>
            </a:pPr>
            <a:r>
              <a:rPr lang="en-US" sz="2399" spc="143" u="none">
                <a:solidFill>
                  <a:srgbClr val="000000"/>
                </a:solidFill>
                <a:latin typeface="DM Sans"/>
                <a:ea typeface="DM Sans"/>
                <a:cs typeface="DM Sans"/>
                <a:sym typeface="DM Sans"/>
              </a:rPr>
              <a:t>Behavioral Change: Analyze shifts in tech usage patterns and adoption of sustainable practices.</a:t>
            </a:r>
          </a:p>
          <a:p>
            <a:pPr algn="l" marL="518157" indent="-259078" lvl="1">
              <a:lnSpc>
                <a:spcPts val="3239"/>
              </a:lnSpc>
              <a:spcBef>
                <a:spcPct val="0"/>
              </a:spcBef>
              <a:buFont typeface="Arial"/>
              <a:buChar char="•"/>
            </a:pPr>
            <a:r>
              <a:rPr lang="en-US" sz="2399" spc="143" u="none">
                <a:solidFill>
                  <a:srgbClr val="000000"/>
                </a:solidFill>
                <a:latin typeface="DM Sans"/>
                <a:ea typeface="DM Sans"/>
                <a:cs typeface="DM Sans"/>
                <a:sym typeface="DM Sans"/>
              </a:rPr>
              <a:t>Product Adoption: Monitor the purchase and usage of energy-efficient products from the marketplace.</a:t>
            </a:r>
          </a:p>
          <a:p>
            <a:pPr algn="l" marL="518157" indent="-259078" lvl="1">
              <a:lnSpc>
                <a:spcPts val="3239"/>
              </a:lnSpc>
              <a:spcBef>
                <a:spcPct val="0"/>
              </a:spcBef>
              <a:buFont typeface="Arial"/>
              <a:buChar char="•"/>
            </a:pPr>
            <a:r>
              <a:rPr lang="en-US" sz="2399" spc="143" u="none">
                <a:solidFill>
                  <a:srgbClr val="000000"/>
                </a:solidFill>
                <a:latin typeface="DM Sans"/>
                <a:ea typeface="DM Sans"/>
                <a:cs typeface="DM Sans"/>
                <a:sym typeface="DM Sans"/>
              </a:rPr>
              <a:t>Community Impact: Assess collective carbon reduction within communities and organizations using De-Carbify.</a:t>
            </a:r>
          </a:p>
          <a:p>
            <a:pPr algn="l" marL="0" indent="0" lvl="0">
              <a:lnSpc>
                <a:spcPts val="323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671265"/>
            <a:ext cx="7848753"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Frameworks/Tech Used</a:t>
            </a:r>
          </a:p>
        </p:txBody>
      </p:sp>
      <p:sp>
        <p:nvSpPr>
          <p:cNvPr name="TextBox 6" id="6"/>
          <p:cNvSpPr txBox="true"/>
          <p:nvPr/>
        </p:nvSpPr>
        <p:spPr>
          <a:xfrm rot="0">
            <a:off x="7784370" y="3284766"/>
            <a:ext cx="10130296" cy="7127964"/>
          </a:xfrm>
          <a:prstGeom prst="rect">
            <a:avLst/>
          </a:prstGeom>
        </p:spPr>
        <p:txBody>
          <a:bodyPr anchor="t" rtlCol="false" tIns="0" lIns="0" bIns="0" rIns="0">
            <a:spAutoFit/>
          </a:bodyPr>
          <a:lstStyle/>
          <a:p>
            <a:pPr algn="l" marL="610707" indent="-305353" lvl="1">
              <a:lnSpc>
                <a:spcPts val="3818"/>
              </a:lnSpc>
              <a:spcBef>
                <a:spcPct val="0"/>
              </a:spcBef>
              <a:buFont typeface="Arial"/>
              <a:buChar char="•"/>
            </a:pPr>
            <a:r>
              <a:rPr lang="en-US" sz="2828" spc="169">
                <a:solidFill>
                  <a:srgbClr val="000000"/>
                </a:solidFill>
                <a:latin typeface="DM Sans"/>
                <a:ea typeface="DM Sans"/>
                <a:cs typeface="DM Sans"/>
                <a:sym typeface="DM Sans"/>
              </a:rPr>
              <a:t>Fr</a:t>
            </a:r>
            <a:r>
              <a:rPr lang="en-US" sz="2828" spc="169" u="none">
                <a:solidFill>
                  <a:srgbClr val="000000"/>
                </a:solidFill>
                <a:latin typeface="DM Sans"/>
                <a:ea typeface="DM Sans"/>
                <a:cs typeface="DM Sans"/>
                <a:sym typeface="DM Sans"/>
              </a:rPr>
              <a:t>ontend: React.js for the web app, Flutter for the mobile app.</a:t>
            </a:r>
          </a:p>
          <a:p>
            <a:pPr algn="l" marL="610707" indent="-305353" lvl="1">
              <a:lnSpc>
                <a:spcPts val="3818"/>
              </a:lnSpc>
              <a:spcBef>
                <a:spcPct val="0"/>
              </a:spcBef>
              <a:buFont typeface="Arial"/>
              <a:buChar char="•"/>
            </a:pPr>
            <a:r>
              <a:rPr lang="en-US" sz="2828" spc="169" u="none">
                <a:solidFill>
                  <a:srgbClr val="000000"/>
                </a:solidFill>
                <a:latin typeface="DM Sans"/>
                <a:ea typeface="DM Sans"/>
                <a:cs typeface="DM Sans"/>
                <a:sym typeface="DM Sans"/>
              </a:rPr>
              <a:t>Backend: Node.js with Express.js for server-side logic.</a:t>
            </a:r>
          </a:p>
          <a:p>
            <a:pPr algn="l" marL="610707" indent="-305353" lvl="1">
              <a:lnSpc>
                <a:spcPts val="3818"/>
              </a:lnSpc>
              <a:spcBef>
                <a:spcPct val="0"/>
              </a:spcBef>
              <a:buFont typeface="Arial"/>
              <a:buChar char="•"/>
            </a:pPr>
            <a:r>
              <a:rPr lang="en-US" sz="2828" spc="169" u="none">
                <a:solidFill>
                  <a:srgbClr val="000000"/>
                </a:solidFill>
                <a:latin typeface="DM Sans"/>
                <a:ea typeface="DM Sans"/>
                <a:cs typeface="DM Sans"/>
                <a:sym typeface="DM Sans"/>
              </a:rPr>
              <a:t>Database: MongoDB for scalable, NoSQL data storage.</a:t>
            </a:r>
          </a:p>
          <a:p>
            <a:pPr algn="l" marL="610707" indent="-305353" lvl="1">
              <a:lnSpc>
                <a:spcPts val="3818"/>
              </a:lnSpc>
              <a:spcBef>
                <a:spcPct val="0"/>
              </a:spcBef>
              <a:buFont typeface="Arial"/>
              <a:buChar char="•"/>
            </a:pPr>
            <a:r>
              <a:rPr lang="en-US" sz="2828" spc="169" u="none">
                <a:solidFill>
                  <a:srgbClr val="000000"/>
                </a:solidFill>
                <a:latin typeface="DM Sans"/>
                <a:ea typeface="DM Sans"/>
                <a:cs typeface="DM Sans"/>
                <a:sym typeface="DM Sans"/>
              </a:rPr>
              <a:t>Cloud Services: AWS or Google Cloud for hosting, data processing, and machine learning models.</a:t>
            </a:r>
          </a:p>
          <a:p>
            <a:pPr algn="l" marL="610707" indent="-305353" lvl="1">
              <a:lnSpc>
                <a:spcPts val="3818"/>
              </a:lnSpc>
              <a:spcBef>
                <a:spcPct val="0"/>
              </a:spcBef>
              <a:buFont typeface="Arial"/>
              <a:buChar char="•"/>
            </a:pPr>
            <a:r>
              <a:rPr lang="en-US" sz="2828" spc="169" u="none">
                <a:solidFill>
                  <a:srgbClr val="000000"/>
                </a:solidFill>
                <a:latin typeface="DM Sans"/>
                <a:ea typeface="DM Sans"/>
                <a:cs typeface="DM Sans"/>
                <a:sym typeface="DM Sans"/>
              </a:rPr>
              <a:t>Machine Learning: TensorFlow or PyTorch for carbon footprint estimation and personalized recommendations.</a:t>
            </a:r>
          </a:p>
          <a:p>
            <a:pPr algn="l" marL="610707" indent="-305353" lvl="1">
              <a:lnSpc>
                <a:spcPts val="3818"/>
              </a:lnSpc>
              <a:spcBef>
                <a:spcPct val="0"/>
              </a:spcBef>
              <a:buFont typeface="Arial"/>
              <a:buChar char="•"/>
            </a:pPr>
            <a:r>
              <a:rPr lang="en-US" sz="2828" spc="169" u="none">
                <a:solidFill>
                  <a:srgbClr val="000000"/>
                </a:solidFill>
                <a:latin typeface="DM Sans"/>
                <a:ea typeface="DM Sans"/>
                <a:cs typeface="DM Sans"/>
                <a:sym typeface="DM Sans"/>
              </a:rPr>
              <a:t>APIs: Integration with energy usage APIs, carbon accounting standards, and third-party sustainability platforms.</a:t>
            </a:r>
          </a:p>
          <a:p>
            <a:pPr algn="l" marL="0" indent="0" lvl="0">
              <a:lnSpc>
                <a:spcPts val="3818"/>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6595378"/>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028700" y="1028700"/>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28700" y="6598786"/>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5" id="15"/>
          <p:cNvSpPr/>
          <p:nvPr/>
        </p:nvSpPr>
        <p:spPr>
          <a:xfrm flipH="false" flipV="false" rot="-10800000">
            <a:off x="7938627" y="1854553"/>
            <a:ext cx="2005274" cy="900550"/>
          </a:xfrm>
          <a:custGeom>
            <a:avLst/>
            <a:gdLst/>
            <a:ahLst/>
            <a:cxnLst/>
            <a:rect r="r" b="b" t="t" l="l"/>
            <a:pathLst>
              <a:path h="900550" w="2005274">
                <a:moveTo>
                  <a:pt x="0" y="0"/>
                </a:moveTo>
                <a:lnTo>
                  <a:pt x="2005274" y="0"/>
                </a:lnTo>
                <a:lnTo>
                  <a:pt x="2005274" y="900550"/>
                </a:lnTo>
                <a:lnTo>
                  <a:pt x="0" y="900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5400000">
            <a:off x="2995019" y="4782302"/>
            <a:ext cx="1848516" cy="830152"/>
          </a:xfrm>
          <a:custGeom>
            <a:avLst/>
            <a:gdLst/>
            <a:ahLst/>
            <a:cxnLst/>
            <a:rect r="r" b="b" t="t" l="l"/>
            <a:pathLst>
              <a:path h="830152" w="1848516">
                <a:moveTo>
                  <a:pt x="0" y="0"/>
                </a:moveTo>
                <a:lnTo>
                  <a:pt x="1848516" y="0"/>
                </a:lnTo>
                <a:lnTo>
                  <a:pt x="1848516" y="830152"/>
                </a:lnTo>
                <a:lnTo>
                  <a:pt x="0" y="830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5400000">
            <a:off x="13362898" y="4801372"/>
            <a:ext cx="1917746" cy="861242"/>
          </a:xfrm>
          <a:custGeom>
            <a:avLst/>
            <a:gdLst/>
            <a:ahLst/>
            <a:cxnLst/>
            <a:rect r="r" b="b" t="t" l="l"/>
            <a:pathLst>
              <a:path h="861242" w="1917746">
                <a:moveTo>
                  <a:pt x="0" y="0"/>
                </a:moveTo>
                <a:lnTo>
                  <a:pt x="1917746" y="0"/>
                </a:lnTo>
                <a:lnTo>
                  <a:pt x="1917746" y="861242"/>
                </a:lnTo>
                <a:lnTo>
                  <a:pt x="0" y="8612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8158625" y="7917049"/>
            <a:ext cx="2066001" cy="927822"/>
          </a:xfrm>
          <a:custGeom>
            <a:avLst/>
            <a:gdLst/>
            <a:ahLst/>
            <a:cxnLst/>
            <a:rect r="r" b="b" t="t" l="l"/>
            <a:pathLst>
              <a:path h="927822" w="2066001">
                <a:moveTo>
                  <a:pt x="0" y="0"/>
                </a:moveTo>
                <a:lnTo>
                  <a:pt x="2066000" y="0"/>
                </a:lnTo>
                <a:lnTo>
                  <a:pt x="2066000" y="927822"/>
                </a:lnTo>
                <a:lnTo>
                  <a:pt x="0" y="9278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1552682" y="6889299"/>
            <a:ext cx="1541626" cy="2055501"/>
          </a:xfrm>
          <a:custGeom>
            <a:avLst/>
            <a:gdLst/>
            <a:ahLst/>
            <a:cxnLst/>
            <a:rect r="r" b="b" t="t" l="l"/>
            <a:pathLst>
              <a:path h="2055501" w="1541626">
                <a:moveTo>
                  <a:pt x="0" y="0"/>
                </a:moveTo>
                <a:lnTo>
                  <a:pt x="1541626" y="0"/>
                </a:lnTo>
                <a:lnTo>
                  <a:pt x="1541626" y="2055501"/>
                </a:lnTo>
                <a:lnTo>
                  <a:pt x="0" y="20555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0">
            <a:off x="11944417" y="7066570"/>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11944417" y="1547255"/>
            <a:ext cx="1521152" cy="1697240"/>
          </a:xfrm>
          <a:custGeom>
            <a:avLst/>
            <a:gdLst/>
            <a:ahLst/>
            <a:cxnLst/>
            <a:rect r="r" b="b" t="t" l="l"/>
            <a:pathLst>
              <a:path h="1697240" w="1521152">
                <a:moveTo>
                  <a:pt x="0" y="0"/>
                </a:moveTo>
                <a:lnTo>
                  <a:pt x="1521152" y="0"/>
                </a:lnTo>
                <a:lnTo>
                  <a:pt x="1521152" y="1697240"/>
                </a:lnTo>
                <a:lnTo>
                  <a:pt x="0" y="1697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3" id="23"/>
          <p:cNvSpPr txBox="true"/>
          <p:nvPr/>
        </p:nvSpPr>
        <p:spPr>
          <a:xfrm rot="0">
            <a:off x="13624152" y="1288874"/>
            <a:ext cx="3903074" cy="2107946"/>
          </a:xfrm>
          <a:prstGeom prst="rect">
            <a:avLst/>
          </a:prstGeom>
        </p:spPr>
        <p:txBody>
          <a:bodyPr anchor="t" rtlCol="false" tIns="0" lIns="0" bIns="0" rIns="0">
            <a:spAutoFit/>
          </a:bodyPr>
          <a:lstStyle/>
          <a:p>
            <a:pPr algn="l" marL="0" indent="0" lvl="0">
              <a:lnSpc>
                <a:spcPts val="5662"/>
              </a:lnSpc>
              <a:spcBef>
                <a:spcPct val="0"/>
              </a:spcBef>
            </a:pPr>
            <a:r>
              <a:rPr lang="en-US" sz="3800">
                <a:solidFill>
                  <a:srgbClr val="000000"/>
                </a:solidFill>
                <a:latin typeface="DM Sans"/>
                <a:ea typeface="DM Sans"/>
                <a:cs typeface="DM Sans"/>
                <a:sym typeface="DM Sans"/>
              </a:rPr>
              <a:t>Predicts your carbon emission  over a year</a:t>
            </a:r>
          </a:p>
        </p:txBody>
      </p:sp>
      <p:sp>
        <p:nvSpPr>
          <p:cNvPr name="TextBox 24" id="24"/>
          <p:cNvSpPr txBox="true"/>
          <p:nvPr/>
        </p:nvSpPr>
        <p:spPr>
          <a:xfrm rot="0">
            <a:off x="14253100" y="6657591"/>
            <a:ext cx="2816627" cy="2331339"/>
          </a:xfrm>
          <a:prstGeom prst="rect">
            <a:avLst/>
          </a:prstGeom>
        </p:spPr>
        <p:txBody>
          <a:bodyPr anchor="t" rtlCol="false" tIns="0" lIns="0" bIns="0" rIns="0">
            <a:spAutoFit/>
          </a:bodyPr>
          <a:lstStyle/>
          <a:p>
            <a:pPr algn="l" marL="0" indent="0" lvl="0">
              <a:lnSpc>
                <a:spcPts val="6258"/>
              </a:lnSpc>
              <a:spcBef>
                <a:spcPct val="0"/>
              </a:spcBef>
            </a:pPr>
            <a:r>
              <a:rPr lang="en-US" sz="4200">
                <a:solidFill>
                  <a:srgbClr val="000000"/>
                </a:solidFill>
                <a:latin typeface="DM Sans"/>
                <a:ea typeface="DM Sans"/>
                <a:cs typeface="DM Sans"/>
                <a:sym typeface="DM Sans"/>
              </a:rPr>
              <a:t>Analyses your cabon emission</a:t>
            </a:r>
          </a:p>
        </p:txBody>
      </p:sp>
      <p:sp>
        <p:nvSpPr>
          <p:cNvPr name="TextBox 25" id="25"/>
          <p:cNvSpPr txBox="true"/>
          <p:nvPr/>
        </p:nvSpPr>
        <p:spPr>
          <a:xfrm rot="0">
            <a:off x="3458475" y="1432955"/>
            <a:ext cx="2816627" cy="1540767"/>
          </a:xfrm>
          <a:prstGeom prst="rect">
            <a:avLst/>
          </a:prstGeom>
        </p:spPr>
        <p:txBody>
          <a:bodyPr anchor="t" rtlCol="false" tIns="0" lIns="0" bIns="0" rIns="0">
            <a:spAutoFit/>
          </a:bodyPr>
          <a:lstStyle/>
          <a:p>
            <a:pPr algn="l" marL="0" indent="0" lvl="0">
              <a:lnSpc>
                <a:spcPts val="6257"/>
              </a:lnSpc>
            </a:pPr>
            <a:r>
              <a:rPr lang="en-US" sz="4199">
                <a:solidFill>
                  <a:srgbClr val="000000"/>
                </a:solidFill>
                <a:latin typeface="DM Sans"/>
                <a:ea typeface="DM Sans"/>
                <a:cs typeface="DM Sans"/>
                <a:sym typeface="DM Sans"/>
              </a:rPr>
              <a:t>Data is collected</a:t>
            </a:r>
          </a:p>
        </p:txBody>
      </p:sp>
      <p:sp>
        <p:nvSpPr>
          <p:cNvPr name="TextBox 26" id="26"/>
          <p:cNvSpPr txBox="true"/>
          <p:nvPr/>
        </p:nvSpPr>
        <p:spPr>
          <a:xfrm rot="0">
            <a:off x="3458475" y="6983726"/>
            <a:ext cx="2816627" cy="1515875"/>
          </a:xfrm>
          <a:prstGeom prst="rect">
            <a:avLst/>
          </a:prstGeom>
        </p:spPr>
        <p:txBody>
          <a:bodyPr anchor="t" rtlCol="false" tIns="0" lIns="0" bIns="0" rIns="0">
            <a:spAutoFit/>
          </a:bodyPr>
          <a:lstStyle/>
          <a:p>
            <a:pPr algn="l" marL="0" indent="0" lvl="0">
              <a:lnSpc>
                <a:spcPts val="6108"/>
              </a:lnSpc>
            </a:pPr>
            <a:r>
              <a:rPr lang="en-US" sz="4099">
                <a:solidFill>
                  <a:srgbClr val="000000"/>
                </a:solidFill>
                <a:latin typeface="DM Sans"/>
                <a:ea typeface="DM Sans"/>
                <a:cs typeface="DM Sans"/>
                <a:sym typeface="DM Sans"/>
              </a:rPr>
              <a:t>Fed to the  model</a:t>
            </a:r>
          </a:p>
        </p:txBody>
      </p:sp>
      <p:sp>
        <p:nvSpPr>
          <p:cNvPr name="TextBox 27" id="27"/>
          <p:cNvSpPr txBox="true"/>
          <p:nvPr/>
        </p:nvSpPr>
        <p:spPr>
          <a:xfrm rot="0">
            <a:off x="6995244" y="3895276"/>
            <a:ext cx="4297511" cy="2024381"/>
          </a:xfrm>
          <a:prstGeom prst="rect">
            <a:avLst/>
          </a:prstGeom>
        </p:spPr>
        <p:txBody>
          <a:bodyPr anchor="t" rtlCol="false" tIns="0" lIns="0" bIns="0" rIns="0">
            <a:spAutoFit/>
          </a:bodyPr>
          <a:lstStyle/>
          <a:p>
            <a:pPr algn="ctr" marL="0" indent="0" lvl="1">
              <a:lnSpc>
                <a:spcPts val="7760"/>
              </a:lnSpc>
              <a:spcBef>
                <a:spcPct val="0"/>
              </a:spcBef>
            </a:pPr>
            <a:r>
              <a:rPr lang="en-US" sz="8000">
                <a:solidFill>
                  <a:srgbClr val="000000"/>
                </a:solidFill>
                <a:latin typeface="DM Sans Bold"/>
                <a:ea typeface="DM Sans Bold"/>
                <a:cs typeface="DM Sans Bold"/>
                <a:sym typeface="DM Sans Bold"/>
              </a:rPr>
              <a:t>Flow Chart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36549" y="4375283"/>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ea typeface="DM Sans Bold"/>
                <a:cs typeface="DM Sans Bold"/>
                <a:sym typeface="DM Sans Bold"/>
              </a:rPr>
              <a:t>Accuracy</a:t>
            </a:r>
          </a:p>
        </p:txBody>
      </p:sp>
      <p:sp>
        <p:nvSpPr>
          <p:cNvPr name="TextBox 4" id="4"/>
          <p:cNvSpPr txBox="true"/>
          <p:nvPr/>
        </p:nvSpPr>
        <p:spPr>
          <a:xfrm rot="0">
            <a:off x="4221977" y="5550992"/>
            <a:ext cx="9844046" cy="1036321"/>
          </a:xfrm>
          <a:prstGeom prst="rect">
            <a:avLst/>
          </a:prstGeom>
        </p:spPr>
        <p:txBody>
          <a:bodyPr anchor="t" rtlCol="false" tIns="0" lIns="0" bIns="0" rIns="0">
            <a:spAutoFit/>
          </a:bodyPr>
          <a:lstStyle/>
          <a:p>
            <a:pPr algn="ctr" marL="0" indent="0" lvl="0">
              <a:lnSpc>
                <a:spcPts val="4184"/>
              </a:lnSpc>
              <a:spcBef>
                <a:spcPct val="0"/>
              </a:spcBef>
            </a:pPr>
            <a:r>
              <a:rPr lang="en-US" sz="3099" spc="185">
                <a:solidFill>
                  <a:srgbClr val="000000"/>
                </a:solidFill>
                <a:latin typeface="DM Sans"/>
                <a:ea typeface="DM Sans"/>
                <a:cs typeface="DM Sans"/>
                <a:sym typeface="DM Sans"/>
              </a:rPr>
              <a:t>Carefully based on training and validation datasets</a:t>
            </a:r>
          </a:p>
        </p:txBody>
      </p:sp>
      <p:sp>
        <p:nvSpPr>
          <p:cNvPr name="TextBox 5" id="5"/>
          <p:cNvSpPr txBox="true"/>
          <p:nvPr/>
        </p:nvSpPr>
        <p:spPr>
          <a:xfrm rot="0">
            <a:off x="5486467" y="1897558"/>
            <a:ext cx="7315066" cy="2534875"/>
          </a:xfrm>
          <a:prstGeom prst="rect">
            <a:avLst/>
          </a:prstGeom>
        </p:spPr>
        <p:txBody>
          <a:bodyPr anchor="t" rtlCol="false" tIns="0" lIns="0" bIns="0" rIns="0">
            <a:spAutoFit/>
          </a:bodyPr>
          <a:lstStyle/>
          <a:p>
            <a:pPr algn="ctr">
              <a:lnSpc>
                <a:spcPts val="18952"/>
              </a:lnSpc>
            </a:pPr>
            <a:r>
              <a:rPr lang="en-US" sz="19538">
                <a:solidFill>
                  <a:srgbClr val="000000"/>
                </a:solidFill>
                <a:latin typeface="DM Sans Bold"/>
                <a:ea typeface="DM Sans Bold"/>
                <a:cs typeface="DM Sans Bold"/>
                <a:sym typeface="DM Sans Bold"/>
              </a:rPr>
              <a:t>87%</a:t>
            </a:r>
          </a:p>
        </p:txBody>
      </p:sp>
      <p:sp>
        <p:nvSpPr>
          <p:cNvPr name="Freeform 6" id="6"/>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4" id="14"/>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5" id="15"/>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6" id="16"/>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7" id="17"/>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8" id="18"/>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986060" y="2063153"/>
            <a:ext cx="6965279" cy="4920789"/>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37791" y="0"/>
                  </a:moveTo>
                  <a:lnTo>
                    <a:pt x="1010946" y="0"/>
                  </a:lnTo>
                  <a:cubicBezTo>
                    <a:pt x="1031818" y="0"/>
                    <a:pt x="1048738" y="16920"/>
                    <a:pt x="1048738" y="37791"/>
                  </a:cubicBezTo>
                  <a:lnTo>
                    <a:pt x="1048738" y="703115"/>
                  </a:lnTo>
                  <a:cubicBezTo>
                    <a:pt x="1048738" y="723986"/>
                    <a:pt x="1031818" y="740906"/>
                    <a:pt x="1010946" y="740906"/>
                  </a:cubicBezTo>
                  <a:lnTo>
                    <a:pt x="37791" y="740906"/>
                  </a:lnTo>
                  <a:cubicBezTo>
                    <a:pt x="16920" y="740906"/>
                    <a:pt x="0" y="723986"/>
                    <a:pt x="0" y="703115"/>
                  </a:cubicBezTo>
                  <a:lnTo>
                    <a:pt x="0" y="37791"/>
                  </a:lnTo>
                  <a:cubicBezTo>
                    <a:pt x="0" y="16920"/>
                    <a:pt x="16920" y="0"/>
                    <a:pt x="37791"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8546008" y="4377385"/>
            <a:ext cx="6792118" cy="4798454"/>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38755" y="0"/>
                  </a:moveTo>
                  <a:lnTo>
                    <a:pt x="1009983" y="0"/>
                  </a:lnTo>
                  <a:cubicBezTo>
                    <a:pt x="1020261" y="0"/>
                    <a:pt x="1030119" y="4083"/>
                    <a:pt x="1037387" y="11351"/>
                  </a:cubicBezTo>
                  <a:cubicBezTo>
                    <a:pt x="1044654" y="18619"/>
                    <a:pt x="1048738" y="28476"/>
                    <a:pt x="1048738" y="38755"/>
                  </a:cubicBezTo>
                  <a:lnTo>
                    <a:pt x="1048738" y="702151"/>
                  </a:lnTo>
                  <a:cubicBezTo>
                    <a:pt x="1048738" y="712430"/>
                    <a:pt x="1044654" y="722287"/>
                    <a:pt x="1037387" y="729555"/>
                  </a:cubicBezTo>
                  <a:cubicBezTo>
                    <a:pt x="1030119" y="736823"/>
                    <a:pt x="1020261" y="740906"/>
                    <a:pt x="1009983" y="740906"/>
                  </a:cubicBezTo>
                  <a:lnTo>
                    <a:pt x="38755" y="740906"/>
                  </a:lnTo>
                  <a:cubicBezTo>
                    <a:pt x="28476" y="740906"/>
                    <a:pt x="18619" y="736823"/>
                    <a:pt x="11351" y="729555"/>
                  </a:cubicBezTo>
                  <a:cubicBezTo>
                    <a:pt x="4083" y="722287"/>
                    <a:pt x="0" y="712430"/>
                    <a:pt x="0" y="702151"/>
                  </a:cubicBezTo>
                  <a:lnTo>
                    <a:pt x="0" y="38755"/>
                  </a:lnTo>
                  <a:cubicBezTo>
                    <a:pt x="0" y="28476"/>
                    <a:pt x="4083" y="18619"/>
                    <a:pt x="11351" y="11351"/>
                  </a:cubicBezTo>
                  <a:cubicBezTo>
                    <a:pt x="18619" y="4083"/>
                    <a:pt x="28476" y="0"/>
                    <a:pt x="38755"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86060" y="2063153"/>
            <a:ext cx="6965279" cy="924547"/>
            <a:chOff x="0" y="0"/>
            <a:chExt cx="1048738" cy="139206"/>
          </a:xfrm>
        </p:grpSpPr>
        <p:sp>
          <p:nvSpPr>
            <p:cNvPr name="Freeform 10" id="10"/>
            <p:cNvSpPr/>
            <p:nvPr/>
          </p:nvSpPr>
          <p:spPr>
            <a:xfrm flipH="false" flipV="false" rot="0">
              <a:off x="0" y="0"/>
              <a:ext cx="1048738" cy="139206"/>
            </a:xfrm>
            <a:custGeom>
              <a:avLst/>
              <a:gdLst/>
              <a:ahLst/>
              <a:cxnLst/>
              <a:rect r="r" b="b" t="t" l="l"/>
              <a:pathLst>
                <a:path h="139206" w="1048738">
                  <a:moveTo>
                    <a:pt x="18896" y="0"/>
                  </a:moveTo>
                  <a:lnTo>
                    <a:pt x="1029842" y="0"/>
                  </a:lnTo>
                  <a:cubicBezTo>
                    <a:pt x="1034853" y="0"/>
                    <a:pt x="1039660" y="1991"/>
                    <a:pt x="1043203" y="5534"/>
                  </a:cubicBezTo>
                  <a:cubicBezTo>
                    <a:pt x="1046747" y="9078"/>
                    <a:pt x="1048738" y="13884"/>
                    <a:pt x="1048738" y="18896"/>
                  </a:cubicBezTo>
                  <a:lnTo>
                    <a:pt x="1048738" y="120310"/>
                  </a:lnTo>
                  <a:cubicBezTo>
                    <a:pt x="1048738" y="125322"/>
                    <a:pt x="1046747" y="130128"/>
                    <a:pt x="1043203" y="133671"/>
                  </a:cubicBezTo>
                  <a:cubicBezTo>
                    <a:pt x="1039660" y="137215"/>
                    <a:pt x="1034853" y="139206"/>
                    <a:pt x="1029842" y="139206"/>
                  </a:cubicBezTo>
                  <a:lnTo>
                    <a:pt x="18896" y="139206"/>
                  </a:lnTo>
                  <a:cubicBezTo>
                    <a:pt x="13884" y="139206"/>
                    <a:pt x="9078" y="137215"/>
                    <a:pt x="5534" y="133671"/>
                  </a:cubicBezTo>
                  <a:cubicBezTo>
                    <a:pt x="1991" y="130128"/>
                    <a:pt x="0" y="125322"/>
                    <a:pt x="0" y="120310"/>
                  </a:cubicBezTo>
                  <a:lnTo>
                    <a:pt x="0" y="18896"/>
                  </a:lnTo>
                  <a:cubicBezTo>
                    <a:pt x="0" y="13884"/>
                    <a:pt x="1991" y="9078"/>
                    <a:pt x="5534" y="5534"/>
                  </a:cubicBezTo>
                  <a:cubicBezTo>
                    <a:pt x="9078" y="1991"/>
                    <a:pt x="13884" y="0"/>
                    <a:pt x="18896" y="0"/>
                  </a:cubicBezTo>
                  <a:close/>
                </a:path>
              </a:pathLst>
            </a:custGeom>
            <a:solidFill>
              <a:srgbClr val="FFFFFF"/>
            </a:solidFill>
            <a:ln w="19050" cap="sq">
              <a:solidFill>
                <a:srgbClr val="000000"/>
              </a:solidFill>
              <a:prstDash val="solid"/>
              <a:miter/>
            </a:ln>
          </p:spPr>
        </p:sp>
        <p:sp>
          <p:nvSpPr>
            <p:cNvPr name="TextBox 11" id="11"/>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8546008" y="4377385"/>
            <a:ext cx="6792118" cy="901562"/>
            <a:chOff x="0" y="0"/>
            <a:chExt cx="1048738" cy="139206"/>
          </a:xfrm>
        </p:grpSpPr>
        <p:sp>
          <p:nvSpPr>
            <p:cNvPr name="Freeform 13" id="13"/>
            <p:cNvSpPr/>
            <p:nvPr/>
          </p:nvSpPr>
          <p:spPr>
            <a:xfrm flipH="false" flipV="false" rot="0">
              <a:off x="0" y="0"/>
              <a:ext cx="1048738" cy="139206"/>
            </a:xfrm>
            <a:custGeom>
              <a:avLst/>
              <a:gdLst/>
              <a:ahLst/>
              <a:cxnLst/>
              <a:rect r="r" b="b" t="t" l="l"/>
              <a:pathLst>
                <a:path h="139206" w="1048738">
                  <a:moveTo>
                    <a:pt x="19377" y="0"/>
                  </a:moveTo>
                  <a:lnTo>
                    <a:pt x="1029360" y="0"/>
                  </a:lnTo>
                  <a:cubicBezTo>
                    <a:pt x="1040062" y="0"/>
                    <a:pt x="1048738" y="8675"/>
                    <a:pt x="1048738" y="19377"/>
                  </a:cubicBezTo>
                  <a:lnTo>
                    <a:pt x="1048738" y="119829"/>
                  </a:lnTo>
                  <a:cubicBezTo>
                    <a:pt x="1048738" y="130530"/>
                    <a:pt x="1040062" y="139206"/>
                    <a:pt x="1029360" y="139206"/>
                  </a:cubicBezTo>
                  <a:lnTo>
                    <a:pt x="19377" y="139206"/>
                  </a:lnTo>
                  <a:cubicBezTo>
                    <a:pt x="8675" y="139206"/>
                    <a:pt x="0" y="130530"/>
                    <a:pt x="0" y="119829"/>
                  </a:cubicBezTo>
                  <a:lnTo>
                    <a:pt x="0" y="19377"/>
                  </a:lnTo>
                  <a:cubicBezTo>
                    <a:pt x="0" y="8675"/>
                    <a:pt x="8675" y="0"/>
                    <a:pt x="19377" y="0"/>
                  </a:cubicBezTo>
                  <a:close/>
                </a:path>
              </a:pathLst>
            </a:custGeom>
            <a:solidFill>
              <a:srgbClr val="FFFFFF"/>
            </a:solidFill>
            <a:ln w="19050" cap="sq">
              <a:solidFill>
                <a:srgbClr val="000000"/>
              </a:solidFill>
              <a:prstDash val="solid"/>
              <a:miter/>
            </a:ln>
          </p:spPr>
        </p:sp>
        <p:sp>
          <p:nvSpPr>
            <p:cNvPr name="TextBox 14" id="14"/>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124300" y="1705524"/>
            <a:ext cx="3032484" cy="6646539"/>
          </a:xfrm>
          <a:custGeom>
            <a:avLst/>
            <a:gdLst/>
            <a:ahLst/>
            <a:cxnLst/>
            <a:rect r="r" b="b" t="t" l="l"/>
            <a:pathLst>
              <a:path h="6646539" w="3032484">
                <a:moveTo>
                  <a:pt x="0" y="0"/>
                </a:moveTo>
                <a:lnTo>
                  <a:pt x="3032483" y="0"/>
                </a:lnTo>
                <a:lnTo>
                  <a:pt x="3032483" y="6646539"/>
                </a:lnTo>
                <a:lnTo>
                  <a:pt x="0" y="66465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1424339" y="2323165"/>
            <a:ext cx="5169859" cy="479102"/>
          </a:xfrm>
          <a:prstGeom prst="rect">
            <a:avLst/>
          </a:prstGeom>
        </p:spPr>
        <p:txBody>
          <a:bodyPr anchor="t" rtlCol="false" tIns="0" lIns="0" bIns="0" rIns="0">
            <a:spAutoFit/>
          </a:bodyPr>
          <a:lstStyle/>
          <a:p>
            <a:pPr algn="l">
              <a:lnSpc>
                <a:spcPts val="3800"/>
              </a:lnSpc>
            </a:pPr>
            <a:r>
              <a:rPr lang="en-US" sz="3248">
                <a:solidFill>
                  <a:srgbClr val="000000"/>
                </a:solidFill>
                <a:latin typeface="DM Sans Bold"/>
                <a:ea typeface="DM Sans Bold"/>
                <a:cs typeface="DM Sans Bold"/>
                <a:sym typeface="DM Sans Bold"/>
              </a:rPr>
              <a:t>Assumptions</a:t>
            </a:r>
          </a:p>
        </p:txBody>
      </p:sp>
      <p:sp>
        <p:nvSpPr>
          <p:cNvPr name="TextBox 17" id="17"/>
          <p:cNvSpPr txBox="true"/>
          <p:nvPr/>
        </p:nvSpPr>
        <p:spPr>
          <a:xfrm rot="0">
            <a:off x="9045225" y="4631170"/>
            <a:ext cx="5041332" cy="488728"/>
          </a:xfrm>
          <a:prstGeom prst="rect">
            <a:avLst/>
          </a:prstGeom>
        </p:spPr>
        <p:txBody>
          <a:bodyPr anchor="t" rtlCol="false" tIns="0" lIns="0" bIns="0" rIns="0">
            <a:spAutoFit/>
          </a:bodyPr>
          <a:lstStyle/>
          <a:p>
            <a:pPr algn="l">
              <a:lnSpc>
                <a:spcPts val="3831"/>
              </a:lnSpc>
            </a:pPr>
            <a:r>
              <a:rPr lang="en-US" sz="3275">
                <a:solidFill>
                  <a:srgbClr val="000000"/>
                </a:solidFill>
                <a:latin typeface="DM Sans Bold"/>
                <a:ea typeface="DM Sans Bold"/>
                <a:cs typeface="DM Sans Bold"/>
                <a:sym typeface="DM Sans Bold"/>
              </a:rPr>
              <a:t>Constraints</a:t>
            </a:r>
          </a:p>
        </p:txBody>
      </p:sp>
      <p:sp>
        <p:nvSpPr>
          <p:cNvPr name="TextBox 18" id="18"/>
          <p:cNvSpPr txBox="true"/>
          <p:nvPr/>
        </p:nvSpPr>
        <p:spPr>
          <a:xfrm rot="0">
            <a:off x="1424339" y="3612971"/>
            <a:ext cx="5720837" cy="2674390"/>
          </a:xfrm>
          <a:prstGeom prst="rect">
            <a:avLst/>
          </a:prstGeom>
        </p:spPr>
        <p:txBody>
          <a:bodyPr anchor="t" rtlCol="false" tIns="0" lIns="0" bIns="0" rIns="0">
            <a:spAutoFit/>
          </a:bodyPr>
          <a:lstStyle/>
          <a:p>
            <a:pPr algn="l" marL="563941" indent="-281971" lvl="1">
              <a:lnSpc>
                <a:spcPts val="3526"/>
              </a:lnSpc>
              <a:buFont typeface="Arial"/>
              <a:buChar char="•"/>
            </a:pPr>
            <a:r>
              <a:rPr lang="en-US" sz="2612" spc="156">
                <a:solidFill>
                  <a:srgbClr val="000000"/>
                </a:solidFill>
                <a:latin typeface="DM Sans"/>
                <a:ea typeface="DM Sans"/>
                <a:cs typeface="DM Sans"/>
                <a:sym typeface="DM Sans"/>
              </a:rPr>
              <a:t>Users have access to data on their device usage.</a:t>
            </a:r>
          </a:p>
          <a:p>
            <a:pPr algn="l" marL="563941" indent="-281971" lvl="1">
              <a:lnSpc>
                <a:spcPts val="3526"/>
              </a:lnSpc>
              <a:buFont typeface="Arial"/>
              <a:buChar char="•"/>
            </a:pPr>
            <a:r>
              <a:rPr lang="en-US" sz="2612" spc="156">
                <a:solidFill>
                  <a:srgbClr val="000000"/>
                </a:solidFill>
                <a:latin typeface="DM Sans"/>
                <a:ea typeface="DM Sans"/>
                <a:cs typeface="DM Sans"/>
                <a:sym typeface="DM Sans"/>
              </a:rPr>
              <a:t>Energy providers and sustainability organizations are willing to collaborate.</a:t>
            </a:r>
          </a:p>
          <a:p>
            <a:pPr algn="l">
              <a:lnSpc>
                <a:spcPts val="3526"/>
              </a:lnSpc>
              <a:spcBef>
                <a:spcPct val="0"/>
              </a:spcBef>
            </a:pPr>
          </a:p>
        </p:txBody>
      </p:sp>
      <p:sp>
        <p:nvSpPr>
          <p:cNvPr name="TextBox 19" id="19"/>
          <p:cNvSpPr txBox="true"/>
          <p:nvPr/>
        </p:nvSpPr>
        <p:spPr>
          <a:xfrm rot="0">
            <a:off x="9045225" y="5887726"/>
            <a:ext cx="5578613" cy="3056438"/>
          </a:xfrm>
          <a:prstGeom prst="rect">
            <a:avLst/>
          </a:prstGeom>
        </p:spPr>
        <p:txBody>
          <a:bodyPr anchor="t" rtlCol="false" tIns="0" lIns="0" bIns="0" rIns="0">
            <a:spAutoFit/>
          </a:bodyPr>
          <a:lstStyle/>
          <a:p>
            <a:pPr algn="l" marL="552067" indent="-276034" lvl="1">
              <a:lnSpc>
                <a:spcPts val="3452"/>
              </a:lnSpc>
              <a:spcBef>
                <a:spcPct val="0"/>
              </a:spcBef>
              <a:buFont typeface="Arial"/>
              <a:buChar char="•"/>
            </a:pPr>
            <a:r>
              <a:rPr lang="en-US" sz="2557" spc="153">
                <a:solidFill>
                  <a:srgbClr val="000000"/>
                </a:solidFill>
                <a:latin typeface="DM Sans"/>
                <a:ea typeface="DM Sans"/>
                <a:cs typeface="DM Sans"/>
                <a:sym typeface="DM Sans"/>
              </a:rPr>
              <a:t>Ensu</a:t>
            </a:r>
            <a:r>
              <a:rPr lang="en-US" sz="2557" spc="153" u="none">
                <a:solidFill>
                  <a:srgbClr val="000000"/>
                </a:solidFill>
                <a:latin typeface="DM Sans"/>
                <a:ea typeface="DM Sans"/>
                <a:cs typeface="DM Sans"/>
                <a:sym typeface="DM Sans"/>
              </a:rPr>
              <a:t>ring user data privacy while collecting detailed usage data.</a:t>
            </a:r>
          </a:p>
          <a:p>
            <a:pPr algn="l" marL="552067" indent="-276034" lvl="1">
              <a:lnSpc>
                <a:spcPts val="3452"/>
              </a:lnSpc>
              <a:spcBef>
                <a:spcPct val="0"/>
              </a:spcBef>
              <a:buFont typeface="Arial"/>
              <a:buChar char="•"/>
            </a:pPr>
            <a:r>
              <a:rPr lang="en-US" sz="2557" spc="153" u="none">
                <a:solidFill>
                  <a:srgbClr val="000000"/>
                </a:solidFill>
                <a:latin typeface="DM Sans"/>
                <a:ea typeface="DM Sans"/>
                <a:cs typeface="DM Sans"/>
                <a:sym typeface="DM Sans"/>
              </a:rPr>
              <a:t>Accurately calculating carbon footprints across a wide range of devices.</a:t>
            </a:r>
          </a:p>
          <a:p>
            <a:pPr algn="l" marL="0" indent="0" lvl="0">
              <a:lnSpc>
                <a:spcPts val="3452"/>
              </a:lnSpc>
              <a:spcBef>
                <a:spcPct val="0"/>
              </a:spcBef>
            </a:pPr>
          </a:p>
        </p:txBody>
      </p:sp>
      <p:sp>
        <p:nvSpPr>
          <p:cNvPr name="Freeform 20" id="20"/>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3" id="23"/>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4" id="24"/>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5" id="25"/>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6" id="26"/>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27" id="27"/>
          <p:cNvSpPr txBox="true"/>
          <p:nvPr/>
        </p:nvSpPr>
        <p:spPr>
          <a:xfrm rot="0">
            <a:off x="6570440" y="898439"/>
            <a:ext cx="10672930" cy="176657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ea typeface="DM Sans Bold"/>
                <a:cs typeface="DM Sans Bold"/>
                <a:sym typeface="DM Sans Bold"/>
              </a:rPr>
              <a:t>Assumptions and Constraints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DAGNokFL0DI</dc:identifier>
  <dcterms:modified xsi:type="dcterms:W3CDTF">2011-08-01T06:04:30Z</dcterms:modified>
  <cp:revision>1</cp:revision>
  <dc:title>De Carbfiy</dc:title>
</cp:coreProperties>
</file>