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90" r:id="rId9"/>
    <p:sldId id="289" r:id="rId10"/>
    <p:sldId id="271" r:id="rId11"/>
    <p:sldId id="28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88" r:id="rId23"/>
    <p:sldId id="273" r:id="rId24"/>
    <p:sldId id="274" r:id="rId25"/>
    <p:sldId id="291" r:id="rId26"/>
    <p:sldId id="275" r:id="rId27"/>
    <p:sldId id="276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0601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04957da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c204957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204957da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c204957da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204957da3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c204957da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204957da3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c204957da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04957da3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c204957da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204957da3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c204957da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204957da3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c204957da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204957da3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c204957da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204957da3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c204957da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04957da3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c204957da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04957da3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c204957da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04957da3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c204957da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204957da3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c204957da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204957da3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c204957da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204957da3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c204957da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04957da3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c204957da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04957da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c204957d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204957da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c204957d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204957da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c204957da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04957da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c204957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04957da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c204957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04957da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c204957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204957da3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c204957da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Tytuł i zawartość">
    <p:bg>
      <p:bgPr>
        <a:solidFill>
          <a:srgbClr val="003767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pg_logo_bialy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3925" y="1595000"/>
            <a:ext cx="2247641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807200" y="4406900"/>
            <a:ext cx="55656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807201" y="5615473"/>
            <a:ext cx="5565600" cy="35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Slajd tytułow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143000" y="281729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31B23"/>
              </a:buClr>
              <a:buSzPts val="1600"/>
              <a:buFont typeface="Noto Sans Symbols"/>
              <a:buChar char="▪"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8" name="Google Shape;28;p4" descr="Bez nazwy-10.pdf"/>
          <p:cNvPicPr preferRelativeResize="0"/>
          <p:nvPr/>
        </p:nvPicPr>
        <p:blipFill rotWithShape="1">
          <a:blip r:embed="rId2">
            <a:alphaModFix/>
          </a:blip>
          <a:srcRect l="6365" t="13394"/>
          <a:stretch/>
        </p:blipFill>
        <p:spPr>
          <a:xfrm>
            <a:off x="136800" y="106723"/>
            <a:ext cx="3063600" cy="14216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0" y="1431395"/>
            <a:ext cx="9144000" cy="794956"/>
          </a:xfrm>
          <a:prstGeom prst="rect">
            <a:avLst/>
          </a:prstGeom>
          <a:solidFill>
            <a:srgbClr val="E31B23"/>
          </a:solidFill>
          <a:ln>
            <a:noFill/>
          </a:ln>
        </p:spPr>
        <p:txBody>
          <a:bodyPr spcFirstLastPara="1" wrap="square" lIns="828000" tIns="2520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412" cy="4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agłówek sekcji">
  <p:cSld name="3_Nagłówek sekcji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 descr="dewiza kolor oś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4810" y="2311400"/>
            <a:ext cx="2170405" cy="25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Tytuł i zawartość">
    <p:bg>
      <p:bgPr>
        <a:solidFill>
          <a:srgbClr val="003767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 descr="pg_logo_bialy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3925" y="1595000"/>
            <a:ext cx="2247641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807200" y="4406900"/>
            <a:ext cx="55656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807201" y="5615473"/>
            <a:ext cx="5565600" cy="35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E9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measurement.2020.10754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88/1361-6501/ab4a66" TargetMode="External"/><Relationship Id="rId5" Type="http://schemas.openxmlformats.org/officeDocument/2006/relationships/hyperlink" Target="https://doi.org/10.1016/j.measurement.2022.110890" TargetMode="External"/><Relationship Id="rId4" Type="http://schemas.openxmlformats.org/officeDocument/2006/relationships/hyperlink" Target="https://doi.org/10.1016/j.measurement.2020.108702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.com/lit/ds/symlink/lm340.pdf" TargetMode="External"/><Relationship Id="rId3" Type="http://schemas.openxmlformats.org/officeDocument/2006/relationships/hyperlink" Target="http://www.fourwalledcubicle.com/LUFA.php" TargetMode="External"/><Relationship Id="rId7" Type="http://schemas.openxmlformats.org/officeDocument/2006/relationships/hyperlink" Target="https://sensirion.com/media/documents/643F9C8E/6164081E/Sensirion_Humidity_Sensors_SHTC3_Datasheet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rduino.cc/hardware/micro" TargetMode="External"/><Relationship Id="rId5" Type="http://schemas.openxmlformats.org/officeDocument/2006/relationships/hyperlink" Target="https://ww1.microchip.com/downloads/en/devicedoc/atmel-7766-8-bit-avr-atmega16u4-32u4_datasheet.pdf" TargetMode="External"/><Relationship Id="rId4" Type="http://schemas.openxmlformats.org/officeDocument/2006/relationships/hyperlink" Target="https://www.jameco.com/Jameco/Products/ProdDS/2082901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55922" y="3431540"/>
            <a:ext cx="723789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l-PL" dirty="0"/>
              <a:t>Seminarium dyplomowe magisterskie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l-PL" dirty="0" smtClean="0"/>
              <a:t>Pomiar pojemności czujnika oparty na oscylatorach relaksacyjnych i mikrokontrolerze ATmega32U4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1463925" y="5029200"/>
            <a:ext cx="62220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>
              <a:spcBef>
                <a:spcPts val="0"/>
              </a:spcBef>
              <a:buSzPct val="114285"/>
            </a:pPr>
            <a:r>
              <a:rPr lang="pl-PL" sz="2100" dirty="0"/>
              <a:t>Autor prezentacji: Arkadiusz Borowicki </a:t>
            </a:r>
            <a:endParaRPr sz="2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285"/>
              <a:buNone/>
            </a:pPr>
            <a:r>
              <a:rPr lang="pl-PL" sz="2100" dirty="0"/>
              <a:t>Opiekun: dr </a:t>
            </a:r>
            <a:r>
              <a:rPr lang="pl-PL" sz="2100" dirty="0" smtClean="0"/>
              <a:t>hab. inż. Zbigniew Czaja</a:t>
            </a:r>
            <a:endParaRPr sz="2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285"/>
              <a:buNone/>
            </a:pPr>
            <a:endParaRPr sz="2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285"/>
              <a:buNone/>
            </a:pPr>
            <a:r>
              <a:rPr lang="pl-PL" sz="2100" dirty="0"/>
              <a:t>WETI, Gdańsk 2024</a:t>
            </a:r>
            <a:endParaRPr sz="2100"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133333"/>
              <a:buNone/>
            </a:pPr>
            <a:endParaRPr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273630"/>
            <a:ext cx="6699721" cy="45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0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56890"/>
            <a:ext cx="6686550" cy="457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11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3076" name="Picture 4" descr="C:\Users\boro\Desktop\MGR\PCB\PCB_MAIN_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0" y="2298700"/>
            <a:ext cx="683876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12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4098" name="Picture 2" descr="C:\Users\boro\Desktop\MGR\PCB\PCB_MAIN_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285874"/>
            <a:ext cx="6857999" cy="4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13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5122" name="Picture 2" descr="C:\Users\boro\Desktop\MGR\PCB\OPAMPS_CONN\PCB_LT1711_LT17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6" t="26486" r="38272"/>
          <a:stretch/>
        </p:blipFill>
        <p:spPr bwMode="auto">
          <a:xfrm>
            <a:off x="1447800" y="2362199"/>
            <a:ext cx="3153915" cy="45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oro\Desktop\MGR\PCB\OPAMPS_CONN\PCB_LTC6752_TO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5" t="27465" r="38545" b="1812"/>
          <a:stretch/>
        </p:blipFill>
        <p:spPr bwMode="auto">
          <a:xfrm>
            <a:off x="4800600" y="2458425"/>
            <a:ext cx="3124200" cy="43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14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29389"/>
            <a:ext cx="5334000" cy="462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15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65945"/>
            <a:ext cx="7239000" cy="459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16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2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17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 dirty="0"/>
              <a:t>Stan prac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5271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18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209398"/>
            <a:ext cx="7469187" cy="464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19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375" cy="28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 dirty="0"/>
              <a:t>Seminarium dyplomowe magisterskie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143000" y="2817300"/>
            <a:ext cx="6858000" cy="30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sz="2800" dirty="0"/>
              <a:t>c</a:t>
            </a:r>
            <a:r>
              <a:rPr lang="pl-PL" sz="2800" dirty="0" smtClean="0"/>
              <a:t>el </a:t>
            </a:r>
            <a:r>
              <a:rPr lang="pl-PL" sz="2800" dirty="0"/>
              <a:t>pracy </a:t>
            </a:r>
            <a:r>
              <a:rPr lang="pl-PL" sz="2800" dirty="0" smtClean="0"/>
              <a:t>dyplomowej</a:t>
            </a:r>
            <a:endParaRPr sz="2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sz="2800" dirty="0"/>
              <a:t>zadania do </a:t>
            </a:r>
            <a:r>
              <a:rPr lang="pl-PL" sz="2800" dirty="0" smtClean="0"/>
              <a:t>wykonania</a:t>
            </a:r>
            <a:endParaRPr sz="2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sz="2800" dirty="0"/>
              <a:t>koncepcja </a:t>
            </a:r>
            <a:r>
              <a:rPr lang="pl-PL" sz="2800" dirty="0" smtClean="0"/>
              <a:t>rozwiązania</a:t>
            </a:r>
            <a:endParaRPr sz="2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sz="2800" dirty="0"/>
              <a:t>stan </a:t>
            </a:r>
            <a:r>
              <a:rPr lang="pl-PL" sz="2800" dirty="0" smtClean="0"/>
              <a:t>prac</a:t>
            </a:r>
            <a:endParaRPr sz="2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sz="2800" dirty="0"/>
              <a:t>nadchodzące </a:t>
            </a:r>
            <a:r>
              <a:rPr lang="pl-PL" sz="2800" dirty="0" smtClean="0"/>
              <a:t>wyzwania</a:t>
            </a:r>
            <a:endParaRPr sz="2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sz="2800" dirty="0" smtClean="0"/>
              <a:t>literatura</a:t>
            </a:r>
            <a:endParaRPr sz="28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sz="2800" dirty="0" smtClean="0"/>
              <a:t>dyskusja</a:t>
            </a:r>
            <a:endParaRPr sz="28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412" cy="4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 dirty="0"/>
              <a:t>Plan prezentacji</a:t>
            </a:r>
            <a:endParaRPr dirty="0"/>
          </a:p>
        </p:txBody>
      </p:sp>
      <p:sp>
        <p:nvSpPr>
          <p:cNvPr id="2" name="pole tekstowe 1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8375"/>
            <a:ext cx="763111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20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Stan prac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5383683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66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Nadchodzące wyzwania</a:t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318000" y="2623950"/>
            <a:ext cx="8508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pl-PL" sz="1600" dirty="0" smtClean="0">
                <a:solidFill>
                  <a:schemeClr val="dk1"/>
                </a:solidFill>
              </a:rPr>
              <a:t>Montaż komponentów na PCB kontrolera.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smtClean="0">
                <a:solidFill>
                  <a:schemeClr val="dk1"/>
                </a:solidFill>
              </a:rPr>
              <a:t>Przygotowanie aplikacji z graficznym interfejsem użytkownika.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smtClean="0">
                <a:solidFill>
                  <a:schemeClr val="dk1"/>
                </a:solidFill>
              </a:rPr>
              <a:t>Testy </a:t>
            </a:r>
            <a:r>
              <a:rPr lang="pl-PL" sz="1600" dirty="0">
                <a:solidFill>
                  <a:schemeClr val="dk1"/>
                </a:solidFill>
              </a:rPr>
              <a:t>zgodności z założeniami projektowymi.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smtClean="0">
                <a:solidFill>
                  <a:schemeClr val="dk1"/>
                </a:solidFill>
              </a:rPr>
              <a:t>Badania</a:t>
            </a:r>
            <a:r>
              <a:rPr lang="pl-PL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22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Literatura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0" y="2213378"/>
            <a:ext cx="9144000" cy="491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err="1" smtClean="0"/>
              <a:t>Meng</a:t>
            </a:r>
            <a:r>
              <a:rPr lang="pl-PL" sz="1600" dirty="0" smtClean="0"/>
              <a:t> </a:t>
            </a:r>
            <a:r>
              <a:rPr lang="pl-PL" sz="1600" dirty="0"/>
              <a:t>Y., Dean R. N.: A </a:t>
            </a:r>
            <a:r>
              <a:rPr lang="pl-PL" sz="1600" dirty="0" err="1"/>
              <a:t>Technique</a:t>
            </a:r>
            <a:r>
              <a:rPr lang="pl-PL" sz="1600" dirty="0"/>
              <a:t> for </a:t>
            </a:r>
            <a:r>
              <a:rPr lang="pl-PL" sz="1600" dirty="0" err="1"/>
              <a:t>Improving</a:t>
            </a:r>
            <a:r>
              <a:rPr lang="pl-PL" sz="1600" dirty="0"/>
              <a:t> the </a:t>
            </a:r>
            <a:r>
              <a:rPr lang="pl-PL" sz="1600" dirty="0" err="1"/>
              <a:t>Linear</a:t>
            </a:r>
            <a:r>
              <a:rPr lang="pl-PL" sz="1600" dirty="0"/>
              <a:t> Operating </a:t>
            </a:r>
            <a:r>
              <a:rPr lang="pl-PL" sz="1600" dirty="0" err="1"/>
              <a:t>Range</a:t>
            </a:r>
            <a:r>
              <a:rPr lang="pl-PL" sz="1600" dirty="0"/>
              <a:t> for a </a:t>
            </a:r>
            <a:r>
              <a:rPr lang="pl-PL" sz="1600" dirty="0" err="1"/>
              <a:t>Relative</a:t>
            </a:r>
            <a:r>
              <a:rPr lang="pl-PL" sz="1600" dirty="0"/>
              <a:t> </a:t>
            </a:r>
            <a:r>
              <a:rPr lang="pl-PL" sz="1600" dirty="0" err="1"/>
              <a:t>Phase</a:t>
            </a:r>
            <a:r>
              <a:rPr lang="pl-PL" sz="1600" dirty="0"/>
              <a:t> </a:t>
            </a:r>
            <a:r>
              <a:rPr lang="pl-PL" sz="1600" dirty="0" err="1"/>
              <a:t>Delay</a:t>
            </a:r>
            <a:r>
              <a:rPr lang="pl-PL" sz="1600" dirty="0"/>
              <a:t> </a:t>
            </a:r>
            <a:r>
              <a:rPr lang="pl-PL" sz="1600" dirty="0" err="1"/>
              <a:t>Capacitive</a:t>
            </a:r>
            <a:r>
              <a:rPr lang="pl-PL" sz="1600" dirty="0"/>
              <a:t> Sensor Interface </a:t>
            </a:r>
            <a:r>
              <a:rPr lang="pl-PL" sz="1600" dirty="0" err="1"/>
              <a:t>Circuit</a:t>
            </a:r>
            <a:r>
              <a:rPr lang="pl-PL" sz="1600" dirty="0"/>
              <a:t>. IEEE </a:t>
            </a:r>
            <a:r>
              <a:rPr lang="pl-PL" sz="1600" dirty="0" err="1"/>
              <a:t>Transactions</a:t>
            </a:r>
            <a:r>
              <a:rPr lang="pl-PL" sz="1600" dirty="0"/>
              <a:t> on Instrumentation and </a:t>
            </a:r>
            <a:r>
              <a:rPr lang="pl-PL" sz="1600" dirty="0" err="1"/>
              <a:t>Measurement</a:t>
            </a:r>
            <a:r>
              <a:rPr lang="pl-PL" sz="1600" dirty="0"/>
              <a:t> Vol. 65 (3), 2016 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smtClean="0"/>
              <a:t>Czaja Z.: A New </a:t>
            </a:r>
            <a:r>
              <a:rPr lang="pl-PL" sz="1600" dirty="0" err="1" smtClean="0"/>
              <a:t>Approach</a:t>
            </a:r>
            <a:r>
              <a:rPr lang="pl-PL" sz="1600" dirty="0" smtClean="0"/>
              <a:t> to </a:t>
            </a:r>
            <a:r>
              <a:rPr lang="pl-PL" sz="1600" dirty="0" err="1" smtClean="0"/>
              <a:t>Capacitve</a:t>
            </a:r>
            <a:r>
              <a:rPr lang="pl-PL" sz="1600" dirty="0" smtClean="0"/>
              <a:t> Sensor </a:t>
            </a:r>
            <a:r>
              <a:rPr lang="pl-PL" sz="1600" dirty="0" err="1" smtClean="0"/>
              <a:t>Measurements</a:t>
            </a:r>
            <a:r>
              <a:rPr lang="pl-PL" sz="1600" dirty="0" smtClean="0"/>
              <a:t> </a:t>
            </a:r>
            <a:r>
              <a:rPr lang="pl-PL" sz="1600" dirty="0" err="1" smtClean="0"/>
              <a:t>Based</a:t>
            </a:r>
            <a:r>
              <a:rPr lang="pl-PL" sz="1600" dirty="0" smtClean="0"/>
              <a:t> on a </a:t>
            </a:r>
            <a:r>
              <a:rPr lang="pl-PL" sz="1600" dirty="0" err="1" smtClean="0"/>
              <a:t>Microcontroller</a:t>
            </a:r>
            <a:r>
              <a:rPr lang="pl-PL" sz="1600" dirty="0" smtClean="0"/>
              <a:t> and a Three-</a:t>
            </a:r>
            <a:r>
              <a:rPr lang="pl-PL" sz="1600" dirty="0" err="1" smtClean="0"/>
              <a:t>Gate</a:t>
            </a:r>
            <a:r>
              <a:rPr lang="pl-PL" sz="1600" dirty="0" smtClean="0"/>
              <a:t> </a:t>
            </a:r>
            <a:r>
              <a:rPr lang="pl-PL" sz="1600" dirty="0" err="1" smtClean="0"/>
              <a:t>Stable</a:t>
            </a:r>
            <a:r>
              <a:rPr lang="pl-PL" sz="1600" dirty="0" smtClean="0"/>
              <a:t> RC </a:t>
            </a:r>
            <a:r>
              <a:rPr lang="pl-PL" sz="1600" dirty="0" err="1" smtClean="0"/>
              <a:t>Oscillator</a:t>
            </a:r>
            <a:r>
              <a:rPr lang="pl-PL" sz="1600" dirty="0" smtClean="0"/>
              <a:t>. </a:t>
            </a:r>
            <a:r>
              <a:rPr lang="pl-PL" sz="1600" dirty="0" err="1" smtClean="0"/>
              <a:t>Measurement</a:t>
            </a:r>
            <a:r>
              <a:rPr lang="pl-PL" sz="1600" dirty="0" smtClean="0"/>
              <a:t> Vol. 72, 2023.</a:t>
            </a:r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smtClean="0"/>
              <a:t>Czaja </a:t>
            </a:r>
            <a:r>
              <a:rPr lang="pl-PL" sz="1600" dirty="0"/>
              <a:t>Z.: A </a:t>
            </a:r>
            <a:r>
              <a:rPr lang="pl-PL" sz="1600" dirty="0" err="1"/>
              <a:t>measurement</a:t>
            </a:r>
            <a:r>
              <a:rPr lang="pl-PL" sz="1600" dirty="0"/>
              <a:t> </a:t>
            </a:r>
            <a:r>
              <a:rPr lang="pl-PL" sz="1600" dirty="0" err="1"/>
              <a:t>method</a:t>
            </a:r>
            <a:r>
              <a:rPr lang="pl-PL" sz="1600" dirty="0"/>
              <a:t> for </a:t>
            </a:r>
            <a:r>
              <a:rPr lang="pl-PL" sz="1600" dirty="0" err="1"/>
              <a:t>capacitive</a:t>
            </a:r>
            <a:r>
              <a:rPr lang="pl-PL" sz="1600" dirty="0"/>
              <a:t> </a:t>
            </a:r>
            <a:r>
              <a:rPr lang="pl-PL" sz="1600" dirty="0" err="1"/>
              <a:t>sensors</a:t>
            </a:r>
            <a:r>
              <a:rPr lang="pl-PL" sz="1600" dirty="0"/>
              <a:t> </a:t>
            </a:r>
            <a:r>
              <a:rPr lang="pl-PL" sz="1600" dirty="0" err="1"/>
              <a:t>based</a:t>
            </a:r>
            <a:r>
              <a:rPr lang="pl-PL" sz="1600" dirty="0"/>
              <a:t> on a </a:t>
            </a:r>
            <a:r>
              <a:rPr lang="pl-PL" sz="1600" dirty="0" err="1"/>
              <a:t>versatile</a:t>
            </a:r>
            <a:r>
              <a:rPr lang="pl-PL" sz="1600" dirty="0"/>
              <a:t> </a:t>
            </a:r>
            <a:r>
              <a:rPr lang="pl-PL" sz="1600" dirty="0" err="1"/>
              <a:t>direct</a:t>
            </a:r>
            <a:r>
              <a:rPr lang="pl-PL" sz="1600" dirty="0"/>
              <a:t> sensor-to-</a:t>
            </a:r>
            <a:r>
              <a:rPr lang="pl-PL" sz="1600" dirty="0" err="1"/>
              <a:t>microcontroller</a:t>
            </a:r>
            <a:r>
              <a:rPr lang="pl-PL" sz="1600" dirty="0"/>
              <a:t> </a:t>
            </a:r>
            <a:r>
              <a:rPr lang="pl-PL" sz="1600" dirty="0" err="1"/>
              <a:t>interface</a:t>
            </a:r>
            <a:r>
              <a:rPr lang="pl-PL" sz="1600" dirty="0"/>
              <a:t> </a:t>
            </a:r>
            <a:r>
              <a:rPr lang="pl-PL" sz="1600" dirty="0" err="1"/>
              <a:t>circuit</a:t>
            </a:r>
            <a:r>
              <a:rPr lang="pl-PL" sz="1600" dirty="0"/>
              <a:t>. </a:t>
            </a:r>
            <a:r>
              <a:rPr lang="pl-PL" sz="1600" dirty="0" err="1"/>
              <a:t>Measurement</a:t>
            </a:r>
            <a:r>
              <a:rPr lang="pl-PL" sz="1600" dirty="0"/>
              <a:t> Vol. 155, 107547, 2020 </a:t>
            </a:r>
            <a:r>
              <a:rPr lang="pl-PL" sz="1600" dirty="0">
                <a:hlinkClick r:id="rId3"/>
              </a:rPr>
              <a:t>https://</a:t>
            </a:r>
            <a:r>
              <a:rPr lang="pl-PL" sz="1600" dirty="0" smtClean="0">
                <a:hlinkClick r:id="rId3"/>
              </a:rPr>
              <a:t>doi.org/10.1016/j.measurement.2020.107547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smtClean="0"/>
              <a:t>Czaja </a:t>
            </a:r>
            <a:r>
              <a:rPr lang="pl-PL" sz="1600" dirty="0"/>
              <a:t>Z.: A </a:t>
            </a:r>
            <a:r>
              <a:rPr lang="pl-PL" sz="1600" dirty="0" err="1"/>
              <a:t>measurement</a:t>
            </a:r>
            <a:r>
              <a:rPr lang="pl-PL" sz="1600" dirty="0"/>
              <a:t> </a:t>
            </a:r>
            <a:r>
              <a:rPr lang="pl-PL" sz="1600" dirty="0" err="1"/>
              <a:t>method</a:t>
            </a:r>
            <a:r>
              <a:rPr lang="pl-PL" sz="1600" dirty="0"/>
              <a:t> for </a:t>
            </a:r>
            <a:r>
              <a:rPr lang="pl-PL" sz="1600" dirty="0" err="1"/>
              <a:t>lossy</a:t>
            </a:r>
            <a:r>
              <a:rPr lang="pl-PL" sz="1600" dirty="0"/>
              <a:t> </a:t>
            </a:r>
            <a:r>
              <a:rPr lang="pl-PL" sz="1600" dirty="0" err="1"/>
              <a:t>capacitive</a:t>
            </a:r>
            <a:r>
              <a:rPr lang="pl-PL" sz="1600" dirty="0"/>
              <a:t> </a:t>
            </a:r>
            <a:r>
              <a:rPr lang="pl-PL" sz="1600" dirty="0" err="1"/>
              <a:t>relative</a:t>
            </a:r>
            <a:r>
              <a:rPr lang="pl-PL" sz="1600" dirty="0"/>
              <a:t> </a:t>
            </a:r>
            <a:r>
              <a:rPr lang="pl-PL" sz="1600" dirty="0" err="1"/>
              <a:t>humidity</a:t>
            </a:r>
            <a:r>
              <a:rPr lang="pl-PL" sz="1600" dirty="0"/>
              <a:t> </a:t>
            </a:r>
            <a:r>
              <a:rPr lang="pl-PL" sz="1600" dirty="0" err="1"/>
              <a:t>sensors</a:t>
            </a:r>
            <a:r>
              <a:rPr lang="pl-PL" sz="1600" dirty="0"/>
              <a:t> </a:t>
            </a:r>
            <a:r>
              <a:rPr lang="pl-PL" sz="1600" dirty="0" err="1"/>
              <a:t>based</a:t>
            </a:r>
            <a:r>
              <a:rPr lang="pl-PL" sz="1600" dirty="0"/>
              <a:t> on a </a:t>
            </a:r>
            <a:r>
              <a:rPr lang="pl-PL" sz="1600" dirty="0" err="1"/>
              <a:t>direct</a:t>
            </a:r>
            <a:r>
              <a:rPr lang="pl-PL" sz="1600" dirty="0"/>
              <a:t> sensor-to-</a:t>
            </a:r>
            <a:r>
              <a:rPr lang="pl-PL" sz="1600" dirty="0" err="1"/>
              <a:t>microcontroller</a:t>
            </a:r>
            <a:r>
              <a:rPr lang="pl-PL" sz="1600" dirty="0"/>
              <a:t> </a:t>
            </a:r>
            <a:r>
              <a:rPr lang="pl-PL" sz="1600" dirty="0" err="1"/>
              <a:t>interface</a:t>
            </a:r>
            <a:r>
              <a:rPr lang="pl-PL" sz="1600" dirty="0"/>
              <a:t> </a:t>
            </a:r>
            <a:r>
              <a:rPr lang="pl-PL" sz="1600" dirty="0" err="1"/>
              <a:t>circuit</a:t>
            </a:r>
            <a:r>
              <a:rPr lang="pl-PL" sz="1600" dirty="0"/>
              <a:t>. </a:t>
            </a:r>
            <a:r>
              <a:rPr lang="pl-PL" sz="1600" dirty="0" err="1"/>
              <a:t>Measurement</a:t>
            </a:r>
            <a:r>
              <a:rPr lang="pl-PL" sz="1600" dirty="0"/>
              <a:t> Vol. 170, 108702, 2021 </a:t>
            </a:r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doi.org/10.1016/j.measurement.2020.108702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smtClean="0"/>
              <a:t>Czaja </a:t>
            </a:r>
            <a:r>
              <a:rPr lang="pl-PL" sz="1600" dirty="0"/>
              <a:t>Z.: </a:t>
            </a:r>
            <a:r>
              <a:rPr lang="pl-PL" sz="1600" dirty="0" err="1"/>
              <a:t>Measurement</a:t>
            </a:r>
            <a:r>
              <a:rPr lang="pl-PL" sz="1600" dirty="0"/>
              <a:t> </a:t>
            </a:r>
            <a:r>
              <a:rPr lang="pl-PL" sz="1600" dirty="0" err="1"/>
              <a:t>method</a:t>
            </a:r>
            <a:r>
              <a:rPr lang="pl-PL" sz="1600" dirty="0"/>
              <a:t> for </a:t>
            </a:r>
            <a:r>
              <a:rPr lang="pl-PL" sz="1600" dirty="0" err="1"/>
              <a:t>capacitive</a:t>
            </a:r>
            <a:r>
              <a:rPr lang="pl-PL" sz="1600" dirty="0"/>
              <a:t> </a:t>
            </a:r>
            <a:r>
              <a:rPr lang="pl-PL" sz="1600" dirty="0" err="1"/>
              <a:t>sensors</a:t>
            </a:r>
            <a:r>
              <a:rPr lang="pl-PL" sz="1600" dirty="0"/>
              <a:t> for </a:t>
            </a:r>
            <a:r>
              <a:rPr lang="pl-PL" sz="1600" dirty="0" err="1"/>
              <a:t>microcontrollers</a:t>
            </a:r>
            <a:r>
              <a:rPr lang="pl-PL" sz="1600" dirty="0"/>
              <a:t> </a:t>
            </a:r>
            <a:r>
              <a:rPr lang="pl-PL" sz="1600" dirty="0" err="1"/>
              <a:t>based</a:t>
            </a:r>
            <a:r>
              <a:rPr lang="pl-PL" sz="1600" dirty="0"/>
              <a:t> on a </a:t>
            </a:r>
            <a:r>
              <a:rPr lang="pl-PL" sz="1600" dirty="0" err="1"/>
              <a:t>phase</a:t>
            </a:r>
            <a:r>
              <a:rPr lang="pl-PL" sz="1600" dirty="0"/>
              <a:t> </a:t>
            </a:r>
            <a:r>
              <a:rPr lang="pl-PL" sz="1600" dirty="0" err="1"/>
              <a:t>shifter</a:t>
            </a:r>
            <a:r>
              <a:rPr lang="pl-PL" sz="1600" dirty="0"/>
              <a:t>. </a:t>
            </a:r>
            <a:r>
              <a:rPr lang="pl-PL" sz="1600" dirty="0" err="1"/>
              <a:t>Measurement</a:t>
            </a:r>
            <a:r>
              <a:rPr lang="pl-PL" sz="1600" dirty="0"/>
              <a:t> Vol. 192, 110890, 2022 </a:t>
            </a:r>
            <a:r>
              <a:rPr lang="pl-PL" sz="1600" dirty="0">
                <a:hlinkClick r:id="rId5"/>
              </a:rPr>
              <a:t>https://</a:t>
            </a:r>
            <a:r>
              <a:rPr lang="pl-PL" sz="1600" dirty="0" smtClean="0">
                <a:hlinkClick r:id="rId5"/>
              </a:rPr>
              <a:t>doi.org/10.1016/j.measurement.2022.110890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err="1" smtClean="0"/>
              <a:t>Meng</a:t>
            </a:r>
            <a:r>
              <a:rPr lang="pl-PL" sz="1600" dirty="0" smtClean="0"/>
              <a:t> </a:t>
            </a:r>
            <a:r>
              <a:rPr lang="pl-PL" sz="1600" dirty="0"/>
              <a:t>Y., Dean R. N.: </a:t>
            </a:r>
            <a:r>
              <a:rPr lang="pl-PL" sz="1600" dirty="0" err="1"/>
              <a:t>Improving</a:t>
            </a:r>
            <a:r>
              <a:rPr lang="pl-PL" sz="1600" dirty="0"/>
              <a:t> the </a:t>
            </a:r>
            <a:r>
              <a:rPr lang="pl-PL" sz="1600" dirty="0" err="1"/>
              <a:t>phase</a:t>
            </a:r>
            <a:r>
              <a:rPr lang="pl-PL" sz="1600" dirty="0"/>
              <a:t> </a:t>
            </a:r>
            <a:r>
              <a:rPr lang="pl-PL" sz="1600" dirty="0" err="1"/>
              <a:t>delay</a:t>
            </a:r>
            <a:r>
              <a:rPr lang="pl-PL" sz="1600" dirty="0"/>
              <a:t> </a:t>
            </a:r>
            <a:r>
              <a:rPr lang="pl-PL" sz="1600" dirty="0" err="1"/>
              <a:t>capacitive</a:t>
            </a:r>
            <a:r>
              <a:rPr lang="pl-PL" sz="1600" dirty="0"/>
              <a:t> </a:t>
            </a:r>
            <a:r>
              <a:rPr lang="pl-PL" sz="1600" dirty="0" err="1"/>
              <a:t>interface</a:t>
            </a:r>
            <a:r>
              <a:rPr lang="pl-PL" sz="1600" dirty="0"/>
              <a:t> </a:t>
            </a:r>
            <a:r>
              <a:rPr lang="pl-PL" sz="1600" dirty="0" err="1"/>
              <a:t>circuit</a:t>
            </a:r>
            <a:r>
              <a:rPr lang="pl-PL" sz="1600" dirty="0"/>
              <a:t> </a:t>
            </a:r>
            <a:r>
              <a:rPr lang="pl-PL" sz="1600" dirty="0" err="1"/>
              <a:t>technique</a:t>
            </a:r>
            <a:r>
              <a:rPr lang="pl-PL" sz="1600" dirty="0"/>
              <a:t> </a:t>
            </a:r>
            <a:r>
              <a:rPr lang="pl-PL" sz="1600" dirty="0" err="1"/>
              <a:t>using</a:t>
            </a:r>
            <a:r>
              <a:rPr lang="pl-PL" sz="1600" dirty="0"/>
              <a:t> MOSFET </a:t>
            </a:r>
            <a:r>
              <a:rPr lang="pl-PL" sz="1600" dirty="0" err="1"/>
              <a:t>switches</a:t>
            </a:r>
            <a:r>
              <a:rPr lang="pl-PL" sz="1600" dirty="0"/>
              <a:t>. </a:t>
            </a:r>
            <a:r>
              <a:rPr lang="pl-PL" sz="1600" dirty="0" err="1"/>
              <a:t>Measurement</a:t>
            </a:r>
            <a:r>
              <a:rPr lang="pl-PL" sz="1600" dirty="0"/>
              <a:t> Science and Technology Vol. 31, 025107, 2019 </a:t>
            </a:r>
            <a:r>
              <a:rPr lang="pl-PL" sz="1600" dirty="0">
                <a:hlinkClick r:id="rId6"/>
              </a:rPr>
              <a:t>https://</a:t>
            </a:r>
            <a:r>
              <a:rPr lang="pl-PL" sz="1600" dirty="0" smtClean="0">
                <a:hlinkClick r:id="rId6"/>
              </a:rPr>
              <a:t>doi.org/10.1088/1361-6501/ab4a66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/>
              <a:t>Skiba A., </a:t>
            </a:r>
            <a:r>
              <a:rPr lang="pl-PL" sz="1600" dirty="0" err="1"/>
              <a:t>Tiliouine</a:t>
            </a:r>
            <a:r>
              <a:rPr lang="pl-PL" sz="1600" dirty="0"/>
              <a:t> H.: Stany nieustalone w obwodach elektrycznych. Przykłady i zadania. Wyd. Politechniki Gdańskiej, Gdańsk 2022</a:t>
            </a:r>
            <a:r>
              <a:rPr lang="pl-PL" sz="1600" dirty="0" smtClean="0"/>
              <a:t>.</a:t>
            </a:r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err="1"/>
              <a:t>Kardaś</a:t>
            </a:r>
            <a:r>
              <a:rPr lang="pl-PL" sz="1600" dirty="0"/>
              <a:t> M.: Mikrokontrolery AVR. Język C. Podstawy programowania. Wyd. ATNEL, Szczecin 2011. </a:t>
            </a:r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smtClean="0"/>
              <a:t>Baranowski </a:t>
            </a:r>
            <a:r>
              <a:rPr lang="pl-PL" sz="1600" dirty="0"/>
              <a:t>R.: Mikrokontrolery AVR </a:t>
            </a:r>
            <a:r>
              <a:rPr lang="pl-PL" sz="1600" dirty="0" err="1"/>
              <a:t>ATmega</a:t>
            </a:r>
            <a:r>
              <a:rPr lang="pl-PL" sz="1600" dirty="0"/>
              <a:t> w praktyce. Wyd. BTC, Warszawa 2005. 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err="1" smtClean="0"/>
              <a:t>Sells</a:t>
            </a:r>
            <a:r>
              <a:rPr lang="pl-PL" sz="1600" dirty="0" smtClean="0"/>
              <a:t> </a:t>
            </a:r>
            <a:r>
              <a:rPr lang="pl-PL" sz="1600" dirty="0"/>
              <a:t>C.: Windows </a:t>
            </a:r>
            <a:r>
              <a:rPr lang="pl-PL" sz="1600" dirty="0" err="1"/>
              <a:t>Forms</a:t>
            </a:r>
            <a:r>
              <a:rPr lang="pl-PL" sz="1600" dirty="0"/>
              <a:t> Programming in C#. Wyd. Addison-Wesley Professional, 2003.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23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Literatura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0" y="2213378"/>
            <a:ext cx="9144000" cy="333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/>
              <a:t>Nota katalogowa biblioteki LUFA USB (wersja oprogramowania: 210130) </a:t>
            </a:r>
            <a:r>
              <a:rPr lang="pl-PL" sz="1600" dirty="0">
                <a:hlinkClick r:id="rId3"/>
              </a:rPr>
              <a:t>http://</a:t>
            </a:r>
            <a:r>
              <a:rPr lang="pl-PL" sz="1600" dirty="0" smtClean="0">
                <a:hlinkClick r:id="rId3"/>
              </a:rPr>
              <a:t>www.fourwalledcubicle.com/LUFA.php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/>
              <a:t>Nota katalogowa czujnika wilgotności HS1101 (data dostępu: </a:t>
            </a:r>
            <a:r>
              <a:rPr lang="pl-PL" sz="1600" dirty="0" smtClean="0"/>
              <a:t>170.02.2024 </a:t>
            </a:r>
            <a:r>
              <a:rPr lang="pl-PL" sz="1600" dirty="0"/>
              <a:t>r.) </a:t>
            </a:r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www.jameco.com/Jameco/Products/ProdDS/2082901.pdf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/>
              <a:t>Nota katalogowa mikrokontrolera ATmega32U4 (data dostępu: </a:t>
            </a:r>
            <a:r>
              <a:rPr lang="pl-PL" sz="1600" dirty="0" smtClean="0"/>
              <a:t>10.02.2024 </a:t>
            </a:r>
            <a:r>
              <a:rPr lang="pl-PL" sz="1600" dirty="0"/>
              <a:t>r.) </a:t>
            </a:r>
            <a:r>
              <a:rPr lang="pl-PL" sz="1600" dirty="0">
                <a:hlinkClick r:id="rId5"/>
              </a:rPr>
              <a:t>https://</a:t>
            </a:r>
            <a:r>
              <a:rPr lang="pl-PL" sz="1600" dirty="0" smtClean="0">
                <a:hlinkClick r:id="rId5"/>
              </a:rPr>
              <a:t>ww1.microchip.com/downloads/en/devicedoc/</a:t>
            </a:r>
            <a:br>
              <a:rPr lang="pl-PL" sz="1600" dirty="0" smtClean="0">
                <a:hlinkClick r:id="rId5"/>
              </a:rPr>
            </a:br>
            <a:r>
              <a:rPr lang="pl-PL" sz="1600" dirty="0" smtClean="0">
                <a:hlinkClick r:id="rId5"/>
              </a:rPr>
              <a:t>atmel-7766-8-bit-avr-atmega16u4-32u4_datasheet.pdf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/>
              <a:t>Nota katalogowa modułu </a:t>
            </a:r>
            <a:r>
              <a:rPr lang="pl-PL" sz="1600" dirty="0" err="1"/>
              <a:t>Arduino</a:t>
            </a:r>
            <a:r>
              <a:rPr lang="pl-PL" sz="1600" dirty="0"/>
              <a:t> Micro (data dostępu: </a:t>
            </a:r>
            <a:r>
              <a:rPr lang="pl-PL" sz="1600" dirty="0" smtClean="0"/>
              <a:t>10.02.2024 </a:t>
            </a:r>
            <a:r>
              <a:rPr lang="pl-PL" sz="1600" dirty="0"/>
              <a:t>r.) </a:t>
            </a:r>
            <a:r>
              <a:rPr lang="pl-PL" sz="1600" dirty="0">
                <a:hlinkClick r:id="rId6"/>
              </a:rPr>
              <a:t>https://</a:t>
            </a:r>
            <a:r>
              <a:rPr lang="pl-PL" sz="1600" dirty="0" smtClean="0">
                <a:hlinkClick r:id="rId6"/>
              </a:rPr>
              <a:t>docs.arduino.cc/hardware/micro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/>
              <a:t>Nota katalogowa modułu SHTC3 (data dostępu: </a:t>
            </a:r>
            <a:r>
              <a:rPr lang="pl-PL" sz="1600" dirty="0" smtClean="0"/>
              <a:t>1.02.2024 </a:t>
            </a:r>
            <a:r>
              <a:rPr lang="pl-PL" sz="1600" dirty="0"/>
              <a:t>r.) </a:t>
            </a:r>
            <a:r>
              <a:rPr lang="pl-PL" sz="1600" dirty="0">
                <a:hlinkClick r:id="rId7"/>
              </a:rPr>
              <a:t>https://</a:t>
            </a:r>
            <a:r>
              <a:rPr lang="pl-PL" sz="1600" dirty="0" smtClean="0">
                <a:hlinkClick r:id="rId7"/>
              </a:rPr>
              <a:t>sensirion.com/media/documents/643F9C8E/6164081E/</a:t>
            </a:r>
            <a:br>
              <a:rPr lang="pl-PL" sz="1600" dirty="0" smtClean="0">
                <a:hlinkClick r:id="rId7"/>
              </a:rPr>
            </a:br>
            <a:r>
              <a:rPr lang="pl-PL" sz="1600" dirty="0" smtClean="0">
                <a:hlinkClick r:id="rId7"/>
              </a:rPr>
              <a:t>Sensirion_Humidity_Sensors_SHTC3_Datasheet.pdf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/>
              <a:t>Nota katalogowa stabilizatora monolitycznego 7805 (data dostępu: </a:t>
            </a:r>
            <a:r>
              <a:rPr lang="pl-PL" sz="1600" dirty="0" smtClean="0"/>
              <a:t>10.02.2024 </a:t>
            </a:r>
            <a:r>
              <a:rPr lang="pl-PL" sz="1600" dirty="0"/>
              <a:t>r.) </a:t>
            </a:r>
            <a:r>
              <a:rPr lang="pl-PL" sz="1600" dirty="0">
                <a:hlinkClick r:id="rId8"/>
              </a:rPr>
              <a:t>https://</a:t>
            </a:r>
            <a:r>
              <a:rPr lang="pl-PL" sz="1600" dirty="0" smtClean="0">
                <a:hlinkClick r:id="rId8"/>
              </a:rPr>
              <a:t>www.ti.com/lit/ds/symlink/lm340.pdf</a:t>
            </a:r>
            <a:endParaRPr lang="pl-PL" sz="1600" dirty="0" smtClean="0"/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pl-PL" sz="1600" dirty="0" smtClean="0"/>
              <a:t>Noty katalogowe komparatorów LT1711, LT1713, LTC6752 (data dostępu: 10.02.2024 r.)</a:t>
            </a:r>
          </a:p>
          <a:p>
            <a:pPr marL="457200" lvl="0" indent="-330200">
              <a:lnSpc>
                <a:spcPct val="8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endParaRPr lang="pl-PL" sz="16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591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Dyskusja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318000" y="2623950"/>
            <a:ext cx="850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500">
                <a:solidFill>
                  <a:schemeClr val="dk1"/>
                </a:solidFill>
              </a:rPr>
              <a:t>Zachęcam do zadawania pytań!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75" y="3116550"/>
            <a:ext cx="2990650" cy="34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ole tekstowe 5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25</a:t>
            </a:r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76200" y="2817301"/>
            <a:ext cx="87630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pl-PL" sz="2800" i="1" dirty="0" smtClean="0"/>
              <a:t>„Celem </a:t>
            </a:r>
            <a:r>
              <a:rPr lang="pl-PL" sz="2800" i="1" dirty="0"/>
              <a:t>pracy jest opracowanie i realizacja stanowiska laboratoryjnego składającego </a:t>
            </a:r>
            <a:r>
              <a:rPr lang="pl-PL" sz="2800" i="1" dirty="0" smtClean="0"/>
              <a:t/>
            </a:r>
            <a:br>
              <a:rPr lang="pl-PL" sz="2800" i="1" dirty="0" smtClean="0"/>
            </a:br>
            <a:r>
              <a:rPr lang="pl-PL" sz="2800" i="1" dirty="0" smtClean="0"/>
              <a:t>się </a:t>
            </a:r>
            <a:r>
              <a:rPr lang="pl-PL" sz="2800" i="1" dirty="0"/>
              <a:t>z oscylatorów relaksacyjnych opartych </a:t>
            </a:r>
            <a:r>
              <a:rPr lang="pl-PL" sz="2800" i="1" dirty="0" smtClean="0"/>
              <a:t/>
            </a:r>
            <a:br>
              <a:rPr lang="pl-PL" sz="2800" i="1" dirty="0" smtClean="0"/>
            </a:br>
            <a:r>
              <a:rPr lang="pl-PL" sz="2800" i="1" dirty="0" smtClean="0"/>
              <a:t>na </a:t>
            </a:r>
            <a:r>
              <a:rPr lang="pl-PL" sz="2800" i="1" dirty="0"/>
              <a:t>komparatorach analogowych i z miernika częstotliwości bazującego na module </a:t>
            </a:r>
            <a:r>
              <a:rPr lang="pl-PL" sz="2800" i="1" dirty="0" smtClean="0"/>
              <a:t/>
            </a:r>
            <a:br>
              <a:rPr lang="pl-PL" sz="2800" i="1" dirty="0" smtClean="0"/>
            </a:br>
            <a:r>
              <a:rPr lang="pl-PL" sz="2800" i="1" dirty="0" err="1" smtClean="0"/>
              <a:t>Arduino</a:t>
            </a:r>
            <a:r>
              <a:rPr lang="pl-PL" sz="2800" i="1" dirty="0" smtClean="0"/>
              <a:t> </a:t>
            </a:r>
            <a:r>
              <a:rPr lang="pl-PL" sz="2800" i="1" dirty="0"/>
              <a:t>Micro oraz przeprowadzenie pomiarów pojemności czujników pojemnościowych</a:t>
            </a:r>
            <a:r>
              <a:rPr lang="pl-PL" sz="2800" i="1" dirty="0" smtClean="0"/>
              <a:t>.”</a:t>
            </a:r>
            <a:endParaRPr sz="2800" i="1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Cel pracy dyplomowej</a:t>
            </a:r>
            <a:endParaRPr/>
          </a:p>
        </p:txBody>
      </p:sp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76200" y="22098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330200">
              <a:lnSpc>
                <a:spcPct val="120000"/>
              </a:lnSpc>
              <a:spcBef>
                <a:spcPts val="0"/>
              </a:spcBef>
            </a:pPr>
            <a:r>
              <a:rPr lang="pl-PL" b="0" dirty="0"/>
              <a:t>Wyznaczenie opisu matematycznego badanego układu</a:t>
            </a:r>
            <a:r>
              <a:rPr lang="pl-PL" b="0" dirty="0" smtClean="0"/>
              <a:t>.</a:t>
            </a: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 smtClean="0"/>
              <a:t>Przeprowadzenie szczegółowej symulacji w programie </a:t>
            </a:r>
            <a:r>
              <a:rPr lang="pl-PL" b="0" dirty="0" err="1" smtClean="0"/>
              <a:t>LTSpice</a:t>
            </a:r>
            <a:r>
              <a:rPr lang="pl-PL" b="0" dirty="0" smtClean="0"/>
              <a:t>.</a:t>
            </a: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 smtClean="0"/>
              <a:t>Projekt </a:t>
            </a:r>
            <a:r>
              <a:rPr lang="pl-PL" b="0" dirty="0"/>
              <a:t>układu kontrolera.</a:t>
            </a:r>
            <a:endParaRPr b="0" dirty="0"/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/>
              <a:t>Realizacja układu kontrolera.</a:t>
            </a:r>
            <a:endParaRPr b="0" dirty="0"/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 smtClean="0"/>
              <a:t>Utworzenie programu na mikrokontroler sterujący z wykorzystaniem sprzętowego modułu USB.</a:t>
            </a:r>
            <a:endParaRPr b="0" dirty="0"/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 smtClean="0"/>
              <a:t>Utworzenie aplikacji komputerowej służącej do sterowania układem pomiarowym i wizualizacji wyników w czasie rzeczywistym.</a:t>
            </a:r>
            <a:endParaRPr b="0" dirty="0"/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/>
              <a:t>Przeprowadzenie </a:t>
            </a:r>
            <a:r>
              <a:rPr lang="pl-PL" b="0" dirty="0" smtClean="0"/>
              <a:t>szczegółowych testów działania </a:t>
            </a:r>
            <a:r>
              <a:rPr lang="pl-PL" b="0" dirty="0"/>
              <a:t>zrealizowanego </a:t>
            </a:r>
            <a:r>
              <a:rPr lang="pl-PL" b="0" dirty="0" smtClean="0"/>
              <a:t>układu, porównanie wyników pomiarowych wzorców matematycznych, symulacyjnych i rzeczywistych.</a:t>
            </a:r>
            <a:endParaRPr b="0" dirty="0"/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/>
              <a:t>Badanie wpływu </a:t>
            </a:r>
            <a:r>
              <a:rPr lang="pl-PL" b="0" dirty="0" smtClean="0"/>
              <a:t>pojemności wejściowych komparatorów na dokładność i precyzję pomiarów.</a:t>
            </a:r>
            <a:endParaRPr b="0" dirty="0"/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/>
              <a:t>Opracowanie dokumentacji technicznej układu sterownika i oprogramowania oraz instrukcji użytkownika.</a:t>
            </a:r>
            <a:endParaRPr b="0" dirty="0"/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 smtClean="0"/>
              <a:t>Implementacja </a:t>
            </a:r>
            <a:r>
              <a:rPr lang="pl-PL" b="0" dirty="0"/>
              <a:t>funkcji </a:t>
            </a:r>
            <a:r>
              <a:rPr lang="pl-PL" b="0" dirty="0" smtClean="0"/>
              <a:t>migracji danych do programu </a:t>
            </a:r>
            <a:r>
              <a:rPr lang="pl-PL" b="0" dirty="0" err="1" smtClean="0"/>
              <a:t>Matlab</a:t>
            </a:r>
            <a:r>
              <a:rPr lang="pl-PL" b="0" dirty="0" smtClean="0"/>
              <a:t>, umożliwiając spersonalizowaną analizę danych.</a:t>
            </a:r>
            <a:endParaRPr b="0" dirty="0"/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pl-PL" b="0" dirty="0"/>
              <a:t>Zapewnienie w układzie PCB odpowiednich punktów pomiarowych na potrzeby </a:t>
            </a:r>
            <a:r>
              <a:rPr lang="pl-PL" b="0" dirty="0" smtClean="0"/>
              <a:t>edukacyjne</a:t>
            </a:r>
            <a:r>
              <a:rPr lang="pl-PL" b="0" dirty="0"/>
              <a:t>.</a:t>
            </a:r>
            <a:endParaRPr b="0"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/>
              <a:t>Zadania do wykonania</a:t>
            </a:r>
            <a:endParaRPr/>
          </a:p>
        </p:txBody>
      </p:sp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3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</a:pPr>
            <a:r>
              <a:rPr lang="pl-PL" sz="1800" dirty="0" smtClean="0"/>
              <a:t>Przebadanie wpływu pojemności wejściowych komparatorów na wyniki pomiarowe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</a:pPr>
            <a:r>
              <a:rPr lang="pl-PL" sz="1800" dirty="0" smtClean="0"/>
              <a:t>Wykorzystane komparatory do badań: LT1711, LT1713, LTC6752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</a:pPr>
            <a:r>
              <a:rPr lang="pl-PL" sz="1800" dirty="0" smtClean="0"/>
              <a:t>Kalibracja układu pomiarowego przy pomocy oprogramowania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</a:pPr>
            <a:r>
              <a:rPr lang="pl-PL" sz="1800" dirty="0" smtClean="0"/>
              <a:t>Możliwość pomiaru wilgotności względnej za pomocą czujnika pojemnościowego HS1101 (120 – 190 </a:t>
            </a:r>
            <a:r>
              <a:rPr lang="pl-PL" sz="1800" dirty="0" err="1" smtClean="0"/>
              <a:t>pF</a:t>
            </a:r>
            <a:r>
              <a:rPr lang="pl-PL" sz="1800" dirty="0" smtClean="0"/>
              <a:t>)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l-PL" dirty="0"/>
              <a:t>Koncepcja rozwiązania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638482" cy="266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5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2187"/>
            <a:ext cx="3143140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Google Shape;149;p22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pl-PL" dirty="0"/>
              <a:t>Koncepcja rozwiązania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4" y="1128620"/>
            <a:ext cx="5057775" cy="361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200"/>
            <a:ext cx="2221554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pl-PL" dirty="0"/>
              <a:t>Koncepcja rozwiązania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9" y="2466975"/>
            <a:ext cx="8935713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3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pl-PL" dirty="0"/>
              <a:t>Koncepcja rozwiązania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0" y="2438400"/>
            <a:ext cx="8840133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7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xfrm>
            <a:off x="3298825" y="536729"/>
            <a:ext cx="5780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l-PL"/>
              <a:t>Seminarium dyplomowe magisterskie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2"/>
          </p:nvPr>
        </p:nvSpPr>
        <p:spPr>
          <a:xfrm>
            <a:off x="523021" y="1687760"/>
            <a:ext cx="4189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pl-PL" dirty="0"/>
              <a:t>Koncepcja rozwiązania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2285999"/>
            <a:ext cx="4111625" cy="452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610600" y="6477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G">
  <a:themeElements>
    <a:clrScheme name="PG">
      <a:dk1>
        <a:srgbClr val="003767"/>
      </a:dk1>
      <a:lt1>
        <a:srgbClr val="FFFFFF"/>
      </a:lt1>
      <a:dk2>
        <a:srgbClr val="44546A"/>
      </a:dk2>
      <a:lt2>
        <a:srgbClr val="E7E6E6"/>
      </a:lt2>
      <a:accent1>
        <a:srgbClr val="E31B23"/>
      </a:accent1>
      <a:accent2>
        <a:srgbClr val="003767"/>
      </a:accent2>
      <a:accent3>
        <a:srgbClr val="B9DEFF"/>
      </a:accent3>
      <a:accent4>
        <a:srgbClr val="73757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G">
  <a:themeElements>
    <a:clrScheme name="PG">
      <a:dk1>
        <a:srgbClr val="003767"/>
      </a:dk1>
      <a:lt1>
        <a:srgbClr val="FFFFFF"/>
      </a:lt1>
      <a:dk2>
        <a:srgbClr val="44546A"/>
      </a:dk2>
      <a:lt2>
        <a:srgbClr val="E7E6E6"/>
      </a:lt2>
      <a:accent1>
        <a:srgbClr val="E31B23"/>
      </a:accent1>
      <a:accent2>
        <a:srgbClr val="003767"/>
      </a:accent2>
      <a:accent3>
        <a:srgbClr val="B9DEFF"/>
      </a:accent3>
      <a:accent4>
        <a:srgbClr val="73757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680</Words>
  <Application>Microsoft Office PowerPoint</Application>
  <PresentationFormat>Pokaz na ekranie (4:3)</PresentationFormat>
  <Paragraphs>124</Paragraphs>
  <Slides>26</Slides>
  <Notes>26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26</vt:i4>
      </vt:variant>
    </vt:vector>
  </HeadingPairs>
  <TitlesOfParts>
    <vt:vector size="28" baseType="lpstr">
      <vt:lpstr>PG</vt:lpstr>
      <vt:lpstr>PG</vt:lpstr>
      <vt:lpstr>Seminarium dyplomowe magisterskie  Pomiar pojemności czujnika oparty na oscylatorach relaksacyjnych i mikrokontrolerze ATmega32U4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Seminarium dyplomowe magisterskie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Seminarium dyplomowe magisterskie  Pomiar pojemności czujnika oparty na oscylatorach relaksacyjnych i mikrokontrolerze ATmega32U4</dc:title>
  <dc:creator>boro</dc:creator>
  <cp:lastModifiedBy>Kowalski Ryszard</cp:lastModifiedBy>
  <cp:revision>50</cp:revision>
  <dcterms:modified xsi:type="dcterms:W3CDTF">2024-03-17T20:39:06Z</dcterms:modified>
</cp:coreProperties>
</file>