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9A8B"/>
    <a:srgbClr val="8E7F74"/>
    <a:srgbClr val="BA9876"/>
    <a:srgbClr val="89796E"/>
    <a:srgbClr val="D4D0CA"/>
    <a:srgbClr val="ECEAE8"/>
    <a:srgbClr val="799C8F"/>
    <a:srgbClr val="D6AB7F"/>
    <a:srgbClr val="02442B"/>
    <a:srgbClr val="F4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 autoAdjust="0"/>
    <p:restoredTop sz="91892" autoAdjust="0"/>
  </p:normalViewPr>
  <p:slideViewPr>
    <p:cSldViewPr snapToGrid="0">
      <p:cViewPr varScale="1">
        <p:scale>
          <a:sx n="62" d="100"/>
          <a:sy n="62" d="100"/>
        </p:scale>
        <p:origin x="11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8E46B-08DD-4911-8B9F-10AC325CBFE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3CE7F-DC89-4025-B0E0-04FFB3FA9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9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3CE7F-DC89-4025-B0E0-04FFB3FA9F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02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3CE7F-DC89-4025-B0E0-04FFB3FA9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3CE7F-DC89-4025-B0E0-04FFB3FA9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95FC-EA2F-1B95-8E4F-01CF7F693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12859-D53C-4BD7-C14E-86B0DEE0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3571F-6440-EC30-823E-9CDA581F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D681C-0E77-8C2D-54C2-BF1FD6B7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8879-2257-5541-2BBA-591CECD5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26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7815-E4F6-D412-C5DE-FB8988A5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3C1B2-3AED-5F4A-21BC-93D37380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4D0D-10CB-0CCF-68CA-2F6F1B28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4FA9-F311-239A-3248-B667773A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C3A7A-637C-F4C3-7A7B-92DE9BCD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2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DB7F9-629E-A91E-30D1-3938DFA7A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A17BB-2F7D-4E84-B603-247FB70A7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7C50D-78C7-B66F-A434-2A01D71F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EA65-5369-2187-FEAC-BD7AA4CD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D2BC-A83F-B38B-C275-19571AC0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1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89E8-AD45-39A0-4902-7D056B42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F7BD-11A6-5DF2-8034-309D7B9D9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AE47-26BA-ECF5-6DC2-28A51BF0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5A63-ECCE-5A30-D193-F417E108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2B88-ECBE-8DEE-CF58-54A50BC0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32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9705-87AA-1678-A8C9-B32852AD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2A845-A429-36E8-6D9B-AFFD021B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AF5C5-F159-BB28-5549-B76B543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95DA-364B-2626-BCFF-DCC4B3B3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757F-C0A0-18E0-6CC1-F981C865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27B5-3742-F763-9B41-9DB6D8ED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C1CD-F384-CCAB-0A8B-52F40146A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82307-2FBE-6CB7-B24D-4EFE3252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47BE-048E-A776-E9A4-228A9919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9C23F-D6F9-7117-09F9-F1C0FFB2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2DA56-EDE2-49E1-39F3-9AB63072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1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207B-E857-F0DA-A6CC-1A0893F2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0A462-22A1-7516-D262-165C2F9CA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D814-D1DB-D693-725A-BA914AD58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EF9B75-5AA2-B900-2152-87338655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DDD74-7636-7E65-F1F8-3782CEA42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10C8B-ACD8-B28A-E82D-F1272AA8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C7FB8-22B7-B30A-A93C-0DA0BD39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EED68-80F6-08E6-DE7B-82331CB8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7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F60E-3389-E2C0-D4CF-7AC16580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20DC9-F626-42C5-9EB2-EBD9FF03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F5F0B-B51E-FB39-E17B-EC5ACDD1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9F37E-D7A0-1E9E-DC37-4A83EA08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4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33861-9C5B-AF4D-C98E-F81533C1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C5FD4-230E-62DC-3067-76124752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8D18D-5EF9-5B73-235E-FF16259B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05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B948-24C5-7F04-6AA0-70B8384B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05AF-9C62-A31B-CA47-9D9F40DBB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232C9-909E-3100-C615-ABA597A6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599B-C505-282C-EBD5-8A2F8867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29736-09C1-E630-1E86-77EF3C6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CBE56-86BC-3543-91B0-DA4E7D64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39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2684-1637-8F58-FBBB-4A42BB4F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7E6492-6D77-39FF-9077-1EA2E9EB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04E05-9C73-4809-0974-C85EC264B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F5ED-48FD-9C7C-56EB-E4C25E8D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F9147-CC2F-4998-BA5A-D1948413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A3499-C11F-1143-F61B-8544749A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1EBC2-95A1-039A-66EE-8DE2FED3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1BA9-C2BE-CC11-9657-A983DEB62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035E0-70D4-AFC6-ABFA-5912F89E7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58E9E-9DD2-4894-BF9C-1CDC63640BE6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92F9-DD03-9798-D55C-CDF8D5BEE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17DB8-8915-9743-FABC-95D8FB512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422B1-3FCB-460C-B6D4-55CFF70A07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71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microsoft.com/office/2007/relationships/hdphoto" Target="../media/hdphoto6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microsoft.com/office/2007/relationships/hdphoto" Target="../media/hdphoto8.wdp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4693E1-4CCD-53E8-E2DA-FC3D4579B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55702" y="4935707"/>
            <a:ext cx="2336800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b="1" dirty="0">
                <a:solidFill>
                  <a:srgbClr val="89796E"/>
                </a:solidFill>
              </a:rPr>
              <a:t>Made by</a:t>
            </a:r>
            <a:endParaRPr lang="hu-HU" b="1" dirty="0">
              <a:solidFill>
                <a:srgbClr val="89796E"/>
              </a:solidFill>
            </a:endParaRPr>
          </a:p>
          <a:p>
            <a:pPr algn="l"/>
            <a:r>
              <a:rPr lang="hu-HU" dirty="0">
                <a:solidFill>
                  <a:srgbClr val="89796E"/>
                </a:solidFill>
              </a:rPr>
              <a:t>Nagy Edina-Csilla</a:t>
            </a:r>
          </a:p>
          <a:p>
            <a:pPr algn="l"/>
            <a:r>
              <a:rPr lang="hu-HU" dirty="0">
                <a:solidFill>
                  <a:srgbClr val="89796E"/>
                </a:solidFill>
              </a:rPr>
              <a:t>Nagy Boróka</a:t>
            </a:r>
          </a:p>
          <a:p>
            <a:pPr algn="l"/>
            <a:r>
              <a:rPr lang="hu-HU" dirty="0">
                <a:solidFill>
                  <a:srgbClr val="89796E"/>
                </a:solidFill>
              </a:rPr>
              <a:t>Rafain Emőke</a:t>
            </a:r>
          </a:p>
          <a:p>
            <a:pPr algn="l"/>
            <a:r>
              <a:rPr lang="hu-HU" dirty="0">
                <a:solidFill>
                  <a:srgbClr val="89796E"/>
                </a:solidFill>
              </a:rPr>
              <a:t>Sebestyén Anita</a:t>
            </a:r>
            <a:endParaRPr lang="en-GB" dirty="0">
              <a:solidFill>
                <a:srgbClr val="89796E"/>
              </a:solidFill>
            </a:endParaRPr>
          </a:p>
        </p:txBody>
      </p:sp>
      <p:pic>
        <p:nvPicPr>
          <p:cNvPr id="1028" name="Picture 4" descr="Steelcase Logo PNG Transparent &amp; SVG Vector - Freebie Supply">
            <a:extLst>
              <a:ext uri="{FF2B5EF4-FFF2-40B4-BE49-F238E27FC236}">
                <a16:creationId xmlns:a16="http://schemas.microsoft.com/office/drawing/2014/main" id="{E595ED14-4C74-387A-5E9F-969EA7362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3792" r="97500">
                        <a14:backgroundMark x1="41042" y1="50000" x2="41042" y2="50000"/>
                        <a14:backgroundMark x1="40375" y1="54667" x2="40375" y2="5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95" y="462280"/>
            <a:ext cx="4709160" cy="47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1D4430-96F6-4514-D97E-BCE6AA2CCA50}"/>
              </a:ext>
            </a:extLst>
          </p:cNvPr>
          <p:cNvSpPr txBox="1"/>
          <p:nvPr/>
        </p:nvSpPr>
        <p:spPr>
          <a:xfrm>
            <a:off x="8814635" y="3557673"/>
            <a:ext cx="390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89796E"/>
                </a:solidFill>
                <a:latin typeface="Trebuchet MS" panose="020B0603020202020204" pitchFamily="34" charset="0"/>
              </a:rPr>
              <a:t>case study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05965DA-A918-C9F8-A3D2-AC3D3BF6A992}"/>
              </a:ext>
            </a:extLst>
          </p:cNvPr>
          <p:cNvSpPr/>
          <p:nvPr/>
        </p:nvSpPr>
        <p:spPr>
          <a:xfrm>
            <a:off x="-1608083" y="0"/>
            <a:ext cx="7917180" cy="6858000"/>
          </a:xfrm>
          <a:prstGeom prst="flowChartInputOutpu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4058D1-02F0-188E-DB87-9A10F0CD7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095" y="788055"/>
            <a:ext cx="4709160" cy="470916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9888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5DB0AFC-CC9C-0944-0410-3621087AE980}"/>
              </a:ext>
            </a:extLst>
          </p:cNvPr>
          <p:cNvSpPr/>
          <p:nvPr/>
        </p:nvSpPr>
        <p:spPr>
          <a:xfrm>
            <a:off x="506921" y="2996705"/>
            <a:ext cx="10621344" cy="3243228"/>
          </a:xfrm>
          <a:prstGeom prst="rect">
            <a:avLst/>
          </a:prstGeom>
          <a:solidFill>
            <a:srgbClr val="ECEAE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B230676-B90C-9D45-5411-81D129ECA6A6}"/>
              </a:ext>
            </a:extLst>
          </p:cNvPr>
          <p:cNvSpPr/>
          <p:nvPr/>
        </p:nvSpPr>
        <p:spPr>
          <a:xfrm>
            <a:off x="925565" y="2703459"/>
            <a:ext cx="2764566" cy="512629"/>
          </a:xfrm>
          <a:prstGeom prst="rect">
            <a:avLst/>
          </a:prstGeom>
          <a:solidFill>
            <a:schemeClr val="bg1"/>
          </a:solidFill>
          <a:ln w="38100">
            <a:solidFill>
              <a:srgbClr val="A39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8D5B2B4-6C6E-DAE2-D33A-7B35B5EDE5D1}"/>
              </a:ext>
            </a:extLst>
          </p:cNvPr>
          <p:cNvSpPr/>
          <p:nvPr/>
        </p:nvSpPr>
        <p:spPr>
          <a:xfrm rot="18204102">
            <a:off x="10684121" y="-2258461"/>
            <a:ext cx="1168304" cy="5710888"/>
          </a:xfrm>
          <a:prstGeom prst="flowChartInputOutput">
            <a:avLst/>
          </a:prstGeom>
          <a:solidFill>
            <a:srgbClr val="02442B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132328DD-D548-FA75-4348-BEC56EA33F08}"/>
              </a:ext>
            </a:extLst>
          </p:cNvPr>
          <p:cNvSpPr/>
          <p:nvPr/>
        </p:nvSpPr>
        <p:spPr>
          <a:xfrm rot="17138068">
            <a:off x="9271599" y="-3112551"/>
            <a:ext cx="915808" cy="7624540"/>
          </a:xfrm>
          <a:prstGeom prst="flowChartInputOutput">
            <a:avLst/>
          </a:prstGeom>
          <a:solidFill>
            <a:srgbClr val="02442B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1F043DF9-D4CE-3531-4DFA-120D98111F6B}"/>
              </a:ext>
            </a:extLst>
          </p:cNvPr>
          <p:cNvSpPr/>
          <p:nvPr/>
        </p:nvSpPr>
        <p:spPr>
          <a:xfrm rot="6756423">
            <a:off x="10354233" y="-2927448"/>
            <a:ext cx="915808" cy="7216967"/>
          </a:xfrm>
          <a:prstGeom prst="flowChartInputOutput">
            <a:avLst/>
          </a:prstGeom>
          <a:solidFill>
            <a:srgbClr val="583900">
              <a:alpha val="482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7F319-8EDA-9CD7-2883-5F7D65C55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7" b="92597" l="2886" r="97867">
                        <a14:backgroundMark x1="29109" y1="49059" x2="29109" y2="49059"/>
                        <a14:backgroundMark x1="41531" y1="55834" x2="41531" y2="55834"/>
                        <a14:backgroundMark x1="40778" y1="49059" x2="40778" y2="49059"/>
                        <a14:backgroundMark x1="56964" y1="53701" x2="56964" y2="53701"/>
                        <a14:backgroundMark x1="67378" y1="55082" x2="67378" y2="55082"/>
                        <a14:backgroundMark x1="89586" y1="50188" x2="89586" y2="50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6295" y="-311945"/>
            <a:ext cx="2086625" cy="208662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3" name="Picture 2" descr="Gesture">
            <a:extLst>
              <a:ext uri="{FF2B5EF4-FFF2-40B4-BE49-F238E27FC236}">
                <a16:creationId xmlns:a16="http://schemas.microsoft.com/office/drawing/2014/main" id="{B379A7E8-D483-004D-9CF4-E5AB509F0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89" b="92056" l="36000" r="63125">
                        <a14:foregroundMark x1="46094" y1="19389" x2="46094" y2="19389"/>
                        <a14:foregroundMark x1="42563" y1="19222" x2="42563" y2="19222"/>
                        <a14:foregroundMark x1="45719" y1="24556" x2="45719" y2="24556"/>
                        <a14:foregroundMark x1="52812" y1="79000" x2="52812" y2="79000"/>
                        <a14:foregroundMark x1="51625" y1="78444" x2="51625" y2="78444"/>
                        <a14:foregroundMark x1="47438" y1="78611" x2="47438" y2="78611"/>
                        <a14:foregroundMark x1="40750" y1="51000" x2="40750" y2="51000"/>
                        <a14:foregroundMark x1="40813" y1="50111" x2="40813" y2="50111"/>
                        <a14:foregroundMark x1="56219" y1="80889" x2="56219" y2="80889"/>
                        <a14:foregroundMark x1="56844" y1="81167" x2="56844" y2="81167"/>
                        <a14:foregroundMark x1="52312" y1="78333" x2="52312" y2="78333"/>
                        <a14:foregroundMark x1="60094" y1="82889" x2="60094" y2="82889"/>
                        <a14:foregroundMark x1="42063" y1="81222" x2="42063" y2="81222"/>
                        <a14:foregroundMark x1="48844" y1="83444" x2="48844" y2="83444"/>
                        <a14:foregroundMark x1="48875" y1="84222" x2="48875" y2="84222"/>
                        <a14:foregroundMark x1="39781" y1="25000" x2="39781" y2="25000"/>
                        <a14:foregroundMark x1="50000" y1="83500" x2="50000" y2="8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" y="3253670"/>
            <a:ext cx="4406940" cy="2478904"/>
          </a:xfrm>
          <a:prstGeom prst="rect">
            <a:avLst/>
          </a:prstGeom>
          <a:noFill/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0313EAB-5A96-9819-7699-90332FD4E0BC}"/>
              </a:ext>
            </a:extLst>
          </p:cNvPr>
          <p:cNvSpPr/>
          <p:nvPr/>
        </p:nvSpPr>
        <p:spPr>
          <a:xfrm>
            <a:off x="3864000" y="3663892"/>
            <a:ext cx="327511" cy="1392140"/>
          </a:xfrm>
          <a:prstGeom prst="chevron">
            <a:avLst/>
          </a:prstGeom>
          <a:solidFill>
            <a:srgbClr val="02442B"/>
          </a:solidFill>
          <a:ln>
            <a:solidFill>
              <a:srgbClr val="0244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2442B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ABA64B-E366-DBBA-0A04-839F3BD0B80F}"/>
              </a:ext>
            </a:extLst>
          </p:cNvPr>
          <p:cNvSpPr txBox="1"/>
          <p:nvPr/>
        </p:nvSpPr>
        <p:spPr>
          <a:xfrm>
            <a:off x="6713439" y="5293299"/>
            <a:ext cx="2429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9796E"/>
                </a:solidFill>
                <a:latin typeface="Trebuchet MS" panose="020B0603020202020204" pitchFamily="34" charset="0"/>
              </a:rPr>
              <a:t>Packaging after the optimization </a:t>
            </a:r>
            <a:r>
              <a:rPr lang="hu-HU" sz="1600" dirty="0">
                <a:solidFill>
                  <a:srgbClr val="89796E"/>
                </a:solidFill>
                <a:latin typeface="Trebuchet MS" panose="020B0603020202020204" pitchFamily="34" charset="0"/>
              </a:rPr>
              <a:t>(</a:t>
            </a:r>
            <a:r>
              <a:rPr lang="en-GB" sz="1600" dirty="0">
                <a:solidFill>
                  <a:srgbClr val="89796E"/>
                </a:solidFill>
                <a:latin typeface="Trebuchet MS" panose="020B0603020202020204" pitchFamily="34" charset="0"/>
              </a:rPr>
              <a:t>decreasing size by 50%</a:t>
            </a:r>
            <a:r>
              <a:rPr lang="hu-HU" sz="1600" dirty="0">
                <a:solidFill>
                  <a:srgbClr val="89796E"/>
                </a:solidFill>
                <a:latin typeface="Trebuchet MS" panose="020B0603020202020204" pitchFamily="34" charset="0"/>
              </a:rPr>
              <a:t>)</a:t>
            </a:r>
            <a:endParaRPr lang="en-GB" sz="1600" dirty="0">
              <a:solidFill>
                <a:srgbClr val="89796E"/>
              </a:solidFill>
              <a:latin typeface="Trebuchet MS" panose="020B0603020202020204" pitchFamily="34" charset="0"/>
            </a:endParaRPr>
          </a:p>
        </p:txBody>
      </p:sp>
      <p:pic>
        <p:nvPicPr>
          <p:cNvPr id="30" name="Picture 4" descr="Computer Icons Box Packaging and labeling Freight transport, packaging,  angle, company png | PNGEgg">
            <a:extLst>
              <a:ext uri="{FF2B5EF4-FFF2-40B4-BE49-F238E27FC236}">
                <a16:creationId xmlns:a16="http://schemas.microsoft.com/office/drawing/2014/main" id="{FEE3D323-856B-21DE-DB7F-12FC697C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89" b="100000" l="889" r="98667">
                        <a14:foregroundMark x1="67556" y1="33778" x2="67556" y2="33778"/>
                        <a14:foregroundMark x1="56889" y1="26667" x2="56889" y2="26667"/>
                        <a14:foregroundMark x1="68889" y1="42222" x2="68889" y2="4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70" y="3812031"/>
            <a:ext cx="1528762" cy="152876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5D1CFD-8536-E060-FAEA-C9A8D3302D1A}"/>
              </a:ext>
            </a:extLst>
          </p:cNvPr>
          <p:cNvSpPr txBox="1"/>
          <p:nvPr/>
        </p:nvSpPr>
        <p:spPr>
          <a:xfrm>
            <a:off x="3029345" y="5491621"/>
            <a:ext cx="1964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89796E"/>
                </a:solidFill>
                <a:latin typeface="Trebuchet MS" panose="020B0603020202020204" pitchFamily="34" charset="0"/>
              </a:rPr>
              <a:t>Current packaging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4B6578-DCB6-A3FB-38F7-AEB3E667EFDD}"/>
              </a:ext>
            </a:extLst>
          </p:cNvPr>
          <p:cNvSpPr txBox="1"/>
          <p:nvPr/>
        </p:nvSpPr>
        <p:spPr>
          <a:xfrm>
            <a:off x="983511" y="2715176"/>
            <a:ext cx="2764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2442B"/>
                </a:solidFill>
                <a:latin typeface="Trebuchet MS" panose="020B0603020202020204" pitchFamily="34" charset="0"/>
              </a:rPr>
              <a:t>Gesture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 by Steelcase</a:t>
            </a:r>
            <a:endParaRPr lang="en-GB" dirty="0">
              <a:solidFill>
                <a:srgbClr val="89796E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1E564E-549D-0AA2-49EC-E21751896884}"/>
              </a:ext>
            </a:extLst>
          </p:cNvPr>
          <p:cNvCxnSpPr>
            <a:cxnSpLocks/>
          </p:cNvCxnSpPr>
          <p:nvPr/>
        </p:nvCxnSpPr>
        <p:spPr>
          <a:xfrm flipV="1">
            <a:off x="4784486" y="3253670"/>
            <a:ext cx="770402" cy="447045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1152699-4138-69FF-8149-171E00A30995}"/>
              </a:ext>
            </a:extLst>
          </p:cNvPr>
          <p:cNvGrpSpPr/>
          <p:nvPr/>
        </p:nvGrpSpPr>
        <p:grpSpPr>
          <a:xfrm>
            <a:off x="4892916" y="3445898"/>
            <a:ext cx="1528762" cy="2127442"/>
            <a:chOff x="4892916" y="3445898"/>
            <a:chExt cx="1528762" cy="212744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5124" name="Picture 4" descr="Computer Icons Box Packaging and labeling Freight transport, packaging,  angle, company png | PNGEgg">
              <a:extLst>
                <a:ext uri="{FF2B5EF4-FFF2-40B4-BE49-F238E27FC236}">
                  <a16:creationId xmlns:a16="http://schemas.microsoft.com/office/drawing/2014/main" id="{CF47A7AE-18D5-68D3-0D5D-6A0ADEB11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89" b="100000" l="889" r="98667">
                          <a14:foregroundMark x1="67556" y1="33778" x2="67556" y2="33778"/>
                          <a14:foregroundMark x1="56889" y1="26667" x2="56889" y2="26667"/>
                          <a14:foregroundMark x1="68889" y1="42222" x2="68889" y2="4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916" y="4044578"/>
              <a:ext cx="1528762" cy="152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omputer Icons Box Packaging and labeling Freight transport, packaging,  angle, company png | PNGEgg">
              <a:extLst>
                <a:ext uri="{FF2B5EF4-FFF2-40B4-BE49-F238E27FC236}">
                  <a16:creationId xmlns:a16="http://schemas.microsoft.com/office/drawing/2014/main" id="{62618464-A6A3-C476-2550-F6E7623BF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89" b="100000" l="889" r="98667">
                          <a14:foregroundMark x1="67556" y1="33778" x2="67556" y2="33778"/>
                          <a14:foregroundMark x1="56889" y1="26667" x2="56889" y2="26667"/>
                          <a14:foregroundMark x1="68889" y1="42222" x2="68889" y2="42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916" y="3445898"/>
              <a:ext cx="1528762" cy="152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6A73EE-A5DA-47E8-C4C7-2D7FF6888F3B}"/>
                </a:ext>
              </a:extLst>
            </p:cNvPr>
            <p:cNvSpPr/>
            <p:nvPr/>
          </p:nvSpPr>
          <p:spPr>
            <a:xfrm rot="19711300">
              <a:off x="5648614" y="4709949"/>
              <a:ext cx="669020" cy="91879"/>
            </a:xfrm>
            <a:prstGeom prst="rect">
              <a:avLst/>
            </a:prstGeom>
            <a:solidFill>
              <a:srgbClr val="BA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9CA0CF-D209-6AA0-94D4-446326DDAE96}"/>
                </a:ext>
              </a:extLst>
            </p:cNvPr>
            <p:cNvSpPr/>
            <p:nvPr/>
          </p:nvSpPr>
          <p:spPr>
            <a:xfrm rot="16200000">
              <a:off x="5911947" y="4589291"/>
              <a:ext cx="669020" cy="91879"/>
            </a:xfrm>
            <a:prstGeom prst="rect">
              <a:avLst/>
            </a:prstGeom>
            <a:solidFill>
              <a:srgbClr val="BA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EA7B22-22C0-4560-D477-D1583A477DE4}"/>
                </a:ext>
              </a:extLst>
            </p:cNvPr>
            <p:cNvSpPr/>
            <p:nvPr/>
          </p:nvSpPr>
          <p:spPr>
            <a:xfrm rot="16200000">
              <a:off x="5385281" y="4830607"/>
              <a:ext cx="669020" cy="91879"/>
            </a:xfrm>
            <a:prstGeom prst="rect">
              <a:avLst/>
            </a:prstGeom>
            <a:solidFill>
              <a:srgbClr val="BA987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3FC960-C678-A55D-634F-BBACECB33408}"/>
                </a:ext>
              </a:extLst>
            </p:cNvPr>
            <p:cNvSpPr/>
            <p:nvPr/>
          </p:nvSpPr>
          <p:spPr>
            <a:xfrm rot="1896138">
              <a:off x="4991384" y="4688037"/>
              <a:ext cx="682333" cy="91879"/>
            </a:xfrm>
            <a:prstGeom prst="rect">
              <a:avLst/>
            </a:prstGeom>
            <a:solidFill>
              <a:srgbClr val="D6A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F7DB5F3-BF7B-9E25-F0DF-E50647899D12}"/>
                </a:ext>
              </a:extLst>
            </p:cNvPr>
            <p:cNvSpPr/>
            <p:nvPr/>
          </p:nvSpPr>
          <p:spPr>
            <a:xfrm rot="5400000">
              <a:off x="5259661" y="4842371"/>
              <a:ext cx="682333" cy="91879"/>
            </a:xfrm>
            <a:prstGeom prst="rect">
              <a:avLst/>
            </a:prstGeom>
            <a:solidFill>
              <a:srgbClr val="D6A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897E31E-3BCF-E6DC-CF25-504E04DFF57B}"/>
                </a:ext>
              </a:extLst>
            </p:cNvPr>
            <p:cNvSpPr/>
            <p:nvPr/>
          </p:nvSpPr>
          <p:spPr>
            <a:xfrm rot="5400000">
              <a:off x="4722245" y="4595947"/>
              <a:ext cx="682333" cy="91879"/>
            </a:xfrm>
            <a:prstGeom prst="rect">
              <a:avLst/>
            </a:prstGeom>
            <a:solidFill>
              <a:srgbClr val="D6A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324D88-0CF3-AF25-DD38-559B2C0A7B6F}"/>
              </a:ext>
            </a:extLst>
          </p:cNvPr>
          <p:cNvCxnSpPr>
            <a:cxnSpLocks/>
          </p:cNvCxnSpPr>
          <p:nvPr/>
        </p:nvCxnSpPr>
        <p:spPr>
          <a:xfrm>
            <a:off x="6491171" y="3756235"/>
            <a:ext cx="0" cy="1369191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05B9F1-CBFA-592F-C4B6-76043B8EE703}"/>
              </a:ext>
            </a:extLst>
          </p:cNvPr>
          <p:cNvCxnSpPr>
            <a:cxnSpLocks/>
          </p:cNvCxnSpPr>
          <p:nvPr/>
        </p:nvCxnSpPr>
        <p:spPr>
          <a:xfrm>
            <a:off x="5817593" y="3267041"/>
            <a:ext cx="630762" cy="297201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080E278-8DE8-9048-461C-983B94E063A6}"/>
              </a:ext>
            </a:extLst>
          </p:cNvPr>
          <p:cNvSpPr txBox="1"/>
          <p:nvPr/>
        </p:nvSpPr>
        <p:spPr>
          <a:xfrm rot="5400000">
            <a:off x="6189373" y="4381044"/>
            <a:ext cx="869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kern="1200" dirty="0">
                <a:solidFill>
                  <a:srgbClr val="89796E"/>
                </a:solidFill>
                <a:latin typeface="Trebuchet MS" panose="020B0603020202020204" pitchFamily="34" charset="0"/>
                <a:ea typeface="+mn-ea"/>
                <a:cs typeface="+mn-cs"/>
              </a:rPr>
              <a:t>≈</a:t>
            </a:r>
            <a:r>
              <a:rPr lang="hu-HU" sz="1400" b="1" dirty="0">
                <a:solidFill>
                  <a:srgbClr val="BA9876"/>
                </a:solidFill>
                <a:latin typeface="Trebuchet MS" panose="020B0603020202020204" pitchFamily="34" charset="0"/>
              </a:rPr>
              <a:t>1.1 m</a:t>
            </a:r>
            <a:endParaRPr lang="en-GB" sz="1400" b="1" dirty="0">
              <a:solidFill>
                <a:srgbClr val="BA9876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FB5C2-33AB-9E3A-5AE7-EE952A3E0FBB}"/>
              </a:ext>
            </a:extLst>
          </p:cNvPr>
          <p:cNvSpPr txBox="1"/>
          <p:nvPr/>
        </p:nvSpPr>
        <p:spPr>
          <a:xfrm rot="19766455">
            <a:off x="4665975" y="3037192"/>
            <a:ext cx="110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kern="1200" dirty="0">
                <a:solidFill>
                  <a:srgbClr val="89796E"/>
                </a:solidFill>
                <a:latin typeface="Trebuchet MS" panose="020B0603020202020204" pitchFamily="34" charset="0"/>
                <a:ea typeface="+mn-ea"/>
                <a:cs typeface="+mn-cs"/>
              </a:rPr>
              <a:t>≈</a:t>
            </a:r>
            <a:r>
              <a:rPr lang="hu-HU" sz="1400" b="1" dirty="0">
                <a:solidFill>
                  <a:srgbClr val="BA9876"/>
                </a:solidFill>
                <a:latin typeface="Trebuchet MS" panose="020B0603020202020204" pitchFamily="34" charset="0"/>
              </a:rPr>
              <a:t>0.9 m</a:t>
            </a:r>
            <a:endParaRPr lang="en-GB" sz="1400" b="1" dirty="0">
              <a:solidFill>
                <a:srgbClr val="BA9876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0A83CB-B97E-0021-3A12-FF516655D4D5}"/>
              </a:ext>
            </a:extLst>
          </p:cNvPr>
          <p:cNvSpPr txBox="1"/>
          <p:nvPr/>
        </p:nvSpPr>
        <p:spPr>
          <a:xfrm rot="1640301">
            <a:off x="5878039" y="3107442"/>
            <a:ext cx="93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kern="1200" dirty="0">
                <a:solidFill>
                  <a:srgbClr val="89796E"/>
                </a:solidFill>
                <a:latin typeface="Trebuchet MS" panose="020B0603020202020204" pitchFamily="34" charset="0"/>
                <a:ea typeface="+mn-ea"/>
                <a:cs typeface="+mn-cs"/>
              </a:rPr>
              <a:t>≈</a:t>
            </a:r>
            <a:r>
              <a:rPr lang="hu-HU" sz="1400" b="1" dirty="0">
                <a:solidFill>
                  <a:srgbClr val="BA9876"/>
                </a:solidFill>
                <a:latin typeface="Trebuchet MS" panose="020B0603020202020204" pitchFamily="34" charset="0"/>
              </a:rPr>
              <a:t>0.63 m</a:t>
            </a:r>
            <a:endParaRPr lang="en-GB" dirty="0">
              <a:solidFill>
                <a:srgbClr val="BA9876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AAEE8E-1FDB-B24E-11B4-80041C8D1CEB}"/>
              </a:ext>
            </a:extLst>
          </p:cNvPr>
          <p:cNvCxnSpPr>
            <a:cxnSpLocks/>
          </p:cNvCxnSpPr>
          <p:nvPr/>
        </p:nvCxnSpPr>
        <p:spPr>
          <a:xfrm flipV="1">
            <a:off x="8806153" y="3663892"/>
            <a:ext cx="770402" cy="447045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938804-7F8F-8E38-7A78-FFFD4F80E5F7}"/>
              </a:ext>
            </a:extLst>
          </p:cNvPr>
          <p:cNvCxnSpPr>
            <a:cxnSpLocks/>
          </p:cNvCxnSpPr>
          <p:nvPr/>
        </p:nvCxnSpPr>
        <p:spPr>
          <a:xfrm>
            <a:off x="9839260" y="3677263"/>
            <a:ext cx="630762" cy="297201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2119D37-6ABE-8A19-6EFF-9B32D6F45147}"/>
              </a:ext>
            </a:extLst>
          </p:cNvPr>
          <p:cNvSpPr txBox="1"/>
          <p:nvPr/>
        </p:nvSpPr>
        <p:spPr>
          <a:xfrm rot="19766455">
            <a:off x="8707068" y="3476880"/>
            <a:ext cx="1109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kern="1200" dirty="0">
                <a:solidFill>
                  <a:srgbClr val="89796E"/>
                </a:solidFill>
                <a:latin typeface="Trebuchet MS" panose="020B0603020202020204" pitchFamily="34" charset="0"/>
                <a:ea typeface="+mn-ea"/>
                <a:cs typeface="+mn-cs"/>
              </a:rPr>
              <a:t>≈</a:t>
            </a:r>
            <a:r>
              <a:rPr lang="hu-HU" sz="1400" b="1" dirty="0">
                <a:solidFill>
                  <a:srgbClr val="BA9876"/>
                </a:solidFill>
                <a:latin typeface="Trebuchet MS" panose="020B0603020202020204" pitchFamily="34" charset="0"/>
              </a:rPr>
              <a:t>0.9 m</a:t>
            </a:r>
            <a:endParaRPr lang="en-GB" sz="1400" b="1" dirty="0">
              <a:solidFill>
                <a:srgbClr val="BA9876"/>
              </a:solidFill>
              <a:latin typeface="Trebuchet MS" panose="020B0603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46C12-7FE0-134C-EA70-D1108AC3E2CC}"/>
              </a:ext>
            </a:extLst>
          </p:cNvPr>
          <p:cNvSpPr txBox="1"/>
          <p:nvPr/>
        </p:nvSpPr>
        <p:spPr>
          <a:xfrm rot="1640301">
            <a:off x="9899706" y="3517664"/>
            <a:ext cx="93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kern="1200" dirty="0">
                <a:solidFill>
                  <a:srgbClr val="89796E"/>
                </a:solidFill>
                <a:latin typeface="Trebuchet MS" panose="020B0603020202020204" pitchFamily="34" charset="0"/>
                <a:ea typeface="+mn-ea"/>
                <a:cs typeface="+mn-cs"/>
              </a:rPr>
              <a:t>≈</a:t>
            </a:r>
            <a:r>
              <a:rPr lang="hu-HU" sz="1400" b="1" dirty="0">
                <a:solidFill>
                  <a:srgbClr val="BA9876"/>
                </a:solidFill>
                <a:latin typeface="Trebuchet MS" panose="020B0603020202020204" pitchFamily="34" charset="0"/>
              </a:rPr>
              <a:t>0.63 m</a:t>
            </a:r>
            <a:endParaRPr lang="en-GB" dirty="0">
              <a:solidFill>
                <a:srgbClr val="BA9876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CF0669-6A18-EE28-82D1-FAF46F6D8ADA}"/>
              </a:ext>
            </a:extLst>
          </p:cNvPr>
          <p:cNvCxnSpPr>
            <a:cxnSpLocks/>
          </p:cNvCxnSpPr>
          <p:nvPr/>
        </p:nvCxnSpPr>
        <p:spPr>
          <a:xfrm>
            <a:off x="10553412" y="4089131"/>
            <a:ext cx="0" cy="702967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13E74B3-0FD7-CB3A-3E11-E8B7C01B5CC0}"/>
              </a:ext>
            </a:extLst>
          </p:cNvPr>
          <p:cNvSpPr txBox="1"/>
          <p:nvPr/>
        </p:nvSpPr>
        <p:spPr>
          <a:xfrm rot="5400000">
            <a:off x="10059483" y="4550104"/>
            <a:ext cx="1387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kern="1200" dirty="0">
                <a:solidFill>
                  <a:srgbClr val="89796E"/>
                </a:solidFill>
                <a:latin typeface="Trebuchet MS" panose="020B0603020202020204" pitchFamily="34" charset="0"/>
                <a:ea typeface="+mn-ea"/>
                <a:cs typeface="+mn-cs"/>
              </a:rPr>
              <a:t>≈</a:t>
            </a:r>
            <a:r>
              <a:rPr lang="hu-HU" sz="1400" b="1" dirty="0">
                <a:solidFill>
                  <a:srgbClr val="BA9876"/>
                </a:solidFill>
                <a:latin typeface="Trebuchet MS" panose="020B0603020202020204" pitchFamily="34" charset="0"/>
              </a:rPr>
              <a:t>0.55 m</a:t>
            </a:r>
            <a:endParaRPr lang="en-GB" dirty="0">
              <a:solidFill>
                <a:srgbClr val="BA9876"/>
              </a:solidFill>
            </a:endParaRPr>
          </a:p>
        </p:txBody>
      </p:sp>
      <p:cxnSp>
        <p:nvCxnSpPr>
          <p:cNvPr id="5120" name="Straight Connector 5119">
            <a:extLst>
              <a:ext uri="{FF2B5EF4-FFF2-40B4-BE49-F238E27FC236}">
                <a16:creationId xmlns:a16="http://schemas.microsoft.com/office/drawing/2014/main" id="{BF66C14A-FB1A-8B94-3976-8D1D91F9A77F}"/>
              </a:ext>
            </a:extLst>
          </p:cNvPr>
          <p:cNvCxnSpPr>
            <a:cxnSpLocks/>
          </p:cNvCxnSpPr>
          <p:nvPr/>
        </p:nvCxnSpPr>
        <p:spPr>
          <a:xfrm>
            <a:off x="1295400" y="6311900"/>
            <a:ext cx="10401300" cy="0"/>
          </a:xfrm>
          <a:prstGeom prst="line">
            <a:avLst/>
          </a:prstGeom>
          <a:ln>
            <a:solidFill>
              <a:srgbClr val="D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" name="TextBox 5120">
            <a:extLst>
              <a:ext uri="{FF2B5EF4-FFF2-40B4-BE49-F238E27FC236}">
                <a16:creationId xmlns:a16="http://schemas.microsoft.com/office/drawing/2014/main" id="{6D6FF136-03C6-5D44-7FE8-5F1FD0C204F2}"/>
              </a:ext>
            </a:extLst>
          </p:cNvPr>
          <p:cNvSpPr txBox="1"/>
          <p:nvPr/>
        </p:nvSpPr>
        <p:spPr>
          <a:xfrm>
            <a:off x="1206500" y="6311900"/>
            <a:ext cx="247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 err="1">
                <a:solidFill>
                  <a:srgbClr val="D4D0CA"/>
                </a:solidFill>
                <a:latin typeface="Trebuchet MS" panose="020B0603020202020204" pitchFamily="34" charset="0"/>
              </a:rPr>
              <a:t>Forr</a:t>
            </a:r>
            <a:r>
              <a:rPr lang="hu-HU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ások: amazon.com/Steelcase </a:t>
            </a:r>
            <a:endParaRPr lang="en-GB" sz="1100" i="1" dirty="0">
              <a:solidFill>
                <a:srgbClr val="D4D0CA"/>
              </a:solidFill>
              <a:latin typeface="Trebuchet MS" panose="020B0603020202020204" pitchFamily="34" charset="0"/>
            </a:endParaRPr>
          </a:p>
        </p:txBody>
      </p:sp>
      <p:sp>
        <p:nvSpPr>
          <p:cNvPr id="5123" name="Arrow: Chevron 5122">
            <a:extLst>
              <a:ext uri="{FF2B5EF4-FFF2-40B4-BE49-F238E27FC236}">
                <a16:creationId xmlns:a16="http://schemas.microsoft.com/office/drawing/2014/main" id="{C72CF521-BAF1-5496-6B24-F73DCADB9873}"/>
              </a:ext>
            </a:extLst>
          </p:cNvPr>
          <p:cNvSpPr/>
          <p:nvPr/>
        </p:nvSpPr>
        <p:spPr>
          <a:xfrm>
            <a:off x="7764420" y="3700715"/>
            <a:ext cx="327511" cy="1392140"/>
          </a:xfrm>
          <a:prstGeom prst="chevron">
            <a:avLst/>
          </a:prstGeom>
          <a:solidFill>
            <a:srgbClr val="02442B"/>
          </a:solidFill>
          <a:ln>
            <a:solidFill>
              <a:srgbClr val="0244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2442B"/>
              </a:solidFill>
            </a:endParaRPr>
          </a:p>
        </p:txBody>
      </p:sp>
      <p:sp>
        <p:nvSpPr>
          <p:cNvPr id="5125" name="Rectangle 5124">
            <a:extLst>
              <a:ext uri="{FF2B5EF4-FFF2-40B4-BE49-F238E27FC236}">
                <a16:creationId xmlns:a16="http://schemas.microsoft.com/office/drawing/2014/main" id="{82BB2CFA-F321-2508-F7F2-05DDE08B6D77}"/>
              </a:ext>
            </a:extLst>
          </p:cNvPr>
          <p:cNvSpPr/>
          <p:nvPr/>
        </p:nvSpPr>
        <p:spPr>
          <a:xfrm>
            <a:off x="1746991" y="5724186"/>
            <a:ext cx="1064296" cy="426996"/>
          </a:xfrm>
          <a:prstGeom prst="rect">
            <a:avLst/>
          </a:prstGeom>
          <a:solidFill>
            <a:srgbClr val="D4D0CA"/>
          </a:solidFill>
          <a:ln w="28575">
            <a:solidFill>
              <a:srgbClr val="0244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6" name="TextBox 5125">
            <a:extLst>
              <a:ext uri="{FF2B5EF4-FFF2-40B4-BE49-F238E27FC236}">
                <a16:creationId xmlns:a16="http://schemas.microsoft.com/office/drawing/2014/main" id="{1F3580BA-C68E-E43D-1118-B3FADB72FFE1}"/>
              </a:ext>
            </a:extLst>
          </p:cNvPr>
          <p:cNvSpPr txBox="1"/>
          <p:nvPr/>
        </p:nvSpPr>
        <p:spPr>
          <a:xfrm>
            <a:off x="1778525" y="5757212"/>
            <a:ext cx="117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kern="1200" dirty="0">
                <a:solidFill>
                  <a:srgbClr val="02442B"/>
                </a:solidFill>
                <a:latin typeface="Trebuchet MS" panose="020B0603020202020204" pitchFamily="34" charset="0"/>
              </a:rPr>
              <a:t>≈ </a:t>
            </a:r>
            <a:r>
              <a:rPr lang="hu-HU" b="1" dirty="0">
                <a:solidFill>
                  <a:srgbClr val="02442B"/>
                </a:solidFill>
                <a:latin typeface="Trebuchet MS" panose="020B0603020202020204" pitchFamily="34" charset="0"/>
              </a:rPr>
              <a:t>35 kg</a:t>
            </a:r>
            <a:endParaRPr lang="en-GB" b="1" dirty="0">
              <a:solidFill>
                <a:srgbClr val="02442B"/>
              </a:solidFill>
              <a:latin typeface="Trebuchet MS" panose="020B0603020202020204" pitchFamily="34" charset="0"/>
            </a:endParaRPr>
          </a:p>
        </p:txBody>
      </p: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92030E49-5510-9536-2DF2-B5B03C65AEEB}"/>
              </a:ext>
            </a:extLst>
          </p:cNvPr>
          <p:cNvSpPr/>
          <p:nvPr/>
        </p:nvSpPr>
        <p:spPr>
          <a:xfrm>
            <a:off x="506921" y="736466"/>
            <a:ext cx="7014483" cy="1651480"/>
          </a:xfrm>
          <a:prstGeom prst="rect">
            <a:avLst/>
          </a:prstGeom>
          <a:noFill/>
          <a:ln w="38100">
            <a:solidFill>
              <a:srgbClr val="A39A8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27" name="TextBox 5126">
            <a:extLst>
              <a:ext uri="{FF2B5EF4-FFF2-40B4-BE49-F238E27FC236}">
                <a16:creationId xmlns:a16="http://schemas.microsoft.com/office/drawing/2014/main" id="{3B3DFC4C-533E-F596-481E-154CB55A3756}"/>
              </a:ext>
            </a:extLst>
          </p:cNvPr>
          <p:cNvSpPr txBox="1"/>
          <p:nvPr/>
        </p:nvSpPr>
        <p:spPr>
          <a:xfrm>
            <a:off x="677263" y="406798"/>
            <a:ext cx="61780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02442B"/>
                </a:solidFill>
                <a:latin typeface="Trebuchet MS" panose="020B0603020202020204" pitchFamily="34" charset="0"/>
              </a:rPr>
              <a:t>What is our goal with our solution?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6759052A-8063-8969-4052-392CAFB17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49" y="896183"/>
            <a:ext cx="6703251" cy="135935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To find a package delivery partner for the company, which, among other things, will deliver Eclipse and Gesture products to customers </a:t>
            </a:r>
            <a:r>
              <a:rPr lang="en-US" altLang="en-US" dirty="0">
                <a:solidFill>
                  <a:srgbClr val="02442B"/>
                </a:solidFill>
                <a:latin typeface="Trebuchet MS" panose="020B0603020202020204" pitchFamily="34" charset="0"/>
              </a:rPr>
              <a:t>safely and quickly</a:t>
            </a:r>
            <a:r>
              <a:rPr lang="en-US" alt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, in appropriate condition, maintaining the quality represented by Steelcase, adapting to the optimized packaging </a:t>
            </a:r>
          </a:p>
        </p:txBody>
      </p:sp>
    </p:spTree>
    <p:extLst>
      <p:ext uri="{BB962C8B-B14F-4D97-AF65-F5344CB8AC3E}">
        <p14:creationId xmlns:p14="http://schemas.microsoft.com/office/powerpoint/2010/main" val="199563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D8A5F45-0404-B7F0-0175-5CAF7FBE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6" y="4668622"/>
            <a:ext cx="568757" cy="5687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E164F1C-7604-9500-F01B-4382430FB44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2442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3" y="3160150"/>
            <a:ext cx="537700" cy="53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6C797-BC0D-969C-25ED-E57890FC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561087"/>
            <a:ext cx="8073663" cy="12304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just"/>
            <a:r>
              <a:rPr lang="hu-HU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1. </a:t>
            </a:r>
            <a:r>
              <a:rPr lang="en-GB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Comparing the biggest delivery companies</a:t>
            </a:r>
            <a:r>
              <a:rPr lang="hu-HU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:</a:t>
            </a:r>
            <a:endParaRPr lang="en-GB" sz="3600" b="1" dirty="0">
              <a:solidFill>
                <a:srgbClr val="02442B"/>
              </a:solidFill>
              <a:latin typeface="Trebuchet MS" panose="020B0603020202020204" pitchFamily="34" charset="0"/>
            </a:endParaRP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A37A9875-8B9A-C61C-91DD-EC75BB79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duotone>
              <a:prstClr val="black"/>
              <a:srgbClr val="02442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6" y="1559662"/>
            <a:ext cx="592535" cy="592535"/>
          </a:xfrm>
        </p:spPr>
      </p:pic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8D5B2B4-6C6E-DAE2-D33A-7B35B5EDE5D1}"/>
              </a:ext>
            </a:extLst>
          </p:cNvPr>
          <p:cNvSpPr/>
          <p:nvPr/>
        </p:nvSpPr>
        <p:spPr>
          <a:xfrm rot="18204102">
            <a:off x="10684121" y="-2258461"/>
            <a:ext cx="1168304" cy="5710888"/>
          </a:xfrm>
          <a:prstGeom prst="flowChartInputOutput">
            <a:avLst/>
          </a:prstGeom>
          <a:solidFill>
            <a:srgbClr val="02442B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132328DD-D548-FA75-4348-BEC56EA33F08}"/>
              </a:ext>
            </a:extLst>
          </p:cNvPr>
          <p:cNvSpPr/>
          <p:nvPr/>
        </p:nvSpPr>
        <p:spPr>
          <a:xfrm rot="17138068">
            <a:off x="9271599" y="-3112551"/>
            <a:ext cx="915808" cy="7624540"/>
          </a:xfrm>
          <a:prstGeom prst="flowChartInputOutput">
            <a:avLst/>
          </a:prstGeom>
          <a:solidFill>
            <a:srgbClr val="02442B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1F043DF9-D4CE-3531-4DFA-120D98111F6B}"/>
              </a:ext>
            </a:extLst>
          </p:cNvPr>
          <p:cNvSpPr/>
          <p:nvPr/>
        </p:nvSpPr>
        <p:spPr>
          <a:xfrm rot="6756423">
            <a:off x="10354233" y="-2927448"/>
            <a:ext cx="915808" cy="7216967"/>
          </a:xfrm>
          <a:prstGeom prst="flowChartInputOutput">
            <a:avLst/>
          </a:prstGeom>
          <a:solidFill>
            <a:srgbClr val="583900">
              <a:alpha val="482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7F319-8EDA-9CD7-2883-5F7D65C55D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87" b="92597" l="2886" r="97867">
                        <a14:backgroundMark x1="29109" y1="49059" x2="29109" y2="49059"/>
                        <a14:backgroundMark x1="41531" y1="55834" x2="41531" y2="55834"/>
                        <a14:backgroundMark x1="40778" y1="49059" x2="40778" y2="49059"/>
                        <a14:backgroundMark x1="56964" y1="53701" x2="56964" y2="53701"/>
                        <a14:backgroundMark x1="67378" y1="55082" x2="67378" y2="55082"/>
                        <a14:backgroundMark x1="89586" y1="50188" x2="89586" y2="50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6295" y="-311945"/>
            <a:ext cx="2086625" cy="208662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E1610B-BAEF-7B5B-7DAC-8E1CE321F974}"/>
              </a:ext>
            </a:extLst>
          </p:cNvPr>
          <p:cNvSpPr/>
          <p:nvPr/>
        </p:nvSpPr>
        <p:spPr>
          <a:xfrm>
            <a:off x="0" y="-56555"/>
            <a:ext cx="965200" cy="6971110"/>
          </a:xfrm>
          <a:prstGeom prst="rect">
            <a:avLst/>
          </a:prstGeom>
          <a:solidFill>
            <a:srgbClr val="02442B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8E9042-EF7E-071B-A26E-C4A57EB652A1}"/>
              </a:ext>
            </a:extLst>
          </p:cNvPr>
          <p:cNvSpPr/>
          <p:nvPr/>
        </p:nvSpPr>
        <p:spPr>
          <a:xfrm>
            <a:off x="98829" y="1473000"/>
            <a:ext cx="751747" cy="796000"/>
          </a:xfrm>
          <a:prstGeom prst="rect">
            <a:avLst/>
          </a:prstGeom>
          <a:solidFill>
            <a:srgbClr val="02442B">
              <a:alpha val="45000"/>
            </a:srgbClr>
          </a:solidFill>
          <a:ln w="57150">
            <a:solidFill>
              <a:srgbClr val="02442B">
                <a:alpha val="8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43F9E2-C487-86A0-475F-AD372F40B660}"/>
              </a:ext>
            </a:extLst>
          </p:cNvPr>
          <p:cNvSpPr/>
          <p:nvPr/>
        </p:nvSpPr>
        <p:spPr>
          <a:xfrm>
            <a:off x="98829" y="4555000"/>
            <a:ext cx="751747" cy="796000"/>
          </a:xfrm>
          <a:prstGeom prst="rect">
            <a:avLst/>
          </a:prstGeom>
          <a:solidFill>
            <a:srgbClr val="02442B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CF8AF2-F528-D14C-0F98-BE0E4184ECC4}"/>
              </a:ext>
            </a:extLst>
          </p:cNvPr>
          <p:cNvSpPr/>
          <p:nvPr/>
        </p:nvSpPr>
        <p:spPr>
          <a:xfrm>
            <a:off x="98829" y="3031000"/>
            <a:ext cx="751747" cy="796000"/>
          </a:xfrm>
          <a:prstGeom prst="rect">
            <a:avLst/>
          </a:prstGeom>
          <a:solidFill>
            <a:srgbClr val="02442B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FCDEC3-7467-62FB-4128-1F2EBBCCE04A}"/>
              </a:ext>
            </a:extLst>
          </p:cNvPr>
          <p:cNvCxnSpPr>
            <a:cxnSpLocks/>
          </p:cNvCxnSpPr>
          <p:nvPr/>
        </p:nvCxnSpPr>
        <p:spPr>
          <a:xfrm>
            <a:off x="1308101" y="6486364"/>
            <a:ext cx="10350243" cy="0"/>
          </a:xfrm>
          <a:prstGeom prst="line">
            <a:avLst/>
          </a:prstGeom>
          <a:ln>
            <a:solidFill>
              <a:srgbClr val="D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AF89A8-289E-354F-C48B-DC89375A7C97}"/>
              </a:ext>
            </a:extLst>
          </p:cNvPr>
          <p:cNvSpPr txBox="1"/>
          <p:nvPr/>
        </p:nvSpPr>
        <p:spPr>
          <a:xfrm>
            <a:off x="1206500" y="6460964"/>
            <a:ext cx="60983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Sources</a:t>
            </a:r>
            <a:r>
              <a:rPr lang="hu-HU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:</a:t>
            </a:r>
            <a:r>
              <a:rPr lang="en-US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 Lead Office Furniture Companies - Statista, UPS official website, DHL official website, GLS Group official website, DPD official website, FedEx official website</a:t>
            </a:r>
            <a:endParaRPr lang="en-GB" sz="1100" i="1" dirty="0">
              <a:solidFill>
                <a:srgbClr val="D4D0CA"/>
              </a:solidFill>
              <a:latin typeface="Trebuchet MS" panose="020B0603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2FC64F-F22F-63B3-48FD-8AC099D06D87}"/>
              </a:ext>
            </a:extLst>
          </p:cNvPr>
          <p:cNvSpPr/>
          <p:nvPr/>
        </p:nvSpPr>
        <p:spPr>
          <a:xfrm>
            <a:off x="98829" y="1441436"/>
            <a:ext cx="751747" cy="45719"/>
          </a:xfrm>
          <a:prstGeom prst="rect">
            <a:avLst/>
          </a:prstGeom>
          <a:solidFill>
            <a:srgbClr val="02442B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8" name="Table 68">
            <a:extLst>
              <a:ext uri="{FF2B5EF4-FFF2-40B4-BE49-F238E27FC236}">
                <a16:creationId xmlns:a16="http://schemas.microsoft.com/office/drawing/2014/main" id="{58437F32-5A19-944F-8451-41B14663C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89446"/>
              </p:ext>
            </p:extLst>
          </p:nvPr>
        </p:nvGraphicFramePr>
        <p:xfrm>
          <a:off x="1075864" y="1701773"/>
          <a:ext cx="10971204" cy="478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579">
                  <a:extLst>
                    <a:ext uri="{9D8B030D-6E8A-4147-A177-3AD203B41FA5}">
                      <a16:colId xmlns:a16="http://schemas.microsoft.com/office/drawing/2014/main" val="2264053410"/>
                    </a:ext>
                  </a:extLst>
                </a:gridCol>
                <a:gridCol w="1556725">
                  <a:extLst>
                    <a:ext uri="{9D8B030D-6E8A-4147-A177-3AD203B41FA5}">
                      <a16:colId xmlns:a16="http://schemas.microsoft.com/office/drawing/2014/main" val="1178801357"/>
                    </a:ext>
                  </a:extLst>
                </a:gridCol>
                <a:gridCol w="1556725">
                  <a:extLst>
                    <a:ext uri="{9D8B030D-6E8A-4147-A177-3AD203B41FA5}">
                      <a16:colId xmlns:a16="http://schemas.microsoft.com/office/drawing/2014/main" val="4219391722"/>
                    </a:ext>
                  </a:extLst>
                </a:gridCol>
                <a:gridCol w="1556725">
                  <a:extLst>
                    <a:ext uri="{9D8B030D-6E8A-4147-A177-3AD203B41FA5}">
                      <a16:colId xmlns:a16="http://schemas.microsoft.com/office/drawing/2014/main" val="5208083"/>
                    </a:ext>
                  </a:extLst>
                </a:gridCol>
                <a:gridCol w="1556725">
                  <a:extLst>
                    <a:ext uri="{9D8B030D-6E8A-4147-A177-3AD203B41FA5}">
                      <a16:colId xmlns:a16="http://schemas.microsoft.com/office/drawing/2014/main" val="1880080956"/>
                    </a:ext>
                  </a:extLst>
                </a:gridCol>
                <a:gridCol w="1556725">
                  <a:extLst>
                    <a:ext uri="{9D8B030D-6E8A-4147-A177-3AD203B41FA5}">
                      <a16:colId xmlns:a16="http://schemas.microsoft.com/office/drawing/2014/main" val="2180170313"/>
                    </a:ext>
                  </a:extLst>
                </a:gridCol>
              </a:tblGrid>
              <a:tr h="975908">
                <a:tc>
                  <a:txBody>
                    <a:bodyPr/>
                    <a:lstStyle/>
                    <a:p>
                      <a:pPr algn="l"/>
                      <a:r>
                        <a:rPr lang="hu-HU" sz="20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</a:rPr>
                        <a:t>Gesture </a:t>
                      </a:r>
                      <a:r>
                        <a:rPr lang="en-GB" sz="20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</a:rPr>
                        <a:t>chair</a:t>
                      </a:r>
                      <a:r>
                        <a:rPr lang="hu-HU" sz="20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</a:rPr>
                        <a:t>:</a:t>
                      </a:r>
                      <a:endParaRPr lang="en-GB" sz="2000" dirty="0">
                        <a:solidFill>
                          <a:srgbClr val="02442B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algn="l"/>
                      <a:r>
                        <a:rPr lang="en-GB" sz="20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</a:rPr>
                        <a:t>weight</a:t>
                      </a:r>
                      <a:r>
                        <a:rPr lang="hu-HU" sz="20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</a:rPr>
                        <a:t>: 35 kg</a:t>
                      </a:r>
                    </a:p>
                    <a:p>
                      <a:pPr algn="l"/>
                      <a:r>
                        <a:rPr lang="hu-HU" sz="20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</a:rPr>
                        <a:t>0.9m x 0.55m x 0.63m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D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3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3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3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3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243366"/>
                  </a:ext>
                </a:extLst>
              </a:tr>
              <a:tr h="513311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</a:rPr>
                        <a:t>Maximum 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≈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68 kg</a:t>
                      </a:r>
                      <a:endParaRPr lang="en-GB" sz="1800" b="1" kern="1200" dirty="0">
                        <a:solidFill>
                          <a:srgbClr val="89796E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70 kg</a:t>
                      </a:r>
                      <a:endParaRPr lang="en-GB" sz="1800" b="1" kern="1200" dirty="0">
                        <a:solidFill>
                          <a:srgbClr val="89796E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40 kg</a:t>
                      </a:r>
                      <a:endParaRPr lang="en-GB" sz="1800" b="1" kern="1200" dirty="0">
                        <a:solidFill>
                          <a:srgbClr val="89796E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</a:rPr>
                        <a:t>  </a:t>
                      </a:r>
                      <a:r>
                        <a:rPr lang="hu-HU" b="1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</a:rPr>
                        <a:t>31.5 kg</a:t>
                      </a:r>
                      <a:endParaRPr lang="en-GB" b="1" dirty="0">
                        <a:solidFill>
                          <a:srgbClr val="89796E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≈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68 kg</a:t>
                      </a:r>
                      <a:endParaRPr lang="en-GB" sz="1800" b="1" kern="1200" dirty="0">
                        <a:solidFill>
                          <a:srgbClr val="89796E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66562"/>
                  </a:ext>
                </a:extLst>
              </a:tr>
              <a:tr h="88718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Maximum size </a:t>
                      </a:r>
                      <a:r>
                        <a:rPr lang="hu-HU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length</a:t>
                      </a:r>
                      <a:r>
                        <a:rPr lang="hu-HU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height</a:t>
                      </a:r>
                      <a:r>
                        <a:rPr lang="hu-HU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width</a:t>
                      </a:r>
                      <a:r>
                        <a:rPr lang="hu-HU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4m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4m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2.7m</a:t>
                      </a:r>
                    </a:p>
                    <a:p>
                      <a:pPr algn="ctr"/>
                      <a:endParaRPr lang="en-GB" sz="1800" b="1" kern="1200" dirty="0">
                        <a:solidFill>
                          <a:srgbClr val="89796E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2.4m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2.2m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1.2m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2m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8m</a:t>
                      </a:r>
                      <a:endParaRPr lang="hu-HU" sz="1800" b="1" kern="1200" dirty="0">
                        <a:solidFill>
                          <a:srgbClr val="89796E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6m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3m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3m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1.75m</a:t>
                      </a:r>
                    </a:p>
                    <a:p>
                      <a:pPr algn="ctr"/>
                      <a:endParaRPr lang="en-GB" sz="1800" b="1" kern="1200" dirty="0">
                        <a:solidFill>
                          <a:srgbClr val="89796E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3.3m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3.3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2.7m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572697"/>
                  </a:ext>
                </a:extLst>
              </a:tr>
              <a:tr h="621033">
                <a:tc>
                  <a:txBody>
                    <a:bodyPr/>
                    <a:lstStyle/>
                    <a:p>
                      <a:pPr algn="l"/>
                      <a:r>
                        <a:rPr lang="en-GB" sz="2000" b="1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</a:rPr>
                        <a:t>Delivery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1-3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days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4-10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5-7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workdays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2-3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workdays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1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hu-HU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1" kern="1200" dirty="0">
                          <a:solidFill>
                            <a:srgbClr val="89796E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days</a:t>
                      </a: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111015"/>
                  </a:ext>
                </a:extLst>
              </a:tr>
              <a:tr h="680179">
                <a:tc>
                  <a:txBody>
                    <a:bodyPr/>
                    <a:lstStyle/>
                    <a:p>
                      <a:pPr algn="l"/>
                      <a:r>
                        <a:rPr lang="en-GB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Back-and-forth delivery and </a:t>
                      </a:r>
                      <a:r>
                        <a:rPr lang="hu-HU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package tracking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938212"/>
                  </a:ext>
                </a:extLst>
              </a:tr>
              <a:tr h="975908">
                <a:tc>
                  <a:txBody>
                    <a:bodyPr/>
                    <a:lstStyle/>
                    <a:p>
                      <a:pPr algn="l"/>
                      <a:r>
                        <a:rPr lang="en-GB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Delivery to all five target countries</a:t>
                      </a:r>
                      <a:r>
                        <a:rPr lang="hu-HU" sz="2000" b="1" kern="1200" dirty="0">
                          <a:solidFill>
                            <a:srgbClr val="02442B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(FR, NL, ES, DE, AT)</a:t>
                      </a:r>
                      <a:endParaRPr lang="en-GB" sz="2000" b="1" kern="1200" dirty="0">
                        <a:solidFill>
                          <a:srgbClr val="02442B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A696">
                        <a:alpha val="5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878530"/>
                  </a:ext>
                </a:extLst>
              </a:tr>
            </a:tbl>
          </a:graphicData>
        </a:graphic>
      </p:graphicFrame>
      <p:pic>
        <p:nvPicPr>
          <p:cNvPr id="9218" name="Picture 2" descr="UPS Logo PNG Images, Free Ups Logo Download - Free Transparent PNG Logos">
            <a:extLst>
              <a:ext uri="{FF2B5EF4-FFF2-40B4-BE49-F238E27FC236}">
                <a16:creationId xmlns:a16="http://schemas.microsoft.com/office/drawing/2014/main" id="{6F599BFB-5862-2654-9F97-AA071FA3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60" y="1701773"/>
            <a:ext cx="736256" cy="73625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DHL Logo, symbol, meaning, history, PNG">
            <a:extLst>
              <a:ext uri="{FF2B5EF4-FFF2-40B4-BE49-F238E27FC236}">
                <a16:creationId xmlns:a16="http://schemas.microsoft.com/office/drawing/2014/main" id="{81C78692-D69A-2DDE-A7A4-6741387D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91" y="1754222"/>
            <a:ext cx="1095111" cy="61600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46EE1D4D-0B8D-FC0A-9014-7C806397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326" y="1840789"/>
            <a:ext cx="1060505" cy="37159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642079BB-0B53-40E2-92A6-8F526307F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572" y="1799654"/>
            <a:ext cx="1070096" cy="447657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FedEx Logo and symbol, meaning, history, PNG, brand">
            <a:extLst>
              <a:ext uri="{FF2B5EF4-FFF2-40B4-BE49-F238E27FC236}">
                <a16:creationId xmlns:a16="http://schemas.microsoft.com/office/drawing/2014/main" id="{C3D5FFDB-F26F-7B0D-C1D7-A3504390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764" y="1739253"/>
            <a:ext cx="1121723" cy="63096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C817D86-8353-A6D1-33A1-70B41BC962D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45" y="4900349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9072D10-C086-1D70-0EA4-62C0A4AB7C2C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89796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5421" y="918318"/>
            <a:ext cx="466086" cy="466086"/>
          </a:xfrm>
          <a:prstGeom prst="rect">
            <a:avLst/>
          </a:prstGeom>
        </p:spPr>
      </p:pic>
      <p:pic>
        <p:nvPicPr>
          <p:cNvPr id="9230" name="Picture 14" descr="Free High Quality Error Icon PNG Transparent Background, Free Download  #25243 - FreeIconsPNG">
            <a:extLst>
              <a:ext uri="{FF2B5EF4-FFF2-40B4-BE49-F238E27FC236}">
                <a16:creationId xmlns:a16="http://schemas.microsoft.com/office/drawing/2014/main" id="{26B0ED51-F21A-44E6-A2ED-08C21058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backgroundMark x1="42962" y1="44607" x2="42962" y2="44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572" y="2784689"/>
            <a:ext cx="249027" cy="249027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8A2786B5-9C58-F9C2-031C-E1D6EFC086D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56" y="4897870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093CC7C-588B-047E-C393-93493415E505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04" y="4902132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444F2869-538C-99A7-5FA8-7404E6A12DA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8476" y="4874003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EA0259FB-3BCB-7465-0CE5-23CB5D5249FB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385" y="4879300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07471F6-78B6-FD4B-8A64-BF508265767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428" y="5564510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7A5449A-A477-94A7-5E9F-E183EE64B4C6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515" y="5564510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375546F-B019-EAC7-D56E-E90209171246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204" y="5564510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FFEEC47-AA03-3CBB-5D4E-E1889AA14FAF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56" y="5558080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F19F300-FA11-EEF3-7592-E9868B30D836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45" y="5614754"/>
            <a:ext cx="466086" cy="46608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9217" name="Rectangle 9216">
            <a:extLst>
              <a:ext uri="{FF2B5EF4-FFF2-40B4-BE49-F238E27FC236}">
                <a16:creationId xmlns:a16="http://schemas.microsoft.com/office/drawing/2014/main" id="{95A4279D-7090-6355-8980-689543D60555}"/>
              </a:ext>
            </a:extLst>
          </p:cNvPr>
          <p:cNvSpPr/>
          <p:nvPr/>
        </p:nvSpPr>
        <p:spPr>
          <a:xfrm>
            <a:off x="98829" y="-56555"/>
            <a:ext cx="751747" cy="2356515"/>
          </a:xfrm>
          <a:prstGeom prst="rect">
            <a:avLst/>
          </a:prstGeom>
          <a:solidFill>
            <a:srgbClr val="02442B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229" name="Picture 9228">
            <a:extLst>
              <a:ext uri="{FF2B5EF4-FFF2-40B4-BE49-F238E27FC236}">
                <a16:creationId xmlns:a16="http://schemas.microsoft.com/office/drawing/2014/main" id="{175A16F7-7574-056A-CD8C-E240669C8A9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504" y="3803471"/>
            <a:ext cx="249027" cy="2490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9235" name="Picture 14" descr="Free High Quality Error Icon PNG Transparent Background, Free Download  #25243 - FreeIconsPNG">
            <a:extLst>
              <a:ext uri="{FF2B5EF4-FFF2-40B4-BE49-F238E27FC236}">
                <a16:creationId xmlns:a16="http://schemas.microsoft.com/office/drawing/2014/main" id="{2C91908D-1ABB-B163-3DA2-C2CC47C8D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backgroundMark x1="42962" y1="44607" x2="42962" y2="44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692" y="3760706"/>
            <a:ext cx="269382" cy="26938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14" descr="Free High Quality Error Icon PNG Transparent Background, Free Download  #25243 - FreeIconsPNG">
            <a:extLst>
              <a:ext uri="{FF2B5EF4-FFF2-40B4-BE49-F238E27FC236}">
                <a16:creationId xmlns:a16="http://schemas.microsoft.com/office/drawing/2014/main" id="{C5089B9B-D9AC-B47B-1126-70FA787D7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backgroundMark x1="42962" y1="44607" x2="42962" y2="446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973" y="3761424"/>
            <a:ext cx="269382" cy="26938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D7AB60-A3EA-8AE0-C0A5-7B7C0641C882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51" y="3743006"/>
            <a:ext cx="249027" cy="2490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8EA53-01CD-8CF0-18AF-5E19DD51BD6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rgbClr val="047E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99805">
                        <a14:backgroundMark x1="29102" y1="53906" x2="29102" y2="539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931" y="3771602"/>
            <a:ext cx="249027" cy="24902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4254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945B917-D00D-819A-56B1-7717975CC95D}"/>
              </a:ext>
            </a:extLst>
          </p:cNvPr>
          <p:cNvSpPr/>
          <p:nvPr/>
        </p:nvSpPr>
        <p:spPr>
          <a:xfrm>
            <a:off x="1498940" y="1250251"/>
            <a:ext cx="6819102" cy="4976303"/>
          </a:xfrm>
          <a:prstGeom prst="rect">
            <a:avLst/>
          </a:prstGeom>
          <a:solidFill>
            <a:srgbClr val="F4F3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D8A5F45-0404-B7F0-0175-5CAF7FBE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6" y="4668622"/>
            <a:ext cx="568757" cy="5687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E164F1C-7604-9500-F01B-4382430FB4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2442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3" y="3160150"/>
            <a:ext cx="537700" cy="53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6C797-BC0D-969C-25ED-E57890FC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461" y="545217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 2. </a:t>
            </a:r>
            <a:r>
              <a:rPr lang="en-GB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Delivering the Gesture chair</a:t>
            </a:r>
            <a:br>
              <a:rPr lang="hu-HU" sz="3600" b="1" dirty="0">
                <a:solidFill>
                  <a:srgbClr val="02442B"/>
                </a:solidFill>
                <a:latin typeface="Trebuchet MS" panose="020B0603020202020204" pitchFamily="34" charset="0"/>
              </a:rPr>
            </a:br>
            <a:r>
              <a:rPr lang="hu-HU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 </a:t>
            </a:r>
            <a:endParaRPr lang="en-GB" sz="3600" dirty="0"/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A37A9875-8B9A-C61C-91DD-EC75BB79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duotone>
              <a:prstClr val="black"/>
              <a:srgbClr val="02442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6" y="1559662"/>
            <a:ext cx="592535" cy="592535"/>
          </a:xfrm>
        </p:spPr>
      </p:pic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8D5B2B4-6C6E-DAE2-D33A-7B35B5EDE5D1}"/>
              </a:ext>
            </a:extLst>
          </p:cNvPr>
          <p:cNvSpPr/>
          <p:nvPr/>
        </p:nvSpPr>
        <p:spPr>
          <a:xfrm rot="18204102">
            <a:off x="10684121" y="-2258461"/>
            <a:ext cx="1168304" cy="5710888"/>
          </a:xfrm>
          <a:prstGeom prst="flowChartInputOutput">
            <a:avLst/>
          </a:prstGeom>
          <a:solidFill>
            <a:srgbClr val="02442B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132328DD-D548-FA75-4348-BEC56EA33F08}"/>
              </a:ext>
            </a:extLst>
          </p:cNvPr>
          <p:cNvSpPr/>
          <p:nvPr/>
        </p:nvSpPr>
        <p:spPr>
          <a:xfrm rot="17138068">
            <a:off x="9271599" y="-3112551"/>
            <a:ext cx="915808" cy="7624540"/>
          </a:xfrm>
          <a:prstGeom prst="flowChartInputOutput">
            <a:avLst/>
          </a:prstGeom>
          <a:solidFill>
            <a:srgbClr val="02442B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1F043DF9-D4CE-3531-4DFA-120D98111F6B}"/>
              </a:ext>
            </a:extLst>
          </p:cNvPr>
          <p:cNvSpPr/>
          <p:nvPr/>
        </p:nvSpPr>
        <p:spPr>
          <a:xfrm rot="6756423">
            <a:off x="10354233" y="-2927448"/>
            <a:ext cx="915808" cy="7216967"/>
          </a:xfrm>
          <a:prstGeom prst="flowChartInputOutput">
            <a:avLst/>
          </a:prstGeom>
          <a:solidFill>
            <a:srgbClr val="583900">
              <a:alpha val="482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7F319-8EDA-9CD7-2883-5F7D65C55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87" b="92597" l="2886" r="97867">
                        <a14:backgroundMark x1="29109" y1="49059" x2="29109" y2="49059"/>
                        <a14:backgroundMark x1="41531" y1="55834" x2="41531" y2="55834"/>
                        <a14:backgroundMark x1="40778" y1="49059" x2="40778" y2="49059"/>
                        <a14:backgroundMark x1="56964" y1="53701" x2="56964" y2="53701"/>
                        <a14:backgroundMark x1="67378" y1="55082" x2="67378" y2="55082"/>
                        <a14:backgroundMark x1="89586" y1="50188" x2="89586" y2="50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6295" y="-311945"/>
            <a:ext cx="2086625" cy="208662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E1610B-BAEF-7B5B-7DAC-8E1CE321F974}"/>
              </a:ext>
            </a:extLst>
          </p:cNvPr>
          <p:cNvSpPr/>
          <p:nvPr/>
        </p:nvSpPr>
        <p:spPr>
          <a:xfrm>
            <a:off x="0" y="-56555"/>
            <a:ext cx="965200" cy="6971110"/>
          </a:xfrm>
          <a:prstGeom prst="rect">
            <a:avLst/>
          </a:prstGeom>
          <a:solidFill>
            <a:srgbClr val="02442B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8E9042-EF7E-071B-A26E-C4A57EB652A1}"/>
              </a:ext>
            </a:extLst>
          </p:cNvPr>
          <p:cNvSpPr/>
          <p:nvPr/>
        </p:nvSpPr>
        <p:spPr>
          <a:xfrm>
            <a:off x="98829" y="1473000"/>
            <a:ext cx="751747" cy="796000"/>
          </a:xfrm>
          <a:prstGeom prst="rect">
            <a:avLst/>
          </a:prstGeom>
          <a:solidFill>
            <a:srgbClr val="02442B">
              <a:alpha val="4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43F9E2-C487-86A0-475F-AD372F40B660}"/>
              </a:ext>
            </a:extLst>
          </p:cNvPr>
          <p:cNvSpPr/>
          <p:nvPr/>
        </p:nvSpPr>
        <p:spPr>
          <a:xfrm>
            <a:off x="98829" y="4555000"/>
            <a:ext cx="751747" cy="796000"/>
          </a:xfrm>
          <a:prstGeom prst="rect">
            <a:avLst/>
          </a:prstGeom>
          <a:solidFill>
            <a:srgbClr val="02442B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CF8AF2-F528-D14C-0F98-BE0E4184ECC4}"/>
              </a:ext>
            </a:extLst>
          </p:cNvPr>
          <p:cNvSpPr/>
          <p:nvPr/>
        </p:nvSpPr>
        <p:spPr>
          <a:xfrm>
            <a:off x="98829" y="3031000"/>
            <a:ext cx="751747" cy="796000"/>
          </a:xfrm>
          <a:prstGeom prst="rect">
            <a:avLst/>
          </a:prstGeom>
          <a:solidFill>
            <a:srgbClr val="02442B">
              <a:alpha val="57000"/>
            </a:srgbClr>
          </a:solidFill>
          <a:ln w="57150">
            <a:solidFill>
              <a:srgbClr val="0244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FCDEC3-7467-62FB-4128-1F2EBBCCE04A}"/>
              </a:ext>
            </a:extLst>
          </p:cNvPr>
          <p:cNvCxnSpPr>
            <a:cxnSpLocks/>
          </p:cNvCxnSpPr>
          <p:nvPr/>
        </p:nvCxnSpPr>
        <p:spPr>
          <a:xfrm>
            <a:off x="1295400" y="6311900"/>
            <a:ext cx="10401300" cy="0"/>
          </a:xfrm>
          <a:prstGeom prst="line">
            <a:avLst/>
          </a:prstGeom>
          <a:ln>
            <a:solidFill>
              <a:srgbClr val="D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AF89A8-289E-354F-C48B-DC89375A7C97}"/>
              </a:ext>
            </a:extLst>
          </p:cNvPr>
          <p:cNvSpPr txBox="1"/>
          <p:nvPr/>
        </p:nvSpPr>
        <p:spPr>
          <a:xfrm>
            <a:off x="1206500" y="6311900"/>
            <a:ext cx="7111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Sources</a:t>
            </a:r>
            <a:r>
              <a:rPr lang="hu-HU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:</a:t>
            </a:r>
            <a:r>
              <a:rPr lang="en-US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 FedEx Service &amp; Rate Guide 2022, UPS vs. FedEx What’s The Difference? – Investopedia, FedEx vs. UPS Shipping Comparison – </a:t>
            </a:r>
            <a:r>
              <a:rPr lang="en-US" sz="1100" i="1" dirty="0" err="1">
                <a:solidFill>
                  <a:srgbClr val="D4D0CA"/>
                </a:solidFill>
                <a:latin typeface="Trebuchet MS" panose="020B0603020202020204" pitchFamily="34" charset="0"/>
              </a:rPr>
              <a:t>Easyship</a:t>
            </a:r>
            <a:r>
              <a:rPr lang="en-US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 Blog, FedEx vs. UPS Difference And Comparison - </a:t>
            </a:r>
            <a:r>
              <a:rPr lang="en-US" sz="1100" i="1" dirty="0" err="1">
                <a:solidFill>
                  <a:srgbClr val="D4D0CA"/>
                </a:solidFill>
                <a:latin typeface="Trebuchet MS" panose="020B0603020202020204" pitchFamily="34" charset="0"/>
              </a:rPr>
              <a:t>Diffen</a:t>
            </a:r>
            <a:endParaRPr lang="en-GB" sz="1100" i="1" dirty="0">
              <a:solidFill>
                <a:srgbClr val="D4D0CA"/>
              </a:solidFill>
              <a:latin typeface="Trebuchet MS" panose="020B0603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2FC64F-F22F-63B3-48FD-8AC099D06D87}"/>
              </a:ext>
            </a:extLst>
          </p:cNvPr>
          <p:cNvSpPr/>
          <p:nvPr/>
        </p:nvSpPr>
        <p:spPr>
          <a:xfrm>
            <a:off x="98829" y="-56555"/>
            <a:ext cx="751747" cy="3087555"/>
          </a:xfrm>
          <a:prstGeom prst="rect">
            <a:avLst/>
          </a:prstGeom>
          <a:solidFill>
            <a:srgbClr val="02442B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098" name="Picture 2" descr="Gesture">
            <a:extLst>
              <a:ext uri="{FF2B5EF4-FFF2-40B4-BE49-F238E27FC236}">
                <a16:creationId xmlns:a16="http://schemas.microsoft.com/office/drawing/2014/main" id="{A8D347ED-47D0-D26C-9EAF-ED796747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89" b="92056" l="36000" r="63125">
                        <a14:foregroundMark x1="46094" y1="19389" x2="46094" y2="19389"/>
                        <a14:foregroundMark x1="42563" y1="19222" x2="42563" y2="19222"/>
                        <a14:foregroundMark x1="45719" y1="24556" x2="45719" y2="24556"/>
                        <a14:foregroundMark x1="52812" y1="79000" x2="52812" y2="79000"/>
                        <a14:foregroundMark x1="51625" y1="78444" x2="51625" y2="78444"/>
                        <a14:foregroundMark x1="47438" y1="78611" x2="47438" y2="78611"/>
                        <a14:foregroundMark x1="40750" y1="51000" x2="40750" y2="51000"/>
                        <a14:foregroundMark x1="40813" y1="50111" x2="40813" y2="50111"/>
                        <a14:foregroundMark x1="56219" y1="80889" x2="56219" y2="80889"/>
                        <a14:foregroundMark x1="56844" y1="81167" x2="56844" y2="81167"/>
                        <a14:foregroundMark x1="52312" y1="78333" x2="52312" y2="78333"/>
                        <a14:foregroundMark x1="60094" y1="82889" x2="60094" y2="82889"/>
                        <a14:foregroundMark x1="42063" y1="81222" x2="42063" y2="81222"/>
                        <a14:foregroundMark x1="48844" y1="83444" x2="48844" y2="83444"/>
                        <a14:foregroundMark x1="48875" y1="84222" x2="48875" y2="84222"/>
                        <a14:foregroundMark x1="39781" y1="25000" x2="39781" y2="25000"/>
                        <a14:foregroundMark x1="50000" y1="83500" x2="50000" y2="8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03" y="4716224"/>
            <a:ext cx="2796890" cy="1573250"/>
          </a:xfrm>
          <a:prstGeom prst="rect">
            <a:avLst/>
          </a:prstGeom>
          <a:noFill/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7BC6C0-1226-90D3-61AF-B55F8B96D0C2}"/>
              </a:ext>
            </a:extLst>
          </p:cNvPr>
          <p:cNvSpPr/>
          <p:nvPr/>
        </p:nvSpPr>
        <p:spPr>
          <a:xfrm>
            <a:off x="1501721" y="1250252"/>
            <a:ext cx="6819103" cy="1118915"/>
          </a:xfrm>
          <a:prstGeom prst="rect">
            <a:avLst/>
          </a:prstGeom>
          <a:solidFill>
            <a:srgbClr val="D4D0CA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EFEB0666-7531-FEAF-DEFA-E1783D77367E}"/>
              </a:ext>
            </a:extLst>
          </p:cNvPr>
          <p:cNvSpPr/>
          <p:nvPr/>
        </p:nvSpPr>
        <p:spPr>
          <a:xfrm rot="5400000">
            <a:off x="4162130" y="1347773"/>
            <a:ext cx="355099" cy="1911169"/>
          </a:xfrm>
          <a:prstGeom prst="chevron">
            <a:avLst/>
          </a:prstGeom>
          <a:solidFill>
            <a:srgbClr val="89796E"/>
          </a:solidFill>
          <a:ln>
            <a:solidFill>
              <a:srgbClr val="897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96686-CCD7-4FDE-424E-49DD194F9369}"/>
              </a:ext>
            </a:extLst>
          </p:cNvPr>
          <p:cNvSpPr txBox="1"/>
          <p:nvPr/>
        </p:nvSpPr>
        <p:spPr>
          <a:xfrm>
            <a:off x="2069685" y="1477124"/>
            <a:ext cx="488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89796E"/>
                </a:solidFill>
                <a:latin typeface="Trebuchet MS" panose="020B0603020202020204" pitchFamily="34" charset="0"/>
              </a:rPr>
              <a:t>Why </a:t>
            </a:r>
            <a:r>
              <a:rPr lang="hu-HU" sz="2400" b="1" dirty="0">
                <a:solidFill>
                  <a:srgbClr val="02442B"/>
                </a:solidFill>
                <a:latin typeface="Trebuchet MS" panose="020B0603020202020204" pitchFamily="34" charset="0"/>
              </a:rPr>
              <a:t>FedEx</a:t>
            </a:r>
            <a:r>
              <a:rPr lang="hu-HU" sz="2400" b="1" dirty="0">
                <a:solidFill>
                  <a:srgbClr val="89796E"/>
                </a:solidFill>
                <a:latin typeface="Trebuchet MS" panose="020B0603020202020204" pitchFamily="34" charset="0"/>
              </a:rPr>
              <a:t>?</a:t>
            </a:r>
            <a:endParaRPr lang="en-GB" sz="2400" b="1" dirty="0">
              <a:solidFill>
                <a:srgbClr val="89796E"/>
              </a:solidFill>
              <a:latin typeface="Trebuchet MS" panose="020B0603020202020204" pitchFamily="34" charset="0"/>
            </a:endParaRPr>
          </a:p>
        </p:txBody>
      </p:sp>
      <p:pic>
        <p:nvPicPr>
          <p:cNvPr id="14" name="Picture 2" descr="UPS Logo PNG Images, Free Ups Logo Download - Free Transparent PNG Logos">
            <a:extLst>
              <a:ext uri="{FF2B5EF4-FFF2-40B4-BE49-F238E27FC236}">
                <a16:creationId xmlns:a16="http://schemas.microsoft.com/office/drawing/2014/main" id="{B0DE44F5-46D2-F0DE-59F0-0D8FF3F3D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29" y="2476142"/>
            <a:ext cx="736256" cy="736256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FedEx Logo and symbol, meaning, history, PNG, brand">
            <a:extLst>
              <a:ext uri="{FF2B5EF4-FFF2-40B4-BE49-F238E27FC236}">
                <a16:creationId xmlns:a16="http://schemas.microsoft.com/office/drawing/2014/main" id="{4C901865-5CF0-11B0-A665-34F0FA5BB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29" y="2476142"/>
            <a:ext cx="1121723" cy="63096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196A78-63C8-E695-5CBD-BD17820D1BD1}"/>
              </a:ext>
            </a:extLst>
          </p:cNvPr>
          <p:cNvCxnSpPr>
            <a:cxnSpLocks/>
          </p:cNvCxnSpPr>
          <p:nvPr/>
        </p:nvCxnSpPr>
        <p:spPr>
          <a:xfrm>
            <a:off x="4339679" y="3031000"/>
            <a:ext cx="0" cy="2320000"/>
          </a:xfrm>
          <a:prstGeom prst="line">
            <a:avLst/>
          </a:prstGeom>
          <a:ln w="28575">
            <a:solidFill>
              <a:srgbClr val="D4D0C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C4BD4E8C-6E2A-1369-DE9D-2F574F484ED3}"/>
              </a:ext>
            </a:extLst>
          </p:cNvPr>
          <p:cNvSpPr/>
          <p:nvPr/>
        </p:nvSpPr>
        <p:spPr>
          <a:xfrm rot="5400000">
            <a:off x="6136976" y="5065331"/>
            <a:ext cx="115367" cy="1217181"/>
          </a:xfrm>
          <a:prstGeom prst="chevron">
            <a:avLst/>
          </a:prstGeom>
          <a:solidFill>
            <a:srgbClr val="89796E"/>
          </a:solidFill>
          <a:ln>
            <a:solidFill>
              <a:srgbClr val="897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89796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C2708B-A0BC-BD40-DDB6-EED41BEC3BBD}"/>
              </a:ext>
            </a:extLst>
          </p:cNvPr>
          <p:cNvSpPr txBox="1"/>
          <p:nvPr/>
        </p:nvSpPr>
        <p:spPr>
          <a:xfrm>
            <a:off x="4399117" y="3261804"/>
            <a:ext cx="38407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BCA696"/>
                </a:solidFill>
                <a:latin typeface="Trebuchet MS" panose="020B0603020202020204" pitchFamily="34" charset="0"/>
              </a:rPr>
              <a:t>They specialize in international, time-sensitive shipping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BCA696"/>
                </a:solidFill>
                <a:latin typeface="Trebuchet MS" panose="020B0603020202020204" pitchFamily="34" charset="0"/>
              </a:rPr>
              <a:t>Shipping costs for larger packages are cheaper Air transport focal point: in Paris, 450 km from Steelcase's largest warehouse, they can even use air transport to Spain </a:t>
            </a:r>
          </a:p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2B74DA-AE11-4207-438C-690D0C5C442F}"/>
              </a:ext>
            </a:extLst>
          </p:cNvPr>
          <p:cNvSpPr txBox="1"/>
          <p:nvPr/>
        </p:nvSpPr>
        <p:spPr>
          <a:xfrm>
            <a:off x="5378963" y="5733417"/>
            <a:ext cx="343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2442B"/>
                </a:solidFill>
                <a:latin typeface="Trebuchet MS" panose="020B0603020202020204" pitchFamily="34" charset="0"/>
              </a:rPr>
              <a:t>Increase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9CDFB-98C4-28CF-D0E1-3857CA634F4B}"/>
              </a:ext>
            </a:extLst>
          </p:cNvPr>
          <p:cNvSpPr txBox="1"/>
          <p:nvPr/>
        </p:nvSpPr>
        <p:spPr>
          <a:xfrm>
            <a:off x="8874282" y="1419848"/>
            <a:ext cx="29237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FedEx Priority Express </a:t>
            </a:r>
            <a:r>
              <a:rPr lang="en-GB" dirty="0">
                <a:solidFill>
                  <a:srgbClr val="89796E"/>
                </a:solidFill>
                <a:latin typeface="Trebuchet MS" panose="020B0603020202020204" pitchFamily="34" charset="0"/>
              </a:rPr>
              <a:t>delivery price per 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Gesture </a:t>
            </a:r>
            <a:r>
              <a:rPr lang="en-GB" dirty="0">
                <a:solidFill>
                  <a:srgbClr val="89796E"/>
                </a:solidFill>
                <a:latin typeface="Trebuchet MS" panose="020B0603020202020204" pitchFamily="34" charset="0"/>
              </a:rPr>
              <a:t>chair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 (2</a:t>
            </a:r>
            <a:r>
              <a:rPr 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022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Franc</a:t>
            </a:r>
            <a:r>
              <a:rPr lang="en-GB" dirty="0">
                <a:solidFill>
                  <a:srgbClr val="89796E"/>
                </a:solidFill>
                <a:latin typeface="Trebuchet MS" panose="020B0603020202020204" pitchFamily="34" charset="0"/>
              </a:rPr>
              <a:t>e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: </a:t>
            </a:r>
            <a:r>
              <a:rPr 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27,7 EUR</a:t>
            </a:r>
            <a:endParaRPr lang="hu-HU" dirty="0">
              <a:solidFill>
                <a:srgbClr val="89796E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Austria:</a:t>
            </a:r>
            <a:r>
              <a:rPr 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 39,9 EUR</a:t>
            </a:r>
            <a:endParaRPr lang="hu-HU" dirty="0">
              <a:solidFill>
                <a:srgbClr val="89796E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89796E"/>
                </a:solidFill>
                <a:latin typeface="Trebuchet MS" panose="020B0603020202020204" pitchFamily="34" charset="0"/>
              </a:rPr>
              <a:t>Netherlands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:</a:t>
            </a:r>
            <a:r>
              <a:rPr 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 30,8 EUR</a:t>
            </a:r>
            <a:endParaRPr lang="hu-HU" dirty="0">
              <a:solidFill>
                <a:srgbClr val="89796E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89796E"/>
                </a:solidFill>
                <a:latin typeface="Trebuchet MS" panose="020B0603020202020204" pitchFamily="34" charset="0"/>
              </a:rPr>
              <a:t>Germany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:</a:t>
            </a:r>
            <a:r>
              <a:rPr 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 39,9 EUR</a:t>
            </a:r>
            <a:endParaRPr lang="hu-HU" dirty="0">
              <a:solidFill>
                <a:srgbClr val="89796E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Sp</a:t>
            </a:r>
            <a:r>
              <a:rPr lang="en-GB" dirty="0">
                <a:solidFill>
                  <a:srgbClr val="89796E"/>
                </a:solidFill>
                <a:latin typeface="Trebuchet MS" panose="020B0603020202020204" pitchFamily="34" charset="0"/>
              </a:rPr>
              <a:t>ain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:</a:t>
            </a:r>
            <a:r>
              <a:rPr 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 39,9 EUR</a:t>
            </a:r>
          </a:p>
          <a:p>
            <a:r>
              <a:rPr lang="en-GB" dirty="0">
                <a:solidFill>
                  <a:srgbClr val="89796E"/>
                </a:solidFill>
                <a:latin typeface="Trebuchet MS" panose="020B0603020202020204" pitchFamily="34" charset="0"/>
              </a:rPr>
              <a:t>In case of long/mid-term contracts, prices may vary</a:t>
            </a:r>
            <a:r>
              <a:rPr lang="hu-HU" dirty="0">
                <a:solidFill>
                  <a:srgbClr val="89796E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7AC7A-A2D5-7240-4EE6-7A4D09F03C70}"/>
              </a:ext>
            </a:extLst>
          </p:cNvPr>
          <p:cNvSpPr txBox="1"/>
          <p:nvPr/>
        </p:nvSpPr>
        <p:spPr>
          <a:xfrm>
            <a:off x="4887498" y="1419848"/>
            <a:ext cx="302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89796E"/>
                </a:solidFill>
                <a:latin typeface="Trebuchet MS" panose="020B0603020202020204" pitchFamily="34" charset="0"/>
              </a:rPr>
              <a:t>it rivals UPS in many ways, let's see a comparison </a:t>
            </a:r>
          </a:p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4293D9-627F-367F-36EB-13E5AD876722}"/>
              </a:ext>
            </a:extLst>
          </p:cNvPr>
          <p:cNvSpPr txBox="1"/>
          <p:nvPr/>
        </p:nvSpPr>
        <p:spPr>
          <a:xfrm>
            <a:off x="1794996" y="3266507"/>
            <a:ext cx="2421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BCA696"/>
                </a:solidFill>
                <a:latin typeface="Trebuchet MS" panose="020B0603020202020204" pitchFamily="34" charset="0"/>
              </a:rPr>
              <a:t>Domestically, they are cheaper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BCA696"/>
                </a:solidFill>
                <a:latin typeface="Trebuchet MS" panose="020B0603020202020204" pitchFamily="34" charset="0"/>
              </a:rPr>
              <a:t>More popular for smaller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BCA696"/>
                </a:solidFill>
                <a:latin typeface="Trebuchet MS" panose="020B0603020202020204" pitchFamily="34" charset="0"/>
              </a:rPr>
              <a:t>Larger land fleet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3F536CA-34F7-5695-4F1D-2E6A610C03E3}"/>
              </a:ext>
            </a:extLst>
          </p:cNvPr>
          <p:cNvSpPr/>
          <p:nvPr/>
        </p:nvSpPr>
        <p:spPr>
          <a:xfrm>
            <a:off x="5881982" y="4953267"/>
            <a:ext cx="105794" cy="283847"/>
          </a:xfrm>
          <a:prstGeom prst="chevron">
            <a:avLst/>
          </a:prstGeom>
          <a:solidFill>
            <a:srgbClr val="89796E"/>
          </a:solidFill>
          <a:ln>
            <a:solidFill>
              <a:srgbClr val="8979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8979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2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1D8A5F45-0404-B7F0-0175-5CAF7FBEB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6" y="4668622"/>
            <a:ext cx="568757" cy="56875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E164F1C-7604-9500-F01B-4382430FB4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2442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3" y="3160150"/>
            <a:ext cx="537700" cy="537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E6C797-BC0D-969C-25ED-E57890FC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226798"/>
            <a:ext cx="10515600" cy="13255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3. </a:t>
            </a:r>
            <a:r>
              <a:rPr lang="en-GB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Delivering the </a:t>
            </a:r>
            <a:r>
              <a:rPr lang="hu-HU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Eclipse</a:t>
            </a:r>
            <a:r>
              <a:rPr lang="en-GB" sz="3600" b="1" dirty="0">
                <a:solidFill>
                  <a:srgbClr val="02442B"/>
                </a:solidFill>
                <a:latin typeface="Trebuchet MS" panose="020B0603020202020204" pitchFamily="34" charset="0"/>
              </a:rPr>
              <a:t> lamp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A37A9875-8B9A-C61C-91DD-EC75BB79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duotone>
              <a:prstClr val="black"/>
              <a:srgbClr val="02442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6" y="1559662"/>
            <a:ext cx="592535" cy="592535"/>
          </a:xfrm>
        </p:spPr>
      </p:pic>
      <p:sp>
        <p:nvSpPr>
          <p:cNvPr id="4" name="Flowchart: Data 3">
            <a:extLst>
              <a:ext uri="{FF2B5EF4-FFF2-40B4-BE49-F238E27FC236}">
                <a16:creationId xmlns:a16="http://schemas.microsoft.com/office/drawing/2014/main" id="{38D5B2B4-6C6E-DAE2-D33A-7B35B5EDE5D1}"/>
              </a:ext>
            </a:extLst>
          </p:cNvPr>
          <p:cNvSpPr/>
          <p:nvPr/>
        </p:nvSpPr>
        <p:spPr>
          <a:xfrm rot="18204102">
            <a:off x="10684121" y="-2258461"/>
            <a:ext cx="1168304" cy="5710888"/>
          </a:xfrm>
          <a:prstGeom prst="flowChartInputOutput">
            <a:avLst/>
          </a:prstGeom>
          <a:solidFill>
            <a:srgbClr val="02442B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132328DD-D548-FA75-4348-BEC56EA33F08}"/>
              </a:ext>
            </a:extLst>
          </p:cNvPr>
          <p:cNvSpPr/>
          <p:nvPr/>
        </p:nvSpPr>
        <p:spPr>
          <a:xfrm rot="17138068">
            <a:off x="9271599" y="-3112551"/>
            <a:ext cx="915808" cy="7624540"/>
          </a:xfrm>
          <a:prstGeom prst="flowChartInputOutput">
            <a:avLst/>
          </a:prstGeom>
          <a:solidFill>
            <a:srgbClr val="02442B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1F043DF9-D4CE-3531-4DFA-120D98111F6B}"/>
              </a:ext>
            </a:extLst>
          </p:cNvPr>
          <p:cNvSpPr/>
          <p:nvPr/>
        </p:nvSpPr>
        <p:spPr>
          <a:xfrm rot="6756423">
            <a:off x="10354233" y="-2927448"/>
            <a:ext cx="915808" cy="7216967"/>
          </a:xfrm>
          <a:prstGeom prst="flowChartInputOutput">
            <a:avLst/>
          </a:prstGeom>
          <a:solidFill>
            <a:srgbClr val="583900">
              <a:alpha val="482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7F319-8EDA-9CD7-2883-5F7D65C55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87" b="92597" l="2886" r="97867">
                        <a14:backgroundMark x1="29109" y1="49059" x2="29109" y2="49059"/>
                        <a14:backgroundMark x1="41531" y1="55834" x2="41531" y2="55834"/>
                        <a14:backgroundMark x1="40778" y1="49059" x2="40778" y2="49059"/>
                        <a14:backgroundMark x1="56964" y1="53701" x2="56964" y2="53701"/>
                        <a14:backgroundMark x1="67378" y1="55082" x2="67378" y2="55082"/>
                        <a14:backgroundMark x1="89586" y1="50188" x2="89586" y2="501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6295" y="-311945"/>
            <a:ext cx="2086625" cy="208662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BE1610B-BAEF-7B5B-7DAC-8E1CE321F974}"/>
              </a:ext>
            </a:extLst>
          </p:cNvPr>
          <p:cNvSpPr/>
          <p:nvPr/>
        </p:nvSpPr>
        <p:spPr>
          <a:xfrm>
            <a:off x="0" y="-56555"/>
            <a:ext cx="965200" cy="6971110"/>
          </a:xfrm>
          <a:prstGeom prst="rect">
            <a:avLst/>
          </a:prstGeom>
          <a:solidFill>
            <a:srgbClr val="02442B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8E9042-EF7E-071B-A26E-C4A57EB652A1}"/>
              </a:ext>
            </a:extLst>
          </p:cNvPr>
          <p:cNvSpPr/>
          <p:nvPr/>
        </p:nvSpPr>
        <p:spPr>
          <a:xfrm>
            <a:off x="98829" y="1473000"/>
            <a:ext cx="751747" cy="796000"/>
          </a:xfrm>
          <a:prstGeom prst="rect">
            <a:avLst/>
          </a:prstGeom>
          <a:solidFill>
            <a:srgbClr val="02442B">
              <a:alpha val="45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43F9E2-C487-86A0-475F-AD372F40B660}"/>
              </a:ext>
            </a:extLst>
          </p:cNvPr>
          <p:cNvSpPr/>
          <p:nvPr/>
        </p:nvSpPr>
        <p:spPr>
          <a:xfrm>
            <a:off x="98829" y="4555000"/>
            <a:ext cx="751747" cy="796000"/>
          </a:xfrm>
          <a:prstGeom prst="rect">
            <a:avLst/>
          </a:prstGeom>
          <a:solidFill>
            <a:srgbClr val="02442B">
              <a:alpha val="57000"/>
            </a:srgbClr>
          </a:solidFill>
          <a:ln w="57150">
            <a:solidFill>
              <a:srgbClr val="0244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CF8AF2-F528-D14C-0F98-BE0E4184ECC4}"/>
              </a:ext>
            </a:extLst>
          </p:cNvPr>
          <p:cNvSpPr/>
          <p:nvPr/>
        </p:nvSpPr>
        <p:spPr>
          <a:xfrm>
            <a:off x="98829" y="3031000"/>
            <a:ext cx="751747" cy="796000"/>
          </a:xfrm>
          <a:prstGeom prst="rect">
            <a:avLst/>
          </a:prstGeom>
          <a:solidFill>
            <a:srgbClr val="02442B">
              <a:alpha val="57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CA696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FCDEC3-7467-62FB-4128-1F2EBBCCE04A}"/>
              </a:ext>
            </a:extLst>
          </p:cNvPr>
          <p:cNvCxnSpPr>
            <a:cxnSpLocks/>
          </p:cNvCxnSpPr>
          <p:nvPr/>
        </p:nvCxnSpPr>
        <p:spPr>
          <a:xfrm>
            <a:off x="1295400" y="6311900"/>
            <a:ext cx="10401300" cy="0"/>
          </a:xfrm>
          <a:prstGeom prst="line">
            <a:avLst/>
          </a:prstGeom>
          <a:ln>
            <a:solidFill>
              <a:srgbClr val="D4D0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AF89A8-289E-354F-C48B-DC89375A7C97}"/>
              </a:ext>
            </a:extLst>
          </p:cNvPr>
          <p:cNvSpPr txBox="1"/>
          <p:nvPr/>
        </p:nvSpPr>
        <p:spPr>
          <a:xfrm>
            <a:off x="1206499" y="6311900"/>
            <a:ext cx="3590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Sources</a:t>
            </a:r>
            <a:r>
              <a:rPr lang="hu-HU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:</a:t>
            </a:r>
            <a:r>
              <a:rPr lang="en-US" sz="1100" i="1" dirty="0">
                <a:solidFill>
                  <a:srgbClr val="D4D0CA"/>
                </a:solidFill>
                <a:latin typeface="Trebuchet MS" panose="020B0603020202020204" pitchFamily="34" charset="0"/>
              </a:rPr>
              <a:t> Herman Miller official website, Madison Seating official website, Steelcase official website</a:t>
            </a:r>
            <a:endParaRPr lang="en-GB" sz="1100" i="1" dirty="0">
              <a:solidFill>
                <a:srgbClr val="D4D0CA"/>
              </a:solidFill>
              <a:latin typeface="Trebuchet MS" panose="020B0603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2FC64F-F22F-63B3-48FD-8AC099D06D87}"/>
              </a:ext>
            </a:extLst>
          </p:cNvPr>
          <p:cNvSpPr/>
          <p:nvPr/>
        </p:nvSpPr>
        <p:spPr>
          <a:xfrm>
            <a:off x="98829" y="-56555"/>
            <a:ext cx="751747" cy="6914555"/>
          </a:xfrm>
          <a:prstGeom prst="rect">
            <a:avLst/>
          </a:prstGeom>
          <a:solidFill>
            <a:srgbClr val="02442B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2" name="Picture 4" descr="Steelcase Eclipse Light">
            <a:extLst>
              <a:ext uri="{FF2B5EF4-FFF2-40B4-BE49-F238E27FC236}">
                <a16:creationId xmlns:a16="http://schemas.microsoft.com/office/drawing/2014/main" id="{E8C64C8B-13C9-F53D-57CA-CCF97571B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471" b="100000" l="9961" r="89941">
                        <a14:foregroundMark x1="63867" y1="25439" x2="63867" y2="25439"/>
                        <a14:foregroundMark x1="60938" y1="12988" x2="60938" y2="12988"/>
                        <a14:foregroundMark x1="61426" y1="13574" x2="61426" y2="13574"/>
                        <a14:foregroundMark x1="62012" y1="14453" x2="62012" y2="14453"/>
                        <a14:foregroundMark x1="61768" y1="14014" x2="61768" y2="14014"/>
                        <a14:foregroundMark x1="62354" y1="14990" x2="62354" y2="14990"/>
                        <a14:foregroundMark x1="62793" y1="15771" x2="62793" y2="15771"/>
                        <a14:foregroundMark x1="63574" y1="17188" x2="63574" y2="17188"/>
                        <a14:foregroundMark x1="63916" y1="17822" x2="63916" y2="17822"/>
                        <a14:foregroundMark x1="64648" y1="20117" x2="64648" y2="20117"/>
                        <a14:foregroundMark x1="64746" y1="20801" x2="64746" y2="20801"/>
                        <a14:foregroundMark x1="64941" y1="21973" x2="64941" y2="21973"/>
                        <a14:foregroundMark x1="64893" y1="22998" x2="64893" y2="22998"/>
                        <a14:foregroundMark x1="64990" y1="23633" x2="64990" y2="23633"/>
                        <a14:foregroundMark x1="64404" y1="27295" x2="64404" y2="27295"/>
                        <a14:foregroundMark x1="64404" y1="27637" x2="64404" y2="27637"/>
                        <a14:foregroundMark x1="64941" y1="24902" x2="64941" y2="24902"/>
                        <a14:foregroundMark x1="53076" y1="37109" x2="53076" y2="37109"/>
                        <a14:foregroundMark x1="47510" y1="36621" x2="47510" y2="36621"/>
                        <a14:foregroundMark x1="46973" y1="36523" x2="46973" y2="36523"/>
                        <a14:foregroundMark x1="46387" y1="36279" x2="46387" y2="36279"/>
                        <a14:foregroundMark x1="45361" y1="35840" x2="45361" y2="35840"/>
                        <a14:foregroundMark x1="37402" y1="27246" x2="37402" y2="27246"/>
                        <a14:foregroundMark x1="37646" y1="27344" x2="37646" y2="27344"/>
                        <a14:foregroundMark x1="37891" y1="27930" x2="37891" y2="27930"/>
                        <a14:foregroundMark x1="63770" y1="36523" x2="63770" y2="36523"/>
                        <a14:foregroundMark x1="66260" y1="38086" x2="66260" y2="38086"/>
                        <a14:foregroundMark x1="66406" y1="38574" x2="66406" y2="38574"/>
                        <a14:foregroundMark x1="66553" y1="38721" x2="66553" y2="38721"/>
                        <a14:foregroundMark x1="31592" y1="37354" x2="31592" y2="37354"/>
                        <a14:foregroundMark x1="31689" y1="38281" x2="31689" y2="38281"/>
                        <a14:foregroundMark x1="31738" y1="39111" x2="31738" y2="39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47" y="1675335"/>
            <a:ext cx="3507329" cy="3507329"/>
          </a:xfrm>
          <a:prstGeom prst="rect">
            <a:avLst/>
          </a:prstGeom>
          <a:noFill/>
          <a:effectLst>
            <a:outerShdw blurRad="101600" dist="50800" dir="5400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3ABE37-7B36-E22D-EAB9-E22251056CB9}"/>
              </a:ext>
            </a:extLst>
          </p:cNvPr>
          <p:cNvCxnSpPr>
            <a:cxnSpLocks/>
          </p:cNvCxnSpPr>
          <p:nvPr/>
        </p:nvCxnSpPr>
        <p:spPr>
          <a:xfrm flipV="1">
            <a:off x="10426936" y="4790334"/>
            <a:ext cx="770402" cy="447045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CAD424-C571-1918-503E-76B52F0AC6A3}"/>
              </a:ext>
            </a:extLst>
          </p:cNvPr>
          <p:cNvCxnSpPr>
            <a:cxnSpLocks/>
          </p:cNvCxnSpPr>
          <p:nvPr/>
        </p:nvCxnSpPr>
        <p:spPr>
          <a:xfrm>
            <a:off x="9101959" y="5013856"/>
            <a:ext cx="1031053" cy="357770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8D90DB-5492-6F83-5DC0-E9801DF09459}"/>
              </a:ext>
            </a:extLst>
          </p:cNvPr>
          <p:cNvCxnSpPr>
            <a:cxnSpLocks/>
          </p:cNvCxnSpPr>
          <p:nvPr/>
        </p:nvCxnSpPr>
        <p:spPr>
          <a:xfrm flipV="1">
            <a:off x="8925561" y="2269000"/>
            <a:ext cx="0" cy="2399622"/>
          </a:xfrm>
          <a:prstGeom prst="straightConnector1">
            <a:avLst/>
          </a:prstGeom>
          <a:ln w="28575">
            <a:solidFill>
              <a:srgbClr val="89796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DA93D7-3810-0BBF-5F83-E848DF9C796B}"/>
              </a:ext>
            </a:extLst>
          </p:cNvPr>
          <p:cNvSpPr txBox="1"/>
          <p:nvPr/>
        </p:nvSpPr>
        <p:spPr>
          <a:xfrm rot="16200000">
            <a:off x="7935842" y="3227353"/>
            <a:ext cx="145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BA9876"/>
                </a:solidFill>
                <a:latin typeface="Trebuchet MS" panose="020B0603020202020204" pitchFamily="34" charset="0"/>
              </a:rPr>
              <a:t>45.72 cm</a:t>
            </a:r>
            <a:endParaRPr lang="en-GB" b="1" dirty="0">
              <a:solidFill>
                <a:srgbClr val="BA9876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21619-CB2D-C64C-28C0-843D7CD49AC6}"/>
              </a:ext>
            </a:extLst>
          </p:cNvPr>
          <p:cNvSpPr txBox="1"/>
          <p:nvPr/>
        </p:nvSpPr>
        <p:spPr>
          <a:xfrm rot="19751941">
            <a:off x="10347954" y="4960558"/>
            <a:ext cx="153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BA9876"/>
                </a:solidFill>
                <a:latin typeface="Trebuchet MS" panose="020B0603020202020204" pitchFamily="34" charset="0"/>
              </a:rPr>
              <a:t>15.24 cm</a:t>
            </a:r>
            <a:endParaRPr lang="en-GB" b="1" dirty="0">
              <a:solidFill>
                <a:srgbClr val="BA9876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DDFAC5-CBAF-550A-6E00-A0BB3FC73F69}"/>
              </a:ext>
            </a:extLst>
          </p:cNvPr>
          <p:cNvSpPr txBox="1"/>
          <p:nvPr/>
        </p:nvSpPr>
        <p:spPr>
          <a:xfrm rot="1126203">
            <a:off x="8912722" y="5212283"/>
            <a:ext cx="128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BA9876"/>
                </a:solidFill>
                <a:latin typeface="Trebuchet MS" panose="020B0603020202020204" pitchFamily="34" charset="0"/>
              </a:rPr>
              <a:t>17.78 cm</a:t>
            </a:r>
            <a:endParaRPr lang="en-GB" b="1" dirty="0">
              <a:solidFill>
                <a:srgbClr val="BA9876"/>
              </a:solidFill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C7ECA-AAA7-C316-70BD-D3B27AEFCBF6}"/>
              </a:ext>
            </a:extLst>
          </p:cNvPr>
          <p:cNvSpPr txBox="1"/>
          <p:nvPr/>
        </p:nvSpPr>
        <p:spPr>
          <a:xfrm>
            <a:off x="1157393" y="1221123"/>
            <a:ext cx="7586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BA9876"/>
                </a:solidFill>
                <a:latin typeface="Trebuchet MS" panose="020B0603020202020204" pitchFamily="34" charset="0"/>
              </a:rPr>
              <a:t>Benchmark: </a:t>
            </a:r>
          </a:p>
          <a:p>
            <a:r>
              <a:rPr lang="en-GB" sz="2400" dirty="0">
                <a:solidFill>
                  <a:srgbClr val="89796E"/>
                </a:solidFill>
                <a:latin typeface="Trebuchet MS" panose="020B0603020202020204" pitchFamily="34" charset="0"/>
              </a:rPr>
              <a:t>Delivery of competitors in case of smaller packages/lamps</a:t>
            </a:r>
            <a:r>
              <a:rPr lang="hu-HU" sz="2400" dirty="0">
                <a:solidFill>
                  <a:srgbClr val="89796E"/>
                </a:solidFill>
                <a:latin typeface="Trebuchet MS" panose="020B0603020202020204" pitchFamily="34" charset="0"/>
              </a:rPr>
              <a:t>:</a:t>
            </a:r>
            <a:endParaRPr lang="en-GB" sz="2400" dirty="0">
              <a:solidFill>
                <a:srgbClr val="89796E"/>
              </a:solidFill>
              <a:latin typeface="Trebuchet MS" panose="020B0603020202020204" pitchFamily="34" charset="0"/>
            </a:endParaRPr>
          </a:p>
        </p:txBody>
      </p:sp>
      <p:pic>
        <p:nvPicPr>
          <p:cNvPr id="2056" name="Picture 8" descr="Herman Miller Logo - Herman Miller Logo Png, Transparent Png - 1919x477  (#5005217) - PinPng">
            <a:extLst>
              <a:ext uri="{FF2B5EF4-FFF2-40B4-BE49-F238E27FC236}">
                <a16:creationId xmlns:a16="http://schemas.microsoft.com/office/drawing/2014/main" id="{AC6C239B-8FBA-D737-FCB8-A2FC65C0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prstClr val="black"/>
              <a:srgbClr val="A39A8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71" b="99194" l="833" r="99524">
                        <a14:foregroundMark x1="34881" y1="55242" x2="34881" y2="55242"/>
                        <a14:foregroundMark x1="41548" y1="62097" x2="41548" y2="62097"/>
                        <a14:foregroundMark x1="47500" y1="58065" x2="47500" y2="58065"/>
                        <a14:foregroundMark x1="51190" y1="58065" x2="51190" y2="58065"/>
                        <a14:foregroundMark x1="61667" y1="53629" x2="61667" y2="53629"/>
                        <a14:foregroundMark x1="65714" y1="58871" x2="65714" y2="58871"/>
                        <a14:foregroundMark x1="72381" y1="54435" x2="72381" y2="54435"/>
                        <a14:foregroundMark x1="80714" y1="58871" x2="80714" y2="58871"/>
                        <a14:foregroundMark x1="81310" y1="48387" x2="81310" y2="48387"/>
                        <a14:foregroundMark x1="83571" y1="55645" x2="83571" y2="55645"/>
                        <a14:foregroundMark x1="86548" y1="56855" x2="86548" y2="56855"/>
                        <a14:foregroundMark x1="89405" y1="60484" x2="89405" y2="60484"/>
                        <a14:foregroundMark x1="95000" y1="57258" x2="95000" y2="57258"/>
                        <a14:backgroundMark x1="43810" y1="58065" x2="43810" y2="58065"/>
                        <a14:backgroundMark x1="61905" y1="65323" x2="61905" y2="65323"/>
                        <a14:backgroundMark x1="91071" y1="58468" x2="91071" y2="58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116" y="2414655"/>
            <a:ext cx="1808315" cy="5338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4600F91C-B44B-F553-29CB-5229B00A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A39A8B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63" y="2616892"/>
            <a:ext cx="2195813" cy="2634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E444AE38-D30D-B569-750A-7270FBF1AD97}"/>
              </a:ext>
            </a:extLst>
          </p:cNvPr>
          <p:cNvSpPr/>
          <p:nvPr/>
        </p:nvSpPr>
        <p:spPr>
          <a:xfrm rot="5400000">
            <a:off x="5845082" y="2838333"/>
            <a:ext cx="158894" cy="525119"/>
          </a:xfrm>
          <a:prstGeom prst="chevron">
            <a:avLst/>
          </a:prstGeom>
          <a:solidFill>
            <a:srgbClr val="D4D0CA"/>
          </a:solidFill>
          <a:ln>
            <a:solidFill>
              <a:srgbClr val="D4D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39F8C593-14B7-DE1E-9BB8-A615447754B9}"/>
              </a:ext>
            </a:extLst>
          </p:cNvPr>
          <p:cNvSpPr/>
          <p:nvPr/>
        </p:nvSpPr>
        <p:spPr>
          <a:xfrm rot="5400000">
            <a:off x="3240285" y="2941949"/>
            <a:ext cx="158894" cy="525119"/>
          </a:xfrm>
          <a:prstGeom prst="chevron">
            <a:avLst/>
          </a:prstGeom>
          <a:solidFill>
            <a:srgbClr val="D4D0CA"/>
          </a:solidFill>
          <a:ln>
            <a:solidFill>
              <a:srgbClr val="D4D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2" name="Picture 12" descr="FedEx Logo and symbol, meaning, history, PNG, brand">
            <a:extLst>
              <a:ext uri="{FF2B5EF4-FFF2-40B4-BE49-F238E27FC236}">
                <a16:creationId xmlns:a16="http://schemas.microsoft.com/office/drawing/2014/main" id="{FD43AE17-CBD9-593F-0BD2-C755E5B0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1" y="3361778"/>
            <a:ext cx="831845" cy="467913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FedEx Logo and symbol, meaning, history, PNG, brand">
            <a:extLst>
              <a:ext uri="{FF2B5EF4-FFF2-40B4-BE49-F238E27FC236}">
                <a16:creationId xmlns:a16="http://schemas.microsoft.com/office/drawing/2014/main" id="{AB9A711F-670D-13DD-A3AD-0AF91822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BCA69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19" y="3347801"/>
            <a:ext cx="831845" cy="467913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0D108B1E-F1F8-DC5E-07EC-C7A0D9A7E6E1}"/>
              </a:ext>
            </a:extLst>
          </p:cNvPr>
          <p:cNvSpPr/>
          <p:nvPr/>
        </p:nvSpPr>
        <p:spPr>
          <a:xfrm rot="5400000">
            <a:off x="4448511" y="4865367"/>
            <a:ext cx="275724" cy="630967"/>
          </a:xfrm>
          <a:prstGeom prst="chevron">
            <a:avLst/>
          </a:prstGeom>
          <a:solidFill>
            <a:srgbClr val="A39A8B"/>
          </a:solidFill>
          <a:ln>
            <a:solidFill>
              <a:srgbClr val="A39A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054AA-E07E-99C7-3CC5-4CFE2B4A49F9}"/>
              </a:ext>
            </a:extLst>
          </p:cNvPr>
          <p:cNvSpPr txBox="1"/>
          <p:nvPr/>
        </p:nvSpPr>
        <p:spPr>
          <a:xfrm>
            <a:off x="2394403" y="3951761"/>
            <a:ext cx="464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89796E"/>
                </a:solidFill>
              </a:rPr>
              <a:t>Although UPS delivers cheaper than FedEx, customer feedbacks indicate that FedEx is on average more careful with fragile packages </a:t>
            </a:r>
          </a:p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F5FEE4-B6A2-7CE3-6E21-323018B7DD9B}"/>
              </a:ext>
            </a:extLst>
          </p:cNvPr>
          <p:cNvSpPr txBox="1"/>
          <p:nvPr/>
        </p:nvSpPr>
        <p:spPr>
          <a:xfrm>
            <a:off x="1906362" y="5396949"/>
            <a:ext cx="5488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dirty="0">
                <a:solidFill>
                  <a:srgbClr val="8E7F74"/>
                </a:solidFill>
              </a:rPr>
              <a:t>Since we are talking about a premium product, the cheaper shipping price is not worth the risk of any possible damage and negative customer experience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014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498</Words>
  <Application>Microsoft Office PowerPoint</Application>
  <PresentationFormat>Widescreen</PresentationFormat>
  <Paragraphs>77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1. Comparing the biggest delivery companies:</vt:lpstr>
      <vt:lpstr> 2. Delivering the Gesture chair  </vt:lpstr>
      <vt:lpstr>3. Delivering the Eclipse lamp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Boro</dc:creator>
  <cp:lastModifiedBy>Boro</cp:lastModifiedBy>
  <cp:revision>29</cp:revision>
  <dcterms:created xsi:type="dcterms:W3CDTF">2022-11-01T16:32:58Z</dcterms:created>
  <dcterms:modified xsi:type="dcterms:W3CDTF">2023-03-29T23:59:49Z</dcterms:modified>
</cp:coreProperties>
</file>