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10B1A-DDA1-4F8A-A0C0-E26E16099A88}" v="28" dt="2021-10-20T11:38:10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 IOAN TOMESCU" userId="S::vlad.tomescu@ubbcluj.ro::8c92c9b4-86ad-4b6c-aa98-1920e91de1da" providerId="AD" clId="Web-{86910B1A-DDA1-4F8A-A0C0-E26E16099A88}"/>
    <pc:docChg chg="modSld">
      <pc:chgData name="VLAD IOAN TOMESCU" userId="S::vlad.tomescu@ubbcluj.ro::8c92c9b4-86ad-4b6c-aa98-1920e91de1da" providerId="AD" clId="Web-{86910B1A-DDA1-4F8A-A0C0-E26E16099A88}" dt="2021-10-20T11:38:09.162" v="15"/>
      <pc:docMkLst>
        <pc:docMk/>
      </pc:docMkLst>
      <pc:sldChg chg="modSp">
        <pc:chgData name="VLAD IOAN TOMESCU" userId="S::vlad.tomescu@ubbcluj.ro::8c92c9b4-86ad-4b6c-aa98-1920e91de1da" providerId="AD" clId="Web-{86910B1A-DDA1-4F8A-A0C0-E26E16099A88}" dt="2021-10-20T11:38:09.162" v="15"/>
        <pc:sldMkLst>
          <pc:docMk/>
          <pc:sldMk cId="1971409397" sldId="258"/>
        </pc:sldMkLst>
        <pc:graphicFrameChg chg="mod modGraphic">
          <ac:chgData name="VLAD IOAN TOMESCU" userId="S::vlad.tomescu@ubbcluj.ro::8c92c9b4-86ad-4b6c-aa98-1920e91de1da" providerId="AD" clId="Web-{86910B1A-DDA1-4F8A-A0C0-E26E16099A88}" dt="2021-10-20T11:38:09.162" v="15"/>
          <ac:graphicFrameMkLst>
            <pc:docMk/>
            <pc:sldMk cId="1971409397" sldId="258"/>
            <ac:graphicFrameMk id="10" creationId="{2B7C2B1C-3E64-4B47-9E59-BD70CC07898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087-27DB-4A9B-A65C-0B13ED693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AB0A6-6A7E-44D4-89A6-F5AC2EAE4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4FBA-C6E7-4078-864F-9A9C3572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CB98-6CB4-4404-A5CE-15EE129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AC4A-88BC-41F9-9EF1-38CB107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864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035F-884F-4B44-AE83-229A357D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619C0-AAA3-4190-86EF-20F4DC96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2197-E5D2-4F0B-A734-0F5BA49B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AFA9-EE43-47BC-AB29-2136A433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C1C0-3691-436B-9AD5-F4BADD8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41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A7D07-A8FD-4D1D-A32C-1E1BB8A95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08CDB-92A0-48DE-B1C7-DF4036C57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E42A3-6014-4CDA-8C11-03F9EECE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8CF7-D9CD-41A9-A85D-97ED7D6B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5BA3-EF73-4A47-B3E3-25335E2A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106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B587-EEC0-4AEE-8354-63218444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ED9C-5356-4EE1-9067-3CB211F5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EE42-690A-4B5C-8788-E3523DA8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FDA8-66A2-468F-A2DC-F1F384CA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113B-992D-455A-A5AD-039FA6F8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626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6305-335E-4D6D-9690-BC775B0A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D12C5-FE9C-4298-A8AD-337AE7B1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9D680-C6C3-4C9D-836F-E967B242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4BC2-4D1F-453E-86C1-26693165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A19D-0DEA-4936-B3D1-2A5A2068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15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C2FB-AC4B-4FC0-8535-53BFD5BC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BB83-E30D-4C4A-A153-8E8586DAA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1CF56-8FF1-4BE0-9C88-CF3649DE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347AD-D0A2-4E71-B633-99CAD351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7C568-4E56-44D1-9214-07905B0D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FA8A-E2D7-4A63-A2B5-62FA92AA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889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A02B-9454-4828-95C0-833034FE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CCE65-081D-43B5-AC70-5DCE75AD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A56FB-119F-4966-8EDC-CCFBD8E9E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EFCEC-BC99-4C95-BAA3-42CF9A28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B550F-09CF-4C61-BA75-C30EB0C70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72A4C-B09D-498D-9856-7A8965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5CDE7-63DD-4EA0-9FF2-7A39BC6D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740B7-AD79-46AF-8E1F-D077C465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00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E667-2631-4E23-98E7-36B03C37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12493-842A-49E7-B035-8EA7FA4B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E0A69-078C-48F9-9AC5-5CA6A7BA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9A507-9A3F-482E-8CAE-FD4CB11D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50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B1979-C008-44A4-8141-BE0CAA05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7D898-6CE0-4405-92C6-C550241A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618B3-D3B6-4A68-9C5B-90555E89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65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A1C7-5B82-4E59-BBD3-932F2C4D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C878-E022-4679-95A6-B1DBD6B2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2EBAB-5160-4F0E-94D1-198E59EC5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26A7D-D9A1-43C7-9B52-26607271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2185A-18D0-45BC-B8F3-6D6D24FA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4A6B-03E4-49E2-8324-65B2BBE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852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968A-E3F9-434C-998D-677D620D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21E93-42A7-4132-B82A-59DD17935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2DD74-501D-49EF-B612-0E791377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C7966-D773-4525-9E58-3C57F092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0CCAB-8FCF-478F-8368-A57BF1CA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99303-04AF-460D-8EC5-E2EBF2EF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259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5B637-972F-49A7-B292-C25EABD6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8F0E-AB64-4A99-A3A5-69AA28DA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084B-299D-4478-ABC8-F16221986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9682-837D-4F0E-89EC-C63887854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3B4B-615A-434C-ACDA-4D262353B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56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0BF7-42C2-4191-A436-E7239A536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Problem statement</a:t>
            </a:r>
            <a:endParaRPr lang="ro-RO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55F3BF1-CE0D-468A-9FC3-67721D360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5" y="2488967"/>
            <a:ext cx="11548872" cy="155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6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81EB5-F4EE-401A-893E-AFCBAFAC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Theoretical results</a:t>
            </a:r>
            <a:endParaRPr lang="ro-RO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BD96E3-801B-4669-BB06-A3A1A25AF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0915"/>
                <a:ext cx="10515600" cy="2903136"/>
              </a:xfrm>
            </p:spPr>
            <p:txBody>
              <a:bodyPr>
                <a:normAutofit/>
              </a:bodyPr>
              <a:lstStyle/>
              <a:p>
                <a:r>
                  <a:rPr lang="en-US" sz="2300" dirty="0"/>
                  <a:t>The formula of the connective “nand” (</a:t>
                </a:r>
                <a:r>
                  <a:rPr lang="en-US" sz="2300" dirty="0">
                    <a:sym typeface="Symbol" panose="05050102010706020507" pitchFamily="18" charset="2"/>
                  </a:rPr>
                  <a:t></a:t>
                </a:r>
                <a:r>
                  <a:rPr lang="en-US" sz="2300" dirty="0"/>
                  <a:t>) is:  </a:t>
                </a:r>
                <a14:m>
                  <m:oMath xmlns:m="http://schemas.openxmlformats.org/officeDocument/2006/math">
                    <m:r>
                      <a:rPr lang="en-US" sz="23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sz="23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3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d>
                      <m:dPr>
                        <m:ctrlPr>
                          <a:rPr lang="en-US" sz="2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300" b="0" dirty="0">
                  <a:ea typeface="Cambria Math" panose="02040503050406030204" pitchFamily="18" charset="0"/>
                </a:endParaRPr>
              </a:p>
              <a:p>
                <a:r>
                  <a:rPr lang="en-US" sz="2300" dirty="0"/>
                  <a:t>The conjunction is true only when both operands (p and q) are true, therefore the “nand” is false only when both operands are true.</a:t>
                </a:r>
              </a:p>
              <a:p>
                <a:r>
                  <a:rPr lang="en-US" sz="2300" dirty="0"/>
                  <a:t>This can be better understood from the truth table:</a:t>
                </a:r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BD96E3-801B-4669-BB06-A3A1A25AF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0915"/>
                <a:ext cx="10515600" cy="2903136"/>
              </a:xfrm>
              <a:blipFill>
                <a:blip r:embed="rId2"/>
                <a:stretch>
                  <a:fillRect l="-696" t="-315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B6EC91-7E9F-40BD-B774-160DED595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75266"/>
              </p:ext>
            </p:extLst>
          </p:nvPr>
        </p:nvGraphicFramePr>
        <p:xfrm>
          <a:off x="7846718" y="3597537"/>
          <a:ext cx="2382633" cy="184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3985">
                  <a:extLst>
                    <a:ext uri="{9D8B030D-6E8A-4147-A177-3AD203B41FA5}">
                      <a16:colId xmlns:a16="http://schemas.microsoft.com/office/drawing/2014/main" val="2432969798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3804516041"/>
                    </a:ext>
                  </a:extLst>
                </a:gridCol>
                <a:gridCol w="683580">
                  <a:extLst>
                    <a:ext uri="{9D8B030D-6E8A-4147-A177-3AD203B41FA5}">
                      <a16:colId xmlns:a16="http://schemas.microsoft.com/office/drawing/2014/main" val="541685236"/>
                    </a:ext>
                  </a:extLst>
                </a:gridCol>
                <a:gridCol w="873429">
                  <a:extLst>
                    <a:ext uri="{9D8B030D-6E8A-4147-A177-3AD203B41FA5}">
                      <a16:colId xmlns:a16="http://schemas.microsoft.com/office/drawing/2014/main" val="2358707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q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q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4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5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8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3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07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117F9-F325-40BA-AFC1-6C2D8C8C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The truth table for the problem </a:t>
            </a:r>
            <a:endParaRPr lang="ro-RO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2B7C2B1C-3E64-4B47-9E59-BD70CC078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1917"/>
              </p:ext>
            </p:extLst>
          </p:nvPr>
        </p:nvGraphicFramePr>
        <p:xfrm>
          <a:off x="838200" y="2335213"/>
          <a:ext cx="10515603" cy="333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2293258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0016106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404351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8189258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920401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60076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3240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ym typeface="Symbol" panose="05050102010706020507" pitchFamily="18" charset="2"/>
                        </a:rPr>
                        <a:t>qr</a:t>
                      </a:r>
                      <a:endParaRPr lang="ro-RO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(qr)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</a:t>
                      </a:r>
                      <a:r>
                        <a:rPr lang="en-US" dirty="0" err="1">
                          <a:sym typeface="Symbol" panose="05050102010706020507" pitchFamily="18" charset="2"/>
                        </a:rPr>
                        <a:t>q</a:t>
                      </a:r>
                      <a:endParaRPr lang="ro-RO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q)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r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94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9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9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1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34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76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3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3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0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2913F-F0D4-40CC-ADD3-4C02540F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Conclusions</a:t>
            </a:r>
            <a:endParaRPr lang="ro-RO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9EEF5-B608-4CC4-AD23-AECDA7DCA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772159"/>
                <a:ext cx="6224335" cy="521146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300" dirty="0"/>
                  <a:t>Looking at the results from the truth table, we can say that the connective “nand” is not associative </a:t>
                </a:r>
                <a:r>
                  <a:rPr lang="en-US" sz="2300" dirty="0">
                    <a:sym typeface="Wingdings" panose="05000000000000000000" pitchFamily="2" charset="2"/>
                  </a:rPr>
                  <a:t> </a:t>
                </a:r>
                <a:r>
                  <a:rPr lang="en-US" sz="2300" dirty="0"/>
                  <a:t>p</a:t>
                </a:r>
                <a:r>
                  <a:rPr lang="en-US" sz="2300" dirty="0">
                    <a:sym typeface="Symbol" panose="05050102010706020507" pitchFamily="18" charset="2"/>
                  </a:rPr>
                  <a:t>(qr)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≢</m:t>
                    </m:r>
                  </m:oMath>
                </a14:m>
                <a:r>
                  <a:rPr lang="en-US" sz="2300" dirty="0"/>
                  <a:t> (p</a:t>
                </a:r>
                <a:r>
                  <a:rPr lang="en-US" sz="2300" dirty="0">
                    <a:sym typeface="Symbol" panose="05050102010706020507" pitchFamily="18" charset="2"/>
                  </a:rPr>
                  <a:t>q)</a:t>
                </a:r>
                <a:r>
                  <a:rPr lang="en-US" sz="2300" dirty="0"/>
                  <a:t> </a:t>
                </a:r>
                <a:r>
                  <a:rPr lang="en-US" sz="2300" dirty="0">
                    <a:sym typeface="Symbol" panose="05050102010706020507" pitchFamily="18" charset="2"/>
                  </a:rPr>
                  <a:t>r</a:t>
                </a:r>
                <a:endParaRPr lang="ro-RO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9EEF5-B608-4CC4-AD23-AECDA7DCA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772159"/>
                <a:ext cx="6224335" cy="5211467"/>
              </a:xfrm>
              <a:blipFill>
                <a:blip r:embed="rId2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2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124163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E0DC95-5875-4D29-AAA9-C86DB170E7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F5A590-3C99-427D-AA20-8112372CD6C2}"/>
</file>

<file path=customXml/itemProps3.xml><?xml version="1.0" encoding="utf-8"?>
<ds:datastoreItem xmlns:ds="http://schemas.openxmlformats.org/officeDocument/2006/customXml" ds:itemID="{0B766E24-0E7F-405A-A068-94CA58571C9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209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Problem statement</vt:lpstr>
      <vt:lpstr>Theoretical results</vt:lpstr>
      <vt:lpstr>The truth table for the problem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REBECA-RAFAELA ABRUDAN</dc:creator>
  <cp:lastModifiedBy>REBECA-RAFAELA ABRUDAN</cp:lastModifiedBy>
  <cp:revision>15</cp:revision>
  <dcterms:created xsi:type="dcterms:W3CDTF">2021-10-12T17:16:39Z</dcterms:created>
  <dcterms:modified xsi:type="dcterms:W3CDTF">2021-10-20T11:38:13Z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